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theme/theme7.xml" ContentType="application/vnd.openxmlformats-officedocument.theme+xml"/>
  <Override PartName="/ppt/slideLayouts/slideLayout27.xml" ContentType="application/vnd.openxmlformats-officedocument.presentationml.slideLayout+xml"/>
  <Override PartName="/ppt/theme/theme8.xml" ContentType="application/vnd.openxmlformats-officedocument.theme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38" r:id="rId4"/>
    <p:sldMasterId id="2147483759" r:id="rId5"/>
    <p:sldMasterId id="2147483763" r:id="rId6"/>
    <p:sldMasterId id="2147483767" r:id="rId7"/>
    <p:sldMasterId id="2147483771" r:id="rId8"/>
    <p:sldMasterId id="2147483775" r:id="rId9"/>
    <p:sldMasterId id="2147485215" r:id="rId10"/>
    <p:sldMasterId id="2147483666" r:id="rId11"/>
    <p:sldMasterId id="2147483680" r:id="rId12"/>
  </p:sldMasterIdLst>
  <p:notesMasterIdLst>
    <p:notesMasterId r:id="rId29"/>
  </p:notesMasterIdLst>
  <p:sldIdLst>
    <p:sldId id="2146848004" r:id="rId13"/>
    <p:sldId id="2146847983" r:id="rId14"/>
    <p:sldId id="324" r:id="rId15"/>
    <p:sldId id="2146848002" r:id="rId16"/>
    <p:sldId id="2146848001" r:id="rId17"/>
    <p:sldId id="2146847988" r:id="rId18"/>
    <p:sldId id="2146848007" r:id="rId19"/>
    <p:sldId id="2146847984" r:id="rId20"/>
    <p:sldId id="2146848005" r:id="rId21"/>
    <p:sldId id="2146847985" r:id="rId22"/>
    <p:sldId id="2146847987" r:id="rId23"/>
    <p:sldId id="2146848003" r:id="rId24"/>
    <p:sldId id="2146847989" r:id="rId25"/>
    <p:sldId id="357" r:id="rId26"/>
    <p:sldId id="2146848008" r:id="rId27"/>
    <p:sldId id="351" r:id="rId28"/>
  </p:sldIdLst>
  <p:sldSz cx="9144000" cy="5143500" type="screen16x9"/>
  <p:notesSz cx="6800850" cy="9807575"/>
  <p:embeddedFontLst>
    <p:embeddedFont>
      <p:font typeface="Wingdings 2" panose="05020102010507070707" pitchFamily="18" charset="2"/>
      <p:regular r:id="rId3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ECCE1A"/>
    <a:srgbClr val="5F2861"/>
    <a:srgbClr val="F3F3F3"/>
    <a:srgbClr val="3C7793"/>
    <a:srgbClr val="77933C"/>
    <a:srgbClr val="932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F72F03-6966-4202-B5BD-C6F5DA2ABA9D}" v="14" dt="2024-07-10T15:47:37.0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53" autoAdjust="0"/>
    <p:restoredTop sz="86398" autoAdjust="0"/>
  </p:normalViewPr>
  <p:slideViewPr>
    <p:cSldViewPr snapToGrid="0">
      <p:cViewPr varScale="1">
        <p:scale>
          <a:sx n="79" d="100"/>
          <a:sy n="79" d="100"/>
        </p:scale>
        <p:origin x="1572" y="90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-188907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font" Target="fonts/font1.fntdata"/><Relationship Id="rId35" Type="http://schemas.microsoft.com/office/2015/10/relationships/revisionInfo" Target="revisionInfo.xml"/><Relationship Id="rId8" Type="http://schemas.openxmlformats.org/officeDocument/2006/relationships/slideMaster" Target="slideMasters/slideMaster5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D5CE4-CCB6-4201-8A4A-301447ECCBD2}" type="doc">
      <dgm:prSet loTypeId="urn:microsoft.com/office/officeart/2005/8/layout/vList5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F178C7E5-76A2-42F6-B314-3A1B6CFEE336}">
      <dgm:prSet phldrT="[Text]"/>
      <dgm:spPr>
        <a:xfrm>
          <a:off x="106910" y="413"/>
          <a:ext cx="3212239" cy="1390604"/>
        </a:xfrm>
        <a:prstGeom prst="roundRect">
          <a:avLst/>
        </a:prstGeom>
        <a:solidFill>
          <a:srgbClr val="9BBB59">
            <a:lumMod val="60000"/>
            <a:lumOff val="40000"/>
          </a:srgbClr>
        </a:solidFill>
        <a:ln w="25400" cap="flat" cmpd="sng" algn="ctr">
          <a:solidFill>
            <a:srgbClr val="9BBB59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GB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Green Plan</a:t>
          </a:r>
        </a:p>
      </dgm:t>
    </dgm:pt>
    <dgm:pt modelId="{39ED3B2F-ED49-416A-B3D5-8C9D9E682161}" type="parTrans" cxnId="{17C305F0-04A8-43AC-B55B-86CFB5091EA7}">
      <dgm:prSet/>
      <dgm:spPr/>
      <dgm:t>
        <a:bodyPr/>
        <a:lstStyle/>
        <a:p>
          <a:endParaRPr lang="en-GB"/>
        </a:p>
      </dgm:t>
    </dgm:pt>
    <dgm:pt modelId="{045590DE-E20B-40AC-B3F7-74E3202A7DEB}" type="sibTrans" cxnId="{17C305F0-04A8-43AC-B55B-86CFB5091EA7}">
      <dgm:prSet/>
      <dgm:spPr/>
      <dgm:t>
        <a:bodyPr/>
        <a:lstStyle/>
        <a:p>
          <a:endParaRPr lang="en-GB"/>
        </a:p>
      </dgm:t>
    </dgm:pt>
    <dgm:pt modelId="{EFED6CE0-B417-49DD-99C0-59D3E268D37E}">
      <dgm:prSet phldrT="[Text]" custT="1"/>
      <dgm:spPr>
        <a:xfrm rot="5400000">
          <a:off x="6606748" y="-3180687"/>
          <a:ext cx="1343770" cy="7705146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indent="0">
            <a:buFont typeface="Arial" panose="020B0604020202020204" pitchFamily="34" charset="0"/>
            <a:buChar char="•"/>
          </a:pPr>
          <a:r>
            <a:rPr kumimoji="0" lang="en-US" sz="1600" b="0" i="0" u="none" strike="noStrike" cap="none" spc="0" normalizeH="0" baseline="0" noProof="0" dirty="0">
              <a:ln/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Arial"/>
              <a:rtl val="0"/>
            </a:rPr>
            <a:t> Each Trust and integrated care system (ICS) should have a green plan. </a:t>
          </a:r>
          <a:endParaRPr lang="en-GB" sz="16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ECC5DCDE-D722-4A2A-83A9-306F4D6373D2}" type="parTrans" cxnId="{2FBAFBDE-CEA1-48AA-9B02-171FC7847F3C}">
      <dgm:prSet/>
      <dgm:spPr/>
      <dgm:t>
        <a:bodyPr/>
        <a:lstStyle/>
        <a:p>
          <a:endParaRPr lang="en-GB"/>
        </a:p>
      </dgm:t>
    </dgm:pt>
    <dgm:pt modelId="{638E3D98-9395-40FC-A383-88D859DD66E1}" type="sibTrans" cxnId="{2FBAFBDE-CEA1-48AA-9B02-171FC7847F3C}">
      <dgm:prSet/>
      <dgm:spPr/>
      <dgm:t>
        <a:bodyPr/>
        <a:lstStyle/>
        <a:p>
          <a:endParaRPr lang="en-GB"/>
        </a:p>
      </dgm:t>
    </dgm:pt>
    <dgm:pt modelId="{21C6B0CB-5356-463D-8907-939487C54109}">
      <dgm:prSet phldrT="[Text]" custT="1"/>
      <dgm:spPr>
        <a:xfrm rot="5400000">
          <a:off x="6568865" y="-1372275"/>
          <a:ext cx="1389576" cy="7627494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lrTx/>
            <a:buSzTx/>
            <a:buFont typeface="Arial" panose="020B0604020202020204" pitchFamily="34" charset="0"/>
            <a:buChar char="•"/>
          </a:pPr>
          <a:r>
            <a:rPr kumimoji="0" lang="en-US" sz="1600" b="0" i="0" u="none" strike="noStrike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  <a:sym typeface="Arial"/>
              <a:rtl val="0"/>
            </a:rPr>
            <a:t>Integrated care boards (ICBs) and their partner NHS trusts, and foundation trusts have been asked to develop their first 5-year joint forward plans (JFPs) with system partners.</a:t>
          </a:r>
          <a:endParaRPr lang="en-GB" sz="16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64E42AD3-546A-4736-BDE6-A1B9D11E1E24}" type="parTrans" cxnId="{7A11485E-B29C-4D9E-983F-8BDBF64854CF}">
      <dgm:prSet/>
      <dgm:spPr/>
      <dgm:t>
        <a:bodyPr/>
        <a:lstStyle/>
        <a:p>
          <a:endParaRPr lang="en-GB"/>
        </a:p>
      </dgm:t>
    </dgm:pt>
    <dgm:pt modelId="{2C34498D-CCAE-4C50-A036-91F77AEFDB80}" type="sibTrans" cxnId="{7A11485E-B29C-4D9E-983F-8BDBF64854CF}">
      <dgm:prSet/>
      <dgm:spPr/>
      <dgm:t>
        <a:bodyPr/>
        <a:lstStyle/>
        <a:p>
          <a:endParaRPr lang="en-GB"/>
        </a:p>
      </dgm:t>
    </dgm:pt>
    <dgm:pt modelId="{89349902-1AF1-49DF-8200-189E908A56CA}">
      <dgm:prSet phldrT="[Text]"/>
      <dgm:spPr>
        <a:xfrm>
          <a:off x="106910" y="3294085"/>
          <a:ext cx="3266978" cy="1747750"/>
        </a:xfrm>
        <a:prstGeom prst="roundRect">
          <a:avLst/>
        </a:prstGeom>
        <a:solidFill>
          <a:srgbClr val="9BBB59">
            <a:lumMod val="60000"/>
            <a:lumOff val="40000"/>
          </a:srgbClr>
        </a:solidFill>
        <a:ln w="25400" cap="flat" cmpd="sng" algn="ctr">
          <a:solidFill>
            <a:srgbClr val="9BBB59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GB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EPRR/Business Continuity Plan</a:t>
          </a:r>
        </a:p>
      </dgm:t>
    </dgm:pt>
    <dgm:pt modelId="{A3E70EF6-21D3-4AD6-880D-E1AB79065821}" type="parTrans" cxnId="{00C0A529-FB99-4EE7-97E2-4439B03D69EE}">
      <dgm:prSet/>
      <dgm:spPr/>
      <dgm:t>
        <a:bodyPr/>
        <a:lstStyle/>
        <a:p>
          <a:endParaRPr lang="en-GB"/>
        </a:p>
      </dgm:t>
    </dgm:pt>
    <dgm:pt modelId="{5B000F51-0DF5-4387-A01B-582FADC0CBB8}" type="sibTrans" cxnId="{00C0A529-FB99-4EE7-97E2-4439B03D69EE}">
      <dgm:prSet/>
      <dgm:spPr/>
      <dgm:t>
        <a:bodyPr/>
        <a:lstStyle/>
        <a:p>
          <a:endParaRPr lang="en-GB"/>
        </a:p>
      </dgm:t>
    </dgm:pt>
    <dgm:pt modelId="{315EFB64-30B5-4F8B-830F-72FE7E0D77DD}">
      <dgm:prSet phldrT="[Text]" custT="1"/>
      <dgm:spPr>
        <a:xfrm rot="5400000">
          <a:off x="6559872" y="358439"/>
          <a:ext cx="1371683" cy="7534954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en-GB" sz="16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ICBs are subject to EPRR core standards and business continuity requirements of the NHS.</a:t>
          </a:r>
        </a:p>
      </dgm:t>
    </dgm:pt>
    <dgm:pt modelId="{A1ACED14-0AE9-416E-8E80-78E37540FB9B}" type="parTrans" cxnId="{D91C2826-B58F-41CD-9396-6AC27CBCF2FA}">
      <dgm:prSet/>
      <dgm:spPr/>
      <dgm:t>
        <a:bodyPr/>
        <a:lstStyle/>
        <a:p>
          <a:endParaRPr lang="en-GB"/>
        </a:p>
      </dgm:t>
    </dgm:pt>
    <dgm:pt modelId="{F972B0F4-5C04-4769-B8CF-013B9F0ACCDB}" type="sibTrans" cxnId="{D91C2826-B58F-41CD-9396-6AC27CBCF2FA}">
      <dgm:prSet/>
      <dgm:spPr/>
      <dgm:t>
        <a:bodyPr/>
        <a:lstStyle/>
        <a:p>
          <a:endParaRPr lang="en-GB"/>
        </a:p>
      </dgm:t>
    </dgm:pt>
    <dgm:pt modelId="{B7094D6E-C361-4BFE-8F52-DD28F3A3730C}">
      <dgm:prSet phldrT="[Text]" custT="1"/>
      <dgm:spPr>
        <a:xfrm rot="5400000">
          <a:off x="6606748" y="-3180687"/>
          <a:ext cx="1343770" cy="7705146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indent="0">
            <a:buFont typeface="Arial" panose="020B0604020202020204" pitchFamily="34" charset="0"/>
            <a:buChar char="•"/>
          </a:pPr>
          <a:r>
            <a:rPr kumimoji="0" lang="en-US" sz="1600" b="0" i="0" u="none" strike="noStrike" cap="none" spc="0" normalizeH="0" baseline="0" noProof="0" dirty="0">
              <a:ln/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Arial"/>
              <a:rtl val="0"/>
            </a:rPr>
            <a:t> Board-level 'net zero lead' responsible for  overseeing its delivery.</a:t>
          </a:r>
          <a:endParaRPr lang="en-GB" sz="16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86974BEA-3F77-4398-82E8-05168E57E3F7}" type="parTrans" cxnId="{8C261C33-D072-4A02-B757-77706CB14185}">
      <dgm:prSet/>
      <dgm:spPr/>
      <dgm:t>
        <a:bodyPr/>
        <a:lstStyle/>
        <a:p>
          <a:endParaRPr lang="en-GB"/>
        </a:p>
      </dgm:t>
    </dgm:pt>
    <dgm:pt modelId="{E8B735E8-8CF4-4858-9F37-1A43BCCD9D6B}" type="sibTrans" cxnId="{8C261C33-D072-4A02-B757-77706CB14185}">
      <dgm:prSet/>
      <dgm:spPr/>
      <dgm:t>
        <a:bodyPr/>
        <a:lstStyle/>
        <a:p>
          <a:endParaRPr lang="en-GB"/>
        </a:p>
      </dgm:t>
    </dgm:pt>
    <dgm:pt modelId="{781BD749-43CA-41BF-A2BA-1DF6305577D9}">
      <dgm:prSet phldrT="[Text]" custT="1"/>
      <dgm:spPr>
        <a:xfrm rot="5400000">
          <a:off x="6559872" y="358439"/>
          <a:ext cx="1371683" cy="7534954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en-US" sz="1600" b="0" i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Climate change adaption planning to be considered. </a:t>
          </a:r>
          <a:endParaRPr lang="en-GB" sz="16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6B33F666-39FF-47B5-9D4F-5924C8298B12}" type="parTrans" cxnId="{761A3378-3BE4-4783-864F-8FD356384854}">
      <dgm:prSet/>
      <dgm:spPr/>
      <dgm:t>
        <a:bodyPr/>
        <a:lstStyle/>
        <a:p>
          <a:endParaRPr lang="en-GB"/>
        </a:p>
      </dgm:t>
    </dgm:pt>
    <dgm:pt modelId="{D9A14B72-D16E-43E0-8335-54AAF59469FF}" type="sibTrans" cxnId="{761A3378-3BE4-4783-864F-8FD356384854}">
      <dgm:prSet/>
      <dgm:spPr/>
      <dgm:t>
        <a:bodyPr/>
        <a:lstStyle/>
        <a:p>
          <a:endParaRPr lang="en-GB"/>
        </a:p>
      </dgm:t>
    </dgm:pt>
    <dgm:pt modelId="{B11D730D-180C-4948-BD2A-298F4AD0DFAB}">
      <dgm:prSet phldrT="[Text]"/>
      <dgm:spPr>
        <a:xfrm>
          <a:off x="106910" y="1558928"/>
          <a:ext cx="3217889" cy="1567246"/>
        </a:xfrm>
        <a:prstGeom prst="roundRect">
          <a:avLst/>
        </a:prstGeom>
        <a:solidFill>
          <a:srgbClr val="9BBB59">
            <a:lumMod val="60000"/>
            <a:lumOff val="40000"/>
          </a:srgbClr>
        </a:solidFill>
        <a:ln w="25400" cap="flat" cmpd="sng" algn="ctr">
          <a:solidFill>
            <a:srgbClr val="9BBB59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GB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Joint Forward Plan</a:t>
          </a:r>
        </a:p>
      </dgm:t>
    </dgm:pt>
    <dgm:pt modelId="{16A0BFAD-6C04-4DF7-81AB-B368C8BFF3D1}" type="sibTrans" cxnId="{229C19CC-C7E9-406D-AF0C-4EEF273CFD43}">
      <dgm:prSet/>
      <dgm:spPr/>
      <dgm:t>
        <a:bodyPr/>
        <a:lstStyle/>
        <a:p>
          <a:endParaRPr lang="en-GB"/>
        </a:p>
      </dgm:t>
    </dgm:pt>
    <dgm:pt modelId="{B6E803D5-21A3-4B5D-971D-37E43D7AB0CF}" type="parTrans" cxnId="{229C19CC-C7E9-406D-AF0C-4EEF273CFD43}">
      <dgm:prSet/>
      <dgm:spPr/>
      <dgm:t>
        <a:bodyPr/>
        <a:lstStyle/>
        <a:p>
          <a:endParaRPr lang="en-GB"/>
        </a:p>
      </dgm:t>
    </dgm:pt>
    <dgm:pt modelId="{5193C6CB-F947-4CE2-BA63-BE1E0A83A59E}">
      <dgm:prSet phldrT="[Text]" custT="1"/>
      <dgm:spPr>
        <a:xfrm rot="5400000">
          <a:off x="6568865" y="-1372275"/>
          <a:ext cx="1389576" cy="7627494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lrTx/>
            <a:buSzTx/>
            <a:buFont typeface="Arial" panose="020B0604020202020204" pitchFamily="34" charset="0"/>
            <a:buChar char="•"/>
          </a:pPr>
          <a:r>
            <a:rPr lang="en-GB" sz="16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Include duties to contribute towards net zero targets</a:t>
          </a:r>
        </a:p>
      </dgm:t>
    </dgm:pt>
    <dgm:pt modelId="{4F2F7DF0-A16F-4EEE-83FA-C8E7BDEF637A}" type="sibTrans" cxnId="{F78320AC-27EC-4B7C-9B3D-B3549674CC2D}">
      <dgm:prSet/>
      <dgm:spPr/>
      <dgm:t>
        <a:bodyPr/>
        <a:lstStyle/>
        <a:p>
          <a:endParaRPr lang="en-GB"/>
        </a:p>
      </dgm:t>
    </dgm:pt>
    <dgm:pt modelId="{E67CA998-DB6A-45D0-8544-CE1F5CE548F2}" type="parTrans" cxnId="{F78320AC-27EC-4B7C-9B3D-B3549674CC2D}">
      <dgm:prSet/>
      <dgm:spPr/>
      <dgm:t>
        <a:bodyPr/>
        <a:lstStyle/>
        <a:p>
          <a:endParaRPr lang="en-GB"/>
        </a:p>
      </dgm:t>
    </dgm:pt>
    <dgm:pt modelId="{3BD6B0ED-DD9C-47C4-8D78-CA188A2DD4CC}" type="pres">
      <dgm:prSet presAssocID="{0D5D5CE4-CCB6-4201-8A4A-301447ECCBD2}" presName="Name0" presStyleCnt="0">
        <dgm:presLayoutVars>
          <dgm:dir/>
          <dgm:animLvl val="lvl"/>
          <dgm:resizeHandles val="exact"/>
        </dgm:presLayoutVars>
      </dgm:prSet>
      <dgm:spPr/>
    </dgm:pt>
    <dgm:pt modelId="{71F9CDA4-79BE-4511-AC58-BE2768D4E7BD}" type="pres">
      <dgm:prSet presAssocID="{F178C7E5-76A2-42F6-B314-3A1B6CFEE336}" presName="linNode" presStyleCnt="0"/>
      <dgm:spPr/>
    </dgm:pt>
    <dgm:pt modelId="{9C7D7CC6-C83E-4EA4-80CC-16DC8AEF3803}" type="pres">
      <dgm:prSet presAssocID="{F178C7E5-76A2-42F6-B314-3A1B6CFEE336}" presName="parentText" presStyleLbl="node1" presStyleIdx="0" presStyleCnt="3" custScaleX="64429" custScaleY="41409">
        <dgm:presLayoutVars>
          <dgm:chMax val="1"/>
          <dgm:bulletEnabled val="1"/>
        </dgm:presLayoutVars>
      </dgm:prSet>
      <dgm:spPr/>
    </dgm:pt>
    <dgm:pt modelId="{BA518595-F5A6-4ECB-8EE5-58106497733C}" type="pres">
      <dgm:prSet presAssocID="{F178C7E5-76A2-42F6-B314-3A1B6CFEE336}" presName="descendantText" presStyleLbl="alignAccFollowNode1" presStyleIdx="0" presStyleCnt="3" custScaleX="115072" custScaleY="55393" custLinFactNeighborX="6979" custLinFactNeighborY="-3902">
        <dgm:presLayoutVars>
          <dgm:bulletEnabled val="1"/>
        </dgm:presLayoutVars>
      </dgm:prSet>
      <dgm:spPr/>
    </dgm:pt>
    <dgm:pt modelId="{4371DD29-9650-4034-AD9E-A59037EA7002}" type="pres">
      <dgm:prSet presAssocID="{045590DE-E20B-40AC-B3F7-74E3202A7DEB}" presName="sp" presStyleCnt="0"/>
      <dgm:spPr/>
    </dgm:pt>
    <dgm:pt modelId="{32F74EC9-E96C-42B4-8A41-7BAC3CF2CC5F}" type="pres">
      <dgm:prSet presAssocID="{B11D730D-180C-4948-BD2A-298F4AD0DFAB}" presName="linNode" presStyleCnt="0"/>
      <dgm:spPr/>
    </dgm:pt>
    <dgm:pt modelId="{7135E0DA-28F5-4CE1-A5A8-BBD72CFFD477}" type="pres">
      <dgm:prSet presAssocID="{B11D730D-180C-4948-BD2A-298F4AD0DFAB}" presName="parentText" presStyleLbl="node1" presStyleIdx="1" presStyleCnt="3" custScaleX="64542" custScaleY="46669">
        <dgm:presLayoutVars>
          <dgm:chMax val="1"/>
          <dgm:bulletEnabled val="1"/>
        </dgm:presLayoutVars>
      </dgm:prSet>
      <dgm:spPr/>
    </dgm:pt>
    <dgm:pt modelId="{61ED34EB-21E3-404D-93B3-1530D8E8B6B1}" type="pres">
      <dgm:prSet presAssocID="{B11D730D-180C-4948-BD2A-298F4AD0DFAB}" presName="descendantText" presStyleLbl="alignAccFollowNode1" presStyleIdx="1" presStyleCnt="3" custScaleX="113597" custScaleY="64463" custLinFactNeighborX="6081" custLinFactNeighborY="2691">
        <dgm:presLayoutVars>
          <dgm:bulletEnabled val="1"/>
        </dgm:presLayoutVars>
      </dgm:prSet>
      <dgm:spPr/>
    </dgm:pt>
    <dgm:pt modelId="{DB663B29-EFC5-4CD7-A97F-5B4AE100306F}" type="pres">
      <dgm:prSet presAssocID="{16A0BFAD-6C04-4DF7-81AB-B368C8BFF3D1}" presName="sp" presStyleCnt="0"/>
      <dgm:spPr/>
    </dgm:pt>
    <dgm:pt modelId="{7847FA56-6FF4-4580-94A1-862132FA6EE8}" type="pres">
      <dgm:prSet presAssocID="{89349902-1AF1-49DF-8200-189E908A56CA}" presName="linNode" presStyleCnt="0"/>
      <dgm:spPr/>
    </dgm:pt>
    <dgm:pt modelId="{46C422A7-D0AC-41F6-A7D8-07607735261F}" type="pres">
      <dgm:prSet presAssocID="{89349902-1AF1-49DF-8200-189E908A56CA}" presName="parentText" presStyleLbl="node1" presStyleIdx="2" presStyleCnt="3" custScaleX="65527" custScaleY="52044">
        <dgm:presLayoutVars>
          <dgm:chMax val="1"/>
          <dgm:bulletEnabled val="1"/>
        </dgm:presLayoutVars>
      </dgm:prSet>
      <dgm:spPr/>
    </dgm:pt>
    <dgm:pt modelId="{9402F2A2-23AE-4BB3-B280-9293E90EAB57}" type="pres">
      <dgm:prSet presAssocID="{89349902-1AF1-49DF-8200-189E908A56CA}" presName="descendantText" presStyleLbl="alignAccFollowNode1" presStyleIdx="2" presStyleCnt="3" custScaleX="113392" custScaleY="51057" custLinFactNeighborX="6303" custLinFactNeighborY="-1565">
        <dgm:presLayoutVars>
          <dgm:bulletEnabled val="1"/>
        </dgm:presLayoutVars>
      </dgm:prSet>
      <dgm:spPr/>
    </dgm:pt>
  </dgm:ptLst>
  <dgm:cxnLst>
    <dgm:cxn modelId="{D91C2826-B58F-41CD-9396-6AC27CBCF2FA}" srcId="{89349902-1AF1-49DF-8200-189E908A56CA}" destId="{315EFB64-30B5-4F8B-830F-72FE7E0D77DD}" srcOrd="0" destOrd="0" parTransId="{A1ACED14-0AE9-416E-8E80-78E37540FB9B}" sibTransId="{F972B0F4-5C04-4769-B8CF-013B9F0ACCDB}"/>
    <dgm:cxn modelId="{00C0A529-FB99-4EE7-97E2-4439B03D69EE}" srcId="{0D5D5CE4-CCB6-4201-8A4A-301447ECCBD2}" destId="{89349902-1AF1-49DF-8200-189E908A56CA}" srcOrd="2" destOrd="0" parTransId="{A3E70EF6-21D3-4AD6-880D-E1AB79065821}" sibTransId="{5B000F51-0DF5-4387-A01B-582FADC0CBB8}"/>
    <dgm:cxn modelId="{08689C2D-71E3-4623-9FF2-C0010B5128C8}" type="presOf" srcId="{781BD749-43CA-41BF-A2BA-1DF6305577D9}" destId="{9402F2A2-23AE-4BB3-B280-9293E90EAB57}" srcOrd="0" destOrd="1" presId="urn:microsoft.com/office/officeart/2005/8/layout/vList5"/>
    <dgm:cxn modelId="{8C261C33-D072-4A02-B757-77706CB14185}" srcId="{F178C7E5-76A2-42F6-B314-3A1B6CFEE336}" destId="{B7094D6E-C361-4BFE-8F52-DD28F3A3730C}" srcOrd="1" destOrd="0" parTransId="{86974BEA-3F77-4398-82E8-05168E57E3F7}" sibTransId="{E8B735E8-8CF4-4858-9F37-1A43BCCD9D6B}"/>
    <dgm:cxn modelId="{7A11485E-B29C-4D9E-983F-8BDBF64854CF}" srcId="{B11D730D-180C-4948-BD2A-298F4AD0DFAB}" destId="{21C6B0CB-5356-463D-8907-939487C54109}" srcOrd="0" destOrd="0" parTransId="{64E42AD3-546A-4736-BDE6-A1B9D11E1E24}" sibTransId="{2C34498D-CCAE-4C50-A036-91F77AEFDB80}"/>
    <dgm:cxn modelId="{236F925F-3700-4C7C-8DF8-891EA2F34FBF}" type="presOf" srcId="{89349902-1AF1-49DF-8200-189E908A56CA}" destId="{46C422A7-D0AC-41F6-A7D8-07607735261F}" srcOrd="0" destOrd="0" presId="urn:microsoft.com/office/officeart/2005/8/layout/vList5"/>
    <dgm:cxn modelId="{AC53D567-D0C8-42BA-8AF3-2A11DFDCF1DA}" type="presOf" srcId="{EFED6CE0-B417-49DD-99C0-59D3E268D37E}" destId="{BA518595-F5A6-4ECB-8EE5-58106497733C}" srcOrd="0" destOrd="0" presId="urn:microsoft.com/office/officeart/2005/8/layout/vList5"/>
    <dgm:cxn modelId="{38631372-3448-4496-975B-6720FB4B2F03}" type="presOf" srcId="{5193C6CB-F947-4CE2-BA63-BE1E0A83A59E}" destId="{61ED34EB-21E3-404D-93B3-1530D8E8B6B1}" srcOrd="0" destOrd="1" presId="urn:microsoft.com/office/officeart/2005/8/layout/vList5"/>
    <dgm:cxn modelId="{761A3378-3BE4-4783-864F-8FD356384854}" srcId="{89349902-1AF1-49DF-8200-189E908A56CA}" destId="{781BD749-43CA-41BF-A2BA-1DF6305577D9}" srcOrd="1" destOrd="0" parTransId="{6B33F666-39FF-47B5-9D4F-5924C8298B12}" sibTransId="{D9A14B72-D16E-43E0-8335-54AAF59469FF}"/>
    <dgm:cxn modelId="{B35D1A88-9CE9-4036-B406-8CFD733D3E5C}" type="presOf" srcId="{315EFB64-30B5-4F8B-830F-72FE7E0D77DD}" destId="{9402F2A2-23AE-4BB3-B280-9293E90EAB57}" srcOrd="0" destOrd="0" presId="urn:microsoft.com/office/officeart/2005/8/layout/vList5"/>
    <dgm:cxn modelId="{F78320AC-27EC-4B7C-9B3D-B3549674CC2D}" srcId="{B11D730D-180C-4948-BD2A-298F4AD0DFAB}" destId="{5193C6CB-F947-4CE2-BA63-BE1E0A83A59E}" srcOrd="1" destOrd="0" parTransId="{E67CA998-DB6A-45D0-8544-CE1F5CE548F2}" sibTransId="{4F2F7DF0-A16F-4EEE-83FA-C8E7BDEF637A}"/>
    <dgm:cxn modelId="{5E56AFAC-DADD-4861-B4BA-975D48AABB1A}" type="presOf" srcId="{B7094D6E-C361-4BFE-8F52-DD28F3A3730C}" destId="{BA518595-F5A6-4ECB-8EE5-58106497733C}" srcOrd="0" destOrd="1" presId="urn:microsoft.com/office/officeart/2005/8/layout/vList5"/>
    <dgm:cxn modelId="{CDCF67B7-059E-4659-B66B-DB7FECE1A1B4}" type="presOf" srcId="{0D5D5CE4-CCB6-4201-8A4A-301447ECCBD2}" destId="{3BD6B0ED-DD9C-47C4-8D78-CA188A2DD4CC}" srcOrd="0" destOrd="0" presId="urn:microsoft.com/office/officeart/2005/8/layout/vList5"/>
    <dgm:cxn modelId="{229C19CC-C7E9-406D-AF0C-4EEF273CFD43}" srcId="{0D5D5CE4-CCB6-4201-8A4A-301447ECCBD2}" destId="{B11D730D-180C-4948-BD2A-298F4AD0DFAB}" srcOrd="1" destOrd="0" parTransId="{B6E803D5-21A3-4B5D-971D-37E43D7AB0CF}" sibTransId="{16A0BFAD-6C04-4DF7-81AB-B368C8BFF3D1}"/>
    <dgm:cxn modelId="{6335C8CE-96E3-4497-BF8E-1D1A80C637E5}" type="presOf" srcId="{B11D730D-180C-4948-BD2A-298F4AD0DFAB}" destId="{7135E0DA-28F5-4CE1-A5A8-BBD72CFFD477}" srcOrd="0" destOrd="0" presId="urn:microsoft.com/office/officeart/2005/8/layout/vList5"/>
    <dgm:cxn modelId="{C59E04D2-447E-4ACB-A615-9725EAA0BE13}" type="presOf" srcId="{F178C7E5-76A2-42F6-B314-3A1B6CFEE336}" destId="{9C7D7CC6-C83E-4EA4-80CC-16DC8AEF3803}" srcOrd="0" destOrd="0" presId="urn:microsoft.com/office/officeart/2005/8/layout/vList5"/>
    <dgm:cxn modelId="{2FBAFBDE-CEA1-48AA-9B02-171FC7847F3C}" srcId="{F178C7E5-76A2-42F6-B314-3A1B6CFEE336}" destId="{EFED6CE0-B417-49DD-99C0-59D3E268D37E}" srcOrd="0" destOrd="0" parTransId="{ECC5DCDE-D722-4A2A-83A9-306F4D6373D2}" sibTransId="{638E3D98-9395-40FC-A383-88D859DD66E1}"/>
    <dgm:cxn modelId="{3959CBEE-D838-4948-88D9-935653917EA1}" type="presOf" srcId="{21C6B0CB-5356-463D-8907-939487C54109}" destId="{61ED34EB-21E3-404D-93B3-1530D8E8B6B1}" srcOrd="0" destOrd="0" presId="urn:microsoft.com/office/officeart/2005/8/layout/vList5"/>
    <dgm:cxn modelId="{17C305F0-04A8-43AC-B55B-86CFB5091EA7}" srcId="{0D5D5CE4-CCB6-4201-8A4A-301447ECCBD2}" destId="{F178C7E5-76A2-42F6-B314-3A1B6CFEE336}" srcOrd="0" destOrd="0" parTransId="{39ED3B2F-ED49-416A-B3D5-8C9D9E682161}" sibTransId="{045590DE-E20B-40AC-B3F7-74E3202A7DEB}"/>
    <dgm:cxn modelId="{C8966812-478E-4139-B865-2ABAAAD53F64}" type="presParOf" srcId="{3BD6B0ED-DD9C-47C4-8D78-CA188A2DD4CC}" destId="{71F9CDA4-79BE-4511-AC58-BE2768D4E7BD}" srcOrd="0" destOrd="0" presId="urn:microsoft.com/office/officeart/2005/8/layout/vList5"/>
    <dgm:cxn modelId="{C40AD24B-8161-4D92-97BA-88E6FF0BCF23}" type="presParOf" srcId="{71F9CDA4-79BE-4511-AC58-BE2768D4E7BD}" destId="{9C7D7CC6-C83E-4EA4-80CC-16DC8AEF3803}" srcOrd="0" destOrd="0" presId="urn:microsoft.com/office/officeart/2005/8/layout/vList5"/>
    <dgm:cxn modelId="{C306FCA0-AD4C-4641-ACBB-C4A186AEC5A5}" type="presParOf" srcId="{71F9CDA4-79BE-4511-AC58-BE2768D4E7BD}" destId="{BA518595-F5A6-4ECB-8EE5-58106497733C}" srcOrd="1" destOrd="0" presId="urn:microsoft.com/office/officeart/2005/8/layout/vList5"/>
    <dgm:cxn modelId="{70B7799A-C483-4771-8B38-78CC3079120D}" type="presParOf" srcId="{3BD6B0ED-DD9C-47C4-8D78-CA188A2DD4CC}" destId="{4371DD29-9650-4034-AD9E-A59037EA7002}" srcOrd="1" destOrd="0" presId="urn:microsoft.com/office/officeart/2005/8/layout/vList5"/>
    <dgm:cxn modelId="{7D75E342-1E9B-4276-9D31-EC77F41D6704}" type="presParOf" srcId="{3BD6B0ED-DD9C-47C4-8D78-CA188A2DD4CC}" destId="{32F74EC9-E96C-42B4-8A41-7BAC3CF2CC5F}" srcOrd="2" destOrd="0" presId="urn:microsoft.com/office/officeart/2005/8/layout/vList5"/>
    <dgm:cxn modelId="{0CEB19C8-BC6E-4D11-A74C-ABC1E4E27FD0}" type="presParOf" srcId="{32F74EC9-E96C-42B4-8A41-7BAC3CF2CC5F}" destId="{7135E0DA-28F5-4CE1-A5A8-BBD72CFFD477}" srcOrd="0" destOrd="0" presId="urn:microsoft.com/office/officeart/2005/8/layout/vList5"/>
    <dgm:cxn modelId="{C47ADFB4-DC88-4459-8B69-CAE65658EB18}" type="presParOf" srcId="{32F74EC9-E96C-42B4-8A41-7BAC3CF2CC5F}" destId="{61ED34EB-21E3-404D-93B3-1530D8E8B6B1}" srcOrd="1" destOrd="0" presId="urn:microsoft.com/office/officeart/2005/8/layout/vList5"/>
    <dgm:cxn modelId="{8A199617-BD64-4D0C-9342-EAEBACB4D3D2}" type="presParOf" srcId="{3BD6B0ED-DD9C-47C4-8D78-CA188A2DD4CC}" destId="{DB663B29-EFC5-4CD7-A97F-5B4AE100306F}" srcOrd="3" destOrd="0" presId="urn:microsoft.com/office/officeart/2005/8/layout/vList5"/>
    <dgm:cxn modelId="{C6EF6A4D-B7C1-4CE9-BA3A-933F774E72CB}" type="presParOf" srcId="{3BD6B0ED-DD9C-47C4-8D78-CA188A2DD4CC}" destId="{7847FA56-6FF4-4580-94A1-862132FA6EE8}" srcOrd="4" destOrd="0" presId="urn:microsoft.com/office/officeart/2005/8/layout/vList5"/>
    <dgm:cxn modelId="{280F3974-0FEC-4BC9-8697-416481AFBDFF}" type="presParOf" srcId="{7847FA56-6FF4-4580-94A1-862132FA6EE8}" destId="{46C422A7-D0AC-41F6-A7D8-07607735261F}" srcOrd="0" destOrd="0" presId="urn:microsoft.com/office/officeart/2005/8/layout/vList5"/>
    <dgm:cxn modelId="{7B827F18-21C1-4CD2-ABAA-7937C4EB4CC7}" type="presParOf" srcId="{7847FA56-6FF4-4580-94A1-862132FA6EE8}" destId="{9402F2A2-23AE-4BB3-B280-9293E90EAB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22DE45-8FE3-4903-9FF8-1DBF9EB86C51}" type="doc">
      <dgm:prSet loTypeId="urn:microsoft.com/office/officeart/2005/8/layout/p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6F8A5BFC-6D6B-439F-98C8-A77FB65E1B74}">
      <dgm:prSet phldrT="[Text]" custT="1"/>
      <dgm:spPr/>
      <dgm:t>
        <a:bodyPr/>
        <a:lstStyle/>
        <a:p>
          <a:r>
            <a:rPr lang="en-GB" sz="1400" b="1" dirty="0"/>
            <a:t>People’s Experiences</a:t>
          </a:r>
        </a:p>
      </dgm:t>
    </dgm:pt>
    <dgm:pt modelId="{4E96E2F1-E8DB-4870-B48E-A30EC21DF911}" type="parTrans" cxnId="{B40B7D44-F8D0-4ED6-9D42-8B304C95829E}">
      <dgm:prSet/>
      <dgm:spPr/>
      <dgm:t>
        <a:bodyPr/>
        <a:lstStyle/>
        <a:p>
          <a:endParaRPr lang="en-GB" sz="2000" b="1"/>
        </a:p>
      </dgm:t>
    </dgm:pt>
    <dgm:pt modelId="{920D1FAC-2122-462E-9EC3-ECB7C2FB03DD}" type="sibTrans" cxnId="{B40B7D44-F8D0-4ED6-9D42-8B304C95829E}">
      <dgm:prSet/>
      <dgm:spPr/>
      <dgm:t>
        <a:bodyPr/>
        <a:lstStyle/>
        <a:p>
          <a:endParaRPr lang="en-GB" sz="2000" b="1"/>
        </a:p>
      </dgm:t>
    </dgm:pt>
    <dgm:pt modelId="{0C47ACEA-7D72-4714-A178-4D3A1C1FDBD4}">
      <dgm:prSet phldrT="[Text]" custT="1"/>
      <dgm:spPr/>
      <dgm:t>
        <a:bodyPr/>
        <a:lstStyle/>
        <a:p>
          <a:r>
            <a:rPr lang="en-GB" sz="1400" b="1" dirty="0"/>
            <a:t>Observation</a:t>
          </a:r>
        </a:p>
      </dgm:t>
    </dgm:pt>
    <dgm:pt modelId="{DC44F8B4-EEA3-4C11-9BE3-35D46FDEAC66}" type="parTrans" cxnId="{27BB0053-69AA-472C-A299-E6D05F2A82B9}">
      <dgm:prSet/>
      <dgm:spPr/>
      <dgm:t>
        <a:bodyPr/>
        <a:lstStyle/>
        <a:p>
          <a:endParaRPr lang="en-GB" sz="2000" b="1"/>
        </a:p>
      </dgm:t>
    </dgm:pt>
    <dgm:pt modelId="{F847A5A4-3ED7-46A6-96C3-B84675FB3C96}" type="sibTrans" cxnId="{27BB0053-69AA-472C-A299-E6D05F2A82B9}">
      <dgm:prSet/>
      <dgm:spPr/>
      <dgm:t>
        <a:bodyPr/>
        <a:lstStyle/>
        <a:p>
          <a:endParaRPr lang="en-GB" sz="2000" b="1"/>
        </a:p>
      </dgm:t>
    </dgm:pt>
    <dgm:pt modelId="{655BC87A-4C54-4008-9EE2-CA29AF1A62CA}">
      <dgm:prSet phldrT="[Text]" custT="1"/>
      <dgm:spPr/>
      <dgm:t>
        <a:bodyPr/>
        <a:lstStyle/>
        <a:p>
          <a:r>
            <a:rPr lang="en-GB" sz="1400" b="1" dirty="0"/>
            <a:t>Outcomes</a:t>
          </a:r>
        </a:p>
      </dgm:t>
    </dgm:pt>
    <dgm:pt modelId="{DBC8B821-82B7-4F30-87F9-93299FD10DC9}" type="parTrans" cxnId="{012A7ABC-B242-4045-87A0-309987E7035E}">
      <dgm:prSet/>
      <dgm:spPr/>
      <dgm:t>
        <a:bodyPr/>
        <a:lstStyle/>
        <a:p>
          <a:endParaRPr lang="en-GB" sz="2000" b="1"/>
        </a:p>
      </dgm:t>
    </dgm:pt>
    <dgm:pt modelId="{D799890F-CB73-4F02-AD91-F32216716ACA}" type="sibTrans" cxnId="{012A7ABC-B242-4045-87A0-309987E7035E}">
      <dgm:prSet/>
      <dgm:spPr/>
      <dgm:t>
        <a:bodyPr/>
        <a:lstStyle/>
        <a:p>
          <a:endParaRPr lang="en-GB" sz="2000" b="1"/>
        </a:p>
      </dgm:t>
    </dgm:pt>
    <dgm:pt modelId="{8AA2947E-DCD8-4F72-BD1F-DEE9F1782441}">
      <dgm:prSet phldrT="[Text]" custT="1"/>
      <dgm:spPr/>
      <dgm:t>
        <a:bodyPr/>
        <a:lstStyle/>
        <a:p>
          <a:r>
            <a:rPr lang="en-GB" sz="1400" b="1" dirty="0"/>
            <a:t>Processes</a:t>
          </a:r>
        </a:p>
      </dgm:t>
    </dgm:pt>
    <dgm:pt modelId="{0801714B-D7D1-4AB5-8006-2A04F0BBFCCC}" type="parTrans" cxnId="{A1086BD7-4ECC-495B-935C-FDDE226694B2}">
      <dgm:prSet/>
      <dgm:spPr/>
      <dgm:t>
        <a:bodyPr/>
        <a:lstStyle/>
        <a:p>
          <a:endParaRPr lang="en-GB" sz="2000" b="1"/>
        </a:p>
      </dgm:t>
    </dgm:pt>
    <dgm:pt modelId="{B834FA26-57F5-4A1A-938C-909592910597}" type="sibTrans" cxnId="{A1086BD7-4ECC-495B-935C-FDDE226694B2}">
      <dgm:prSet/>
      <dgm:spPr/>
      <dgm:t>
        <a:bodyPr/>
        <a:lstStyle/>
        <a:p>
          <a:endParaRPr lang="en-GB" sz="2000" b="1"/>
        </a:p>
      </dgm:t>
    </dgm:pt>
    <dgm:pt modelId="{9EC23362-A22D-4A90-A8E5-0550AE561C05}">
      <dgm:prSet custT="1"/>
      <dgm:spPr/>
      <dgm:t>
        <a:bodyPr/>
        <a:lstStyle/>
        <a:p>
          <a:r>
            <a:rPr lang="en-GB" sz="1400" b="1" dirty="0"/>
            <a:t>Feedback from staff and leaders</a:t>
          </a:r>
        </a:p>
      </dgm:t>
    </dgm:pt>
    <dgm:pt modelId="{688E9CF7-2326-4C49-BC91-2C7ACC8699C9}" type="parTrans" cxnId="{91A39DEC-80DD-4E8E-85DA-0FE447EE6489}">
      <dgm:prSet/>
      <dgm:spPr/>
      <dgm:t>
        <a:bodyPr/>
        <a:lstStyle/>
        <a:p>
          <a:endParaRPr lang="en-GB" sz="2000" b="1"/>
        </a:p>
      </dgm:t>
    </dgm:pt>
    <dgm:pt modelId="{7326E307-3A07-40AF-8A71-2E720090D934}" type="sibTrans" cxnId="{91A39DEC-80DD-4E8E-85DA-0FE447EE6489}">
      <dgm:prSet/>
      <dgm:spPr/>
      <dgm:t>
        <a:bodyPr/>
        <a:lstStyle/>
        <a:p>
          <a:endParaRPr lang="en-GB" sz="2000" b="1"/>
        </a:p>
      </dgm:t>
    </dgm:pt>
    <dgm:pt modelId="{5EFF9A71-A5D9-4AD9-BD88-84054B39BD93}">
      <dgm:prSet custT="1"/>
      <dgm:spPr/>
      <dgm:t>
        <a:bodyPr/>
        <a:lstStyle/>
        <a:p>
          <a:r>
            <a:rPr lang="en-GB" sz="1400" b="1" dirty="0"/>
            <a:t>Feedback from partners</a:t>
          </a:r>
        </a:p>
      </dgm:t>
    </dgm:pt>
    <dgm:pt modelId="{0CD44438-BFF6-4E1F-BC78-972DE28A1775}" type="parTrans" cxnId="{DD7F027D-FAB0-4236-93EC-44659D50EFA2}">
      <dgm:prSet/>
      <dgm:spPr/>
      <dgm:t>
        <a:bodyPr/>
        <a:lstStyle/>
        <a:p>
          <a:endParaRPr lang="en-GB" sz="2000" b="1"/>
        </a:p>
      </dgm:t>
    </dgm:pt>
    <dgm:pt modelId="{A3B5C27C-366C-4222-99F7-AE735E637068}" type="sibTrans" cxnId="{DD7F027D-FAB0-4236-93EC-44659D50EFA2}">
      <dgm:prSet/>
      <dgm:spPr/>
      <dgm:t>
        <a:bodyPr/>
        <a:lstStyle/>
        <a:p>
          <a:endParaRPr lang="en-GB" sz="2000" b="1"/>
        </a:p>
      </dgm:t>
    </dgm:pt>
    <dgm:pt modelId="{F1E3EE29-5DFC-43E7-AE18-FB8A05CDEAA1}" type="pres">
      <dgm:prSet presAssocID="{6822DE45-8FE3-4903-9FF8-1DBF9EB86C51}" presName="Name0" presStyleCnt="0">
        <dgm:presLayoutVars>
          <dgm:dir/>
          <dgm:resizeHandles val="exact"/>
        </dgm:presLayoutVars>
      </dgm:prSet>
      <dgm:spPr/>
    </dgm:pt>
    <dgm:pt modelId="{4EC94554-3033-42D4-A231-12504FFD5EA9}" type="pres">
      <dgm:prSet presAssocID="{6F8A5BFC-6D6B-439F-98C8-A77FB65E1B74}" presName="compNode" presStyleCnt="0"/>
      <dgm:spPr/>
    </dgm:pt>
    <dgm:pt modelId="{9BB12020-7F1B-44D1-9AC6-410B5D8D26DD}" type="pres">
      <dgm:prSet presAssocID="{6F8A5BFC-6D6B-439F-98C8-A77FB65E1B74}" presName="pictRect" presStyleLbl="node1" presStyleIdx="0" presStyleCnt="6" custLinFactNeighborX="63" custLinFactNeighborY="-4138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 descr="Universal Access"/>
        </a:ext>
      </dgm:extLst>
    </dgm:pt>
    <dgm:pt modelId="{34FC1B32-51F9-4BC4-B8AC-49D4470144F8}" type="pres">
      <dgm:prSet presAssocID="{6F8A5BFC-6D6B-439F-98C8-A77FB65E1B74}" presName="textRect" presStyleLbl="revTx" presStyleIdx="0" presStyleCnt="6" custLinFactNeighborY="-35873">
        <dgm:presLayoutVars>
          <dgm:bulletEnabled val="1"/>
        </dgm:presLayoutVars>
      </dgm:prSet>
      <dgm:spPr/>
    </dgm:pt>
    <dgm:pt modelId="{E9918973-A8C9-4A54-A6A6-CCB08FD83C6B}" type="pres">
      <dgm:prSet presAssocID="{920D1FAC-2122-462E-9EC3-ECB7C2FB03DD}" presName="sibTrans" presStyleLbl="sibTrans2D1" presStyleIdx="0" presStyleCnt="0"/>
      <dgm:spPr/>
    </dgm:pt>
    <dgm:pt modelId="{7720F0CF-E741-4801-A55B-92FA379DC3B5}" type="pres">
      <dgm:prSet presAssocID="{9EC23362-A22D-4A90-A8E5-0550AE561C05}" presName="compNode" presStyleCnt="0"/>
      <dgm:spPr/>
    </dgm:pt>
    <dgm:pt modelId="{2B0C7571-704C-4B1E-92D8-9F63F7EF1EDD}" type="pres">
      <dgm:prSet presAssocID="{9EC23362-A22D-4A90-A8E5-0550AE561C05}" presName="pictRect" presStyleLbl="node1" presStyleIdx="1" presStyleCnt="6" custLinFactNeighborX="63" custLinFactNeighborY="-4138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 descr="Boardroom"/>
        </a:ext>
      </dgm:extLst>
    </dgm:pt>
    <dgm:pt modelId="{25049F4A-D8BD-4123-B3F5-7FCE4E2C3FF7}" type="pres">
      <dgm:prSet presAssocID="{9EC23362-A22D-4A90-A8E5-0550AE561C05}" presName="textRect" presStyleLbl="revTx" presStyleIdx="1" presStyleCnt="6" custLinFactNeighborX="885" custLinFactNeighborY="-29086">
        <dgm:presLayoutVars>
          <dgm:bulletEnabled val="1"/>
        </dgm:presLayoutVars>
      </dgm:prSet>
      <dgm:spPr/>
    </dgm:pt>
    <dgm:pt modelId="{AEDB8F95-A1DF-418F-966B-9706329FA30E}" type="pres">
      <dgm:prSet presAssocID="{7326E307-3A07-40AF-8A71-2E720090D934}" presName="sibTrans" presStyleLbl="sibTrans2D1" presStyleIdx="0" presStyleCnt="0"/>
      <dgm:spPr/>
    </dgm:pt>
    <dgm:pt modelId="{9ED5ED77-84D7-46BF-AB87-1F7CA884D25D}" type="pres">
      <dgm:prSet presAssocID="{5EFF9A71-A5D9-4AD9-BD88-84054B39BD93}" presName="compNode" presStyleCnt="0"/>
      <dgm:spPr/>
    </dgm:pt>
    <dgm:pt modelId="{4F1B6AFC-327A-4792-B7F2-0A9261526201}" type="pres">
      <dgm:prSet presAssocID="{5EFF9A71-A5D9-4AD9-BD88-84054B39BD93}" presName="pictRect" presStyleLbl="node1" presStyleIdx="2" presStyleCnt="6" custLinFactNeighborX="63" custLinFactNeighborY="-41382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7CA867C2-228C-4EC7-905E-3AC152A9BFB9}" type="pres">
      <dgm:prSet presAssocID="{5EFF9A71-A5D9-4AD9-BD88-84054B39BD93}" presName="textRect" presStyleLbl="revTx" presStyleIdx="2" presStyleCnt="6" custLinFactNeighborX="63" custLinFactNeighborY="-35873">
        <dgm:presLayoutVars>
          <dgm:bulletEnabled val="1"/>
        </dgm:presLayoutVars>
      </dgm:prSet>
      <dgm:spPr/>
    </dgm:pt>
    <dgm:pt modelId="{5D85D7A6-8056-4E95-940A-799F95636594}" type="pres">
      <dgm:prSet presAssocID="{A3B5C27C-366C-4222-99F7-AE735E637068}" presName="sibTrans" presStyleLbl="sibTrans2D1" presStyleIdx="0" presStyleCnt="0"/>
      <dgm:spPr/>
    </dgm:pt>
    <dgm:pt modelId="{3CA3E0AD-3993-431D-8274-978DB6E30546}" type="pres">
      <dgm:prSet presAssocID="{0C47ACEA-7D72-4714-A178-4D3A1C1FDBD4}" presName="compNode" presStyleCnt="0"/>
      <dgm:spPr/>
    </dgm:pt>
    <dgm:pt modelId="{3E5A87D3-C936-46D5-812E-678EB09196F2}" type="pres">
      <dgm:prSet presAssocID="{0C47ACEA-7D72-4714-A178-4D3A1C1FDBD4}" presName="pictRect" presStyleLbl="node1" presStyleIdx="3" presStyleCnt="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7BC77295-225D-4CDA-84FB-4B1D8079995B}" type="pres">
      <dgm:prSet presAssocID="{0C47ACEA-7D72-4714-A178-4D3A1C1FDBD4}" presName="textRect" presStyleLbl="revTx" presStyleIdx="3" presStyleCnt="6">
        <dgm:presLayoutVars>
          <dgm:bulletEnabled val="1"/>
        </dgm:presLayoutVars>
      </dgm:prSet>
      <dgm:spPr/>
    </dgm:pt>
    <dgm:pt modelId="{1592B0D2-8A6A-43C1-8C44-4402184B93C7}" type="pres">
      <dgm:prSet presAssocID="{F847A5A4-3ED7-46A6-96C3-B84675FB3C96}" presName="sibTrans" presStyleLbl="sibTrans2D1" presStyleIdx="0" presStyleCnt="0"/>
      <dgm:spPr/>
    </dgm:pt>
    <dgm:pt modelId="{891E09FE-BA98-4529-AC88-522CF60273BA}" type="pres">
      <dgm:prSet presAssocID="{655BC87A-4C54-4008-9EE2-CA29AF1A62CA}" presName="compNode" presStyleCnt="0"/>
      <dgm:spPr/>
    </dgm:pt>
    <dgm:pt modelId="{25FA9AD3-63AE-4292-B5D1-07B83FBB4686}" type="pres">
      <dgm:prSet presAssocID="{655BC87A-4C54-4008-9EE2-CA29AF1A62CA}" presName="pictRect" presStyleLbl="node1" presStyleIdx="4" presStyleCnt="6"/>
      <dgm:spPr>
        <a:blipFill dpi="0" rotWithShape="1"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t="-10000" b="-10000"/>
          </a:stretch>
        </a:blipFill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F4A54229-54AB-42E9-9BC9-A8312BEEC64C}" type="pres">
      <dgm:prSet presAssocID="{655BC87A-4C54-4008-9EE2-CA29AF1A62CA}" presName="textRect" presStyleLbl="revTx" presStyleIdx="4" presStyleCnt="6">
        <dgm:presLayoutVars>
          <dgm:bulletEnabled val="1"/>
        </dgm:presLayoutVars>
      </dgm:prSet>
      <dgm:spPr/>
    </dgm:pt>
    <dgm:pt modelId="{2A7E059C-5DB1-4B85-B1B4-915073672B73}" type="pres">
      <dgm:prSet presAssocID="{D799890F-CB73-4F02-AD91-F32216716ACA}" presName="sibTrans" presStyleLbl="sibTrans2D1" presStyleIdx="0" presStyleCnt="0"/>
      <dgm:spPr/>
    </dgm:pt>
    <dgm:pt modelId="{5071E2EA-743A-452C-A35A-E3A261C595CF}" type="pres">
      <dgm:prSet presAssocID="{8AA2947E-DCD8-4F72-BD1F-DEE9F1782441}" presName="compNode" presStyleCnt="0"/>
      <dgm:spPr/>
    </dgm:pt>
    <dgm:pt modelId="{5501B0B7-5D9A-4FE2-BEC0-4BA4A228D84F}" type="pres">
      <dgm:prSet presAssocID="{8AA2947E-DCD8-4F72-BD1F-DEE9F1782441}" presName="pictRect" presStyleLbl="node1" presStyleIdx="5" presStyleCnt="6"/>
      <dgm:spPr>
        <a:blipFill dpi="0" rotWithShape="1"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t="-10000" b="-7000"/>
          </a:stretch>
        </a:blipFill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E8E1CEB3-DAAE-481A-BD3E-A36865F30AF9}" type="pres">
      <dgm:prSet presAssocID="{8AA2947E-DCD8-4F72-BD1F-DEE9F1782441}" presName="textRect" presStyleLbl="revTx" presStyleIdx="5" presStyleCnt="6">
        <dgm:presLayoutVars>
          <dgm:bulletEnabled val="1"/>
        </dgm:presLayoutVars>
      </dgm:prSet>
      <dgm:spPr/>
    </dgm:pt>
  </dgm:ptLst>
  <dgm:cxnLst>
    <dgm:cxn modelId="{A1B3742A-A582-4A6A-9484-C1D17B366663}" type="presOf" srcId="{7326E307-3A07-40AF-8A71-2E720090D934}" destId="{AEDB8F95-A1DF-418F-966B-9706329FA30E}" srcOrd="0" destOrd="0" presId="urn:microsoft.com/office/officeart/2005/8/layout/pList1"/>
    <dgm:cxn modelId="{B40B7D44-F8D0-4ED6-9D42-8B304C95829E}" srcId="{6822DE45-8FE3-4903-9FF8-1DBF9EB86C51}" destId="{6F8A5BFC-6D6B-439F-98C8-A77FB65E1B74}" srcOrd="0" destOrd="0" parTransId="{4E96E2F1-E8DB-4870-B48E-A30EC21DF911}" sibTransId="{920D1FAC-2122-462E-9EC3-ECB7C2FB03DD}"/>
    <dgm:cxn modelId="{2AEFC565-20D5-4D4E-AF31-9EB585028910}" type="presOf" srcId="{F847A5A4-3ED7-46A6-96C3-B84675FB3C96}" destId="{1592B0D2-8A6A-43C1-8C44-4402184B93C7}" srcOrd="0" destOrd="0" presId="urn:microsoft.com/office/officeart/2005/8/layout/pList1"/>
    <dgm:cxn modelId="{CC461468-090C-4CAC-AF80-285A51E6D9C0}" type="presOf" srcId="{A3B5C27C-366C-4222-99F7-AE735E637068}" destId="{5D85D7A6-8056-4E95-940A-799F95636594}" srcOrd="0" destOrd="0" presId="urn:microsoft.com/office/officeart/2005/8/layout/pList1"/>
    <dgm:cxn modelId="{9CF1DB52-37EA-41C3-90BD-7582D9EF3741}" type="presOf" srcId="{5EFF9A71-A5D9-4AD9-BD88-84054B39BD93}" destId="{7CA867C2-228C-4EC7-905E-3AC152A9BFB9}" srcOrd="0" destOrd="0" presId="urn:microsoft.com/office/officeart/2005/8/layout/pList1"/>
    <dgm:cxn modelId="{27BB0053-69AA-472C-A299-E6D05F2A82B9}" srcId="{6822DE45-8FE3-4903-9FF8-1DBF9EB86C51}" destId="{0C47ACEA-7D72-4714-A178-4D3A1C1FDBD4}" srcOrd="3" destOrd="0" parTransId="{DC44F8B4-EEA3-4C11-9BE3-35D46FDEAC66}" sibTransId="{F847A5A4-3ED7-46A6-96C3-B84675FB3C96}"/>
    <dgm:cxn modelId="{36541958-898B-4F50-A9E0-90BFE247A2CB}" type="presOf" srcId="{9EC23362-A22D-4A90-A8E5-0550AE561C05}" destId="{25049F4A-D8BD-4123-B3F5-7FCE4E2C3FF7}" srcOrd="0" destOrd="0" presId="urn:microsoft.com/office/officeart/2005/8/layout/pList1"/>
    <dgm:cxn modelId="{35FF0E7C-2EDE-4309-BCE9-FD08350EAD94}" type="presOf" srcId="{D799890F-CB73-4F02-AD91-F32216716ACA}" destId="{2A7E059C-5DB1-4B85-B1B4-915073672B73}" srcOrd="0" destOrd="0" presId="urn:microsoft.com/office/officeart/2005/8/layout/pList1"/>
    <dgm:cxn modelId="{DD7F027D-FAB0-4236-93EC-44659D50EFA2}" srcId="{6822DE45-8FE3-4903-9FF8-1DBF9EB86C51}" destId="{5EFF9A71-A5D9-4AD9-BD88-84054B39BD93}" srcOrd="2" destOrd="0" parTransId="{0CD44438-BFF6-4E1F-BC78-972DE28A1775}" sibTransId="{A3B5C27C-366C-4222-99F7-AE735E637068}"/>
    <dgm:cxn modelId="{6E19389D-CE6E-4257-B354-49330C5E3B33}" type="presOf" srcId="{920D1FAC-2122-462E-9EC3-ECB7C2FB03DD}" destId="{E9918973-A8C9-4A54-A6A6-CCB08FD83C6B}" srcOrd="0" destOrd="0" presId="urn:microsoft.com/office/officeart/2005/8/layout/pList1"/>
    <dgm:cxn modelId="{B11A5B9E-3E3E-4BA6-85A9-59BD84243D02}" type="presOf" srcId="{8AA2947E-DCD8-4F72-BD1F-DEE9F1782441}" destId="{E8E1CEB3-DAAE-481A-BD3E-A36865F30AF9}" srcOrd="0" destOrd="0" presId="urn:microsoft.com/office/officeart/2005/8/layout/pList1"/>
    <dgm:cxn modelId="{220481AE-E971-41AA-AD2F-AB0B07610705}" type="presOf" srcId="{0C47ACEA-7D72-4714-A178-4D3A1C1FDBD4}" destId="{7BC77295-225D-4CDA-84FB-4B1D8079995B}" srcOrd="0" destOrd="0" presId="urn:microsoft.com/office/officeart/2005/8/layout/pList1"/>
    <dgm:cxn modelId="{012A7ABC-B242-4045-87A0-309987E7035E}" srcId="{6822DE45-8FE3-4903-9FF8-1DBF9EB86C51}" destId="{655BC87A-4C54-4008-9EE2-CA29AF1A62CA}" srcOrd="4" destOrd="0" parTransId="{DBC8B821-82B7-4F30-87F9-93299FD10DC9}" sibTransId="{D799890F-CB73-4F02-AD91-F32216716ACA}"/>
    <dgm:cxn modelId="{6C50F6CC-B14C-41C5-8504-77F917CD934D}" type="presOf" srcId="{6F8A5BFC-6D6B-439F-98C8-A77FB65E1B74}" destId="{34FC1B32-51F9-4BC4-B8AC-49D4470144F8}" srcOrd="0" destOrd="0" presId="urn:microsoft.com/office/officeart/2005/8/layout/pList1"/>
    <dgm:cxn modelId="{CA2FD0CD-6C07-4B74-BB4B-97089D45391F}" type="presOf" srcId="{6822DE45-8FE3-4903-9FF8-1DBF9EB86C51}" destId="{F1E3EE29-5DFC-43E7-AE18-FB8A05CDEAA1}" srcOrd="0" destOrd="0" presId="urn:microsoft.com/office/officeart/2005/8/layout/pList1"/>
    <dgm:cxn modelId="{33A693D4-2390-4560-A816-FE583A6D851D}" type="presOf" srcId="{655BC87A-4C54-4008-9EE2-CA29AF1A62CA}" destId="{F4A54229-54AB-42E9-9BC9-A8312BEEC64C}" srcOrd="0" destOrd="0" presId="urn:microsoft.com/office/officeart/2005/8/layout/pList1"/>
    <dgm:cxn modelId="{A1086BD7-4ECC-495B-935C-FDDE226694B2}" srcId="{6822DE45-8FE3-4903-9FF8-1DBF9EB86C51}" destId="{8AA2947E-DCD8-4F72-BD1F-DEE9F1782441}" srcOrd="5" destOrd="0" parTransId="{0801714B-D7D1-4AB5-8006-2A04F0BBFCCC}" sibTransId="{B834FA26-57F5-4A1A-938C-909592910597}"/>
    <dgm:cxn modelId="{91A39DEC-80DD-4E8E-85DA-0FE447EE6489}" srcId="{6822DE45-8FE3-4903-9FF8-1DBF9EB86C51}" destId="{9EC23362-A22D-4A90-A8E5-0550AE561C05}" srcOrd="1" destOrd="0" parTransId="{688E9CF7-2326-4C49-BC91-2C7ACC8699C9}" sibTransId="{7326E307-3A07-40AF-8A71-2E720090D934}"/>
    <dgm:cxn modelId="{150DC3EF-7754-43DC-A6D6-925CCB2866AB}" type="presParOf" srcId="{F1E3EE29-5DFC-43E7-AE18-FB8A05CDEAA1}" destId="{4EC94554-3033-42D4-A231-12504FFD5EA9}" srcOrd="0" destOrd="0" presId="urn:microsoft.com/office/officeart/2005/8/layout/pList1"/>
    <dgm:cxn modelId="{E23D811E-4588-465D-BD0C-C99F8215457C}" type="presParOf" srcId="{4EC94554-3033-42D4-A231-12504FFD5EA9}" destId="{9BB12020-7F1B-44D1-9AC6-410B5D8D26DD}" srcOrd="0" destOrd="0" presId="urn:microsoft.com/office/officeart/2005/8/layout/pList1"/>
    <dgm:cxn modelId="{594AF237-3271-48FF-94BE-E078ACC5EFC4}" type="presParOf" srcId="{4EC94554-3033-42D4-A231-12504FFD5EA9}" destId="{34FC1B32-51F9-4BC4-B8AC-49D4470144F8}" srcOrd="1" destOrd="0" presId="urn:microsoft.com/office/officeart/2005/8/layout/pList1"/>
    <dgm:cxn modelId="{7555AE2D-A305-48BF-923E-01AFB8518F46}" type="presParOf" srcId="{F1E3EE29-5DFC-43E7-AE18-FB8A05CDEAA1}" destId="{E9918973-A8C9-4A54-A6A6-CCB08FD83C6B}" srcOrd="1" destOrd="0" presId="urn:microsoft.com/office/officeart/2005/8/layout/pList1"/>
    <dgm:cxn modelId="{9B2D6CEC-6193-4C5C-A773-96FDC1362D35}" type="presParOf" srcId="{F1E3EE29-5DFC-43E7-AE18-FB8A05CDEAA1}" destId="{7720F0CF-E741-4801-A55B-92FA379DC3B5}" srcOrd="2" destOrd="0" presId="urn:microsoft.com/office/officeart/2005/8/layout/pList1"/>
    <dgm:cxn modelId="{3250EA21-4296-47ED-ACD5-2B838940B03A}" type="presParOf" srcId="{7720F0CF-E741-4801-A55B-92FA379DC3B5}" destId="{2B0C7571-704C-4B1E-92D8-9F63F7EF1EDD}" srcOrd="0" destOrd="0" presId="urn:microsoft.com/office/officeart/2005/8/layout/pList1"/>
    <dgm:cxn modelId="{D01E5F48-83F5-4C65-88C3-08222BD61EA5}" type="presParOf" srcId="{7720F0CF-E741-4801-A55B-92FA379DC3B5}" destId="{25049F4A-D8BD-4123-B3F5-7FCE4E2C3FF7}" srcOrd="1" destOrd="0" presId="urn:microsoft.com/office/officeart/2005/8/layout/pList1"/>
    <dgm:cxn modelId="{8A682114-7FFD-434B-B3EA-AFC28BE9A72E}" type="presParOf" srcId="{F1E3EE29-5DFC-43E7-AE18-FB8A05CDEAA1}" destId="{AEDB8F95-A1DF-418F-966B-9706329FA30E}" srcOrd="3" destOrd="0" presId="urn:microsoft.com/office/officeart/2005/8/layout/pList1"/>
    <dgm:cxn modelId="{5D7DFEC9-9698-4A2E-AB88-E04D0019C7B0}" type="presParOf" srcId="{F1E3EE29-5DFC-43E7-AE18-FB8A05CDEAA1}" destId="{9ED5ED77-84D7-46BF-AB87-1F7CA884D25D}" srcOrd="4" destOrd="0" presId="urn:microsoft.com/office/officeart/2005/8/layout/pList1"/>
    <dgm:cxn modelId="{FA7CD270-181A-49D9-B4FF-B9CE42BA7188}" type="presParOf" srcId="{9ED5ED77-84D7-46BF-AB87-1F7CA884D25D}" destId="{4F1B6AFC-327A-4792-B7F2-0A9261526201}" srcOrd="0" destOrd="0" presId="urn:microsoft.com/office/officeart/2005/8/layout/pList1"/>
    <dgm:cxn modelId="{1DED6DF2-7B7C-4A0E-A5AD-49E3279D9616}" type="presParOf" srcId="{9ED5ED77-84D7-46BF-AB87-1F7CA884D25D}" destId="{7CA867C2-228C-4EC7-905E-3AC152A9BFB9}" srcOrd="1" destOrd="0" presId="urn:microsoft.com/office/officeart/2005/8/layout/pList1"/>
    <dgm:cxn modelId="{D2A8E60C-D73C-475D-86F0-3AF9FB1D3E10}" type="presParOf" srcId="{F1E3EE29-5DFC-43E7-AE18-FB8A05CDEAA1}" destId="{5D85D7A6-8056-4E95-940A-799F95636594}" srcOrd="5" destOrd="0" presId="urn:microsoft.com/office/officeart/2005/8/layout/pList1"/>
    <dgm:cxn modelId="{1852B8D4-F623-4FD7-9891-84C9E20C9B38}" type="presParOf" srcId="{F1E3EE29-5DFC-43E7-AE18-FB8A05CDEAA1}" destId="{3CA3E0AD-3993-431D-8274-978DB6E30546}" srcOrd="6" destOrd="0" presId="urn:microsoft.com/office/officeart/2005/8/layout/pList1"/>
    <dgm:cxn modelId="{92522848-9515-4DC4-BDF6-9FF56E5F8286}" type="presParOf" srcId="{3CA3E0AD-3993-431D-8274-978DB6E30546}" destId="{3E5A87D3-C936-46D5-812E-678EB09196F2}" srcOrd="0" destOrd="0" presId="urn:microsoft.com/office/officeart/2005/8/layout/pList1"/>
    <dgm:cxn modelId="{C83FA20D-007D-442F-9886-D75897E82B38}" type="presParOf" srcId="{3CA3E0AD-3993-431D-8274-978DB6E30546}" destId="{7BC77295-225D-4CDA-84FB-4B1D8079995B}" srcOrd="1" destOrd="0" presId="urn:microsoft.com/office/officeart/2005/8/layout/pList1"/>
    <dgm:cxn modelId="{C94FD84E-7E2D-4A0C-9144-39BE4CAF310C}" type="presParOf" srcId="{F1E3EE29-5DFC-43E7-AE18-FB8A05CDEAA1}" destId="{1592B0D2-8A6A-43C1-8C44-4402184B93C7}" srcOrd="7" destOrd="0" presId="urn:microsoft.com/office/officeart/2005/8/layout/pList1"/>
    <dgm:cxn modelId="{EC71D87D-4597-4A9D-AA35-63E500D4B5F4}" type="presParOf" srcId="{F1E3EE29-5DFC-43E7-AE18-FB8A05CDEAA1}" destId="{891E09FE-BA98-4529-AC88-522CF60273BA}" srcOrd="8" destOrd="0" presId="urn:microsoft.com/office/officeart/2005/8/layout/pList1"/>
    <dgm:cxn modelId="{2017A37B-437F-47C6-8884-89CB7A9F79FB}" type="presParOf" srcId="{891E09FE-BA98-4529-AC88-522CF60273BA}" destId="{25FA9AD3-63AE-4292-B5D1-07B83FBB4686}" srcOrd="0" destOrd="0" presId="urn:microsoft.com/office/officeart/2005/8/layout/pList1"/>
    <dgm:cxn modelId="{9A6F02C9-6D69-4E6D-BF84-B01016AD43B3}" type="presParOf" srcId="{891E09FE-BA98-4529-AC88-522CF60273BA}" destId="{F4A54229-54AB-42E9-9BC9-A8312BEEC64C}" srcOrd="1" destOrd="0" presId="urn:microsoft.com/office/officeart/2005/8/layout/pList1"/>
    <dgm:cxn modelId="{01856255-1D09-4A9C-AFD0-295A39316B4E}" type="presParOf" srcId="{F1E3EE29-5DFC-43E7-AE18-FB8A05CDEAA1}" destId="{2A7E059C-5DB1-4B85-B1B4-915073672B73}" srcOrd="9" destOrd="0" presId="urn:microsoft.com/office/officeart/2005/8/layout/pList1"/>
    <dgm:cxn modelId="{4DE0C259-32EE-4E84-BBCB-9E0B94E788CC}" type="presParOf" srcId="{F1E3EE29-5DFC-43E7-AE18-FB8A05CDEAA1}" destId="{5071E2EA-743A-452C-A35A-E3A261C595CF}" srcOrd="10" destOrd="0" presId="urn:microsoft.com/office/officeart/2005/8/layout/pList1"/>
    <dgm:cxn modelId="{CE651FF6-8BC2-46D6-878A-DC4D66A6D61C}" type="presParOf" srcId="{5071E2EA-743A-452C-A35A-E3A261C595CF}" destId="{5501B0B7-5D9A-4FE2-BEC0-4BA4A228D84F}" srcOrd="0" destOrd="0" presId="urn:microsoft.com/office/officeart/2005/8/layout/pList1"/>
    <dgm:cxn modelId="{39B80710-CE33-46C5-A5D4-4A9D38FBA1AB}" type="presParOf" srcId="{5071E2EA-743A-452C-A35A-E3A261C595CF}" destId="{E8E1CEB3-DAAE-481A-BD3E-A36865F30AF9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18595-F5A6-4ECB-8EE5-58106497733C}">
      <dsp:nvSpPr>
        <dsp:cNvPr id="0" name=""/>
        <dsp:cNvSpPr/>
      </dsp:nvSpPr>
      <dsp:spPr>
        <a:xfrm rot="5400000">
          <a:off x="4513112" y="-2432926"/>
          <a:ext cx="947229" cy="5813083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0" lang="en-US" sz="1600" b="0" i="0" u="none" strike="noStrike" kern="1200" cap="none" spc="0" normalizeH="0" baseline="0" noProof="0" dirty="0">
              <a:ln/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Arial"/>
              <a:rtl val="0"/>
            </a:rPr>
            <a:t> Each Trust and integrated care system (ICS) should have a green plan. </a:t>
          </a:r>
          <a:endParaRPr lang="en-GB" sz="16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0" lang="en-US" sz="1600" b="0" i="0" u="none" strike="noStrike" kern="1200" cap="none" spc="0" normalizeH="0" baseline="0" noProof="0" dirty="0">
              <a:ln/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Arial"/>
              <a:rtl val="0"/>
            </a:rPr>
            <a:t> Board-level 'net zero lead' responsible for  overseeing its delivery.</a:t>
          </a:r>
          <a:endParaRPr lang="en-GB" sz="16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sp:txBody>
      <dsp:txXfrm rot="-5400000">
        <a:off x="2080185" y="46241"/>
        <a:ext cx="5766843" cy="854749"/>
      </dsp:txXfrm>
    </dsp:sp>
    <dsp:sp modelId="{9C7D7CC6-C83E-4EA4-80CC-16DC8AEF3803}">
      <dsp:nvSpPr>
        <dsp:cNvPr id="0" name=""/>
        <dsp:cNvSpPr/>
      </dsp:nvSpPr>
      <dsp:spPr>
        <a:xfrm>
          <a:off x="124693" y="32076"/>
          <a:ext cx="1830799" cy="885125"/>
        </a:xfrm>
        <a:prstGeom prst="roundRect">
          <a:avLst/>
        </a:prstGeom>
        <a:solidFill>
          <a:srgbClr val="9BBB59">
            <a:lumMod val="60000"/>
            <a:lumOff val="40000"/>
          </a:srgbClr>
        </a:solidFill>
        <a:ln w="25400" cap="flat" cmpd="sng" algn="ctr">
          <a:solidFill>
            <a:srgbClr val="9BBB59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Green Plan</a:t>
          </a:r>
        </a:p>
      </dsp:txBody>
      <dsp:txXfrm>
        <a:off x="167901" y="75284"/>
        <a:ext cx="1744383" cy="798709"/>
      </dsp:txXfrm>
    </dsp:sp>
    <dsp:sp modelId="{61ED34EB-21E3-404D-93B3-1530D8E8B6B1}">
      <dsp:nvSpPr>
        <dsp:cNvPr id="0" name=""/>
        <dsp:cNvSpPr/>
      </dsp:nvSpPr>
      <dsp:spPr>
        <a:xfrm rot="5400000">
          <a:off x="4449621" y="-1216974"/>
          <a:ext cx="1102327" cy="5738570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  <a:sym typeface="Arial"/>
              <a:rtl val="0"/>
            </a:rPr>
            <a:t>Integrated care boards (ICBs) and their partner NHS trusts, and foundation trusts have been asked to develop their first 5-year joint forward plans (JFPs) with system partners.</a:t>
          </a:r>
          <a:endParaRPr lang="en-GB" sz="16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lang="en-GB" sz="1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Include duties to contribute towards net zero targets</a:t>
          </a:r>
        </a:p>
      </dsp:txBody>
      <dsp:txXfrm rot="-5400000">
        <a:off x="2131500" y="1154958"/>
        <a:ext cx="5684759" cy="994705"/>
      </dsp:txXfrm>
    </dsp:sp>
    <dsp:sp modelId="{7135E0DA-28F5-4CE1-A5A8-BBD72CFFD477}">
      <dsp:nvSpPr>
        <dsp:cNvPr id="0" name=""/>
        <dsp:cNvSpPr/>
      </dsp:nvSpPr>
      <dsp:spPr>
        <a:xfrm>
          <a:off x="124693" y="1107514"/>
          <a:ext cx="1834010" cy="997559"/>
        </a:xfrm>
        <a:prstGeom prst="roundRect">
          <a:avLst/>
        </a:prstGeom>
        <a:solidFill>
          <a:srgbClr val="9BBB59">
            <a:lumMod val="60000"/>
            <a:lumOff val="40000"/>
          </a:srgbClr>
        </a:solidFill>
        <a:ln w="25400" cap="flat" cmpd="sng" algn="ctr">
          <a:solidFill>
            <a:srgbClr val="9BBB59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Joint Forward Plan</a:t>
          </a:r>
        </a:p>
      </dsp:txBody>
      <dsp:txXfrm>
        <a:off x="173390" y="1156211"/>
        <a:ext cx="1736616" cy="900165"/>
      </dsp:txXfrm>
    </dsp:sp>
    <dsp:sp modelId="{9402F2A2-23AE-4BB3-B280-9293E90EAB57}">
      <dsp:nvSpPr>
        <dsp:cNvPr id="0" name=""/>
        <dsp:cNvSpPr/>
      </dsp:nvSpPr>
      <dsp:spPr>
        <a:xfrm rot="5400000">
          <a:off x="4592620" y="-70309"/>
          <a:ext cx="873083" cy="5728214"/>
        </a:xfrm>
        <a:prstGeom prst="round2SameRect">
          <a:avLst/>
        </a:prstGeom>
        <a:solidFill>
          <a:srgbClr val="FFFFFF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ICBs are subject to EPRR core standards and business continuity requirements of the NHS.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Climate change adaption planning to be considered. </a:t>
          </a:r>
          <a:endParaRPr lang="en-GB" sz="16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sp:txBody>
      <dsp:txXfrm rot="-5400000">
        <a:off x="2165055" y="2399876"/>
        <a:ext cx="5685594" cy="787843"/>
      </dsp:txXfrm>
    </dsp:sp>
    <dsp:sp modelId="{46C422A7-D0AC-41F6-A7D8-07607735261F}">
      <dsp:nvSpPr>
        <dsp:cNvPr id="0" name=""/>
        <dsp:cNvSpPr/>
      </dsp:nvSpPr>
      <dsp:spPr>
        <a:xfrm>
          <a:off x="124693" y="2264334"/>
          <a:ext cx="1862000" cy="1112451"/>
        </a:xfrm>
        <a:prstGeom prst="roundRect">
          <a:avLst/>
        </a:prstGeom>
        <a:solidFill>
          <a:srgbClr val="9BBB59">
            <a:lumMod val="60000"/>
            <a:lumOff val="40000"/>
          </a:srgbClr>
        </a:solidFill>
        <a:ln w="25400" cap="flat" cmpd="sng" algn="ctr">
          <a:solidFill>
            <a:srgbClr val="9BBB59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EPRR/Business Continuity Plan</a:t>
          </a:r>
        </a:p>
      </dsp:txBody>
      <dsp:txXfrm>
        <a:off x="178998" y="2318639"/>
        <a:ext cx="1753390" cy="10038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12020-7F1B-44D1-9AC6-410B5D8D26DD}">
      <dsp:nvSpPr>
        <dsp:cNvPr id="0" name=""/>
        <dsp:cNvSpPr/>
      </dsp:nvSpPr>
      <dsp:spPr>
        <a:xfrm>
          <a:off x="1579" y="0"/>
          <a:ext cx="1253314" cy="8635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FC1B32-51F9-4BC4-B8AC-49D4470144F8}">
      <dsp:nvSpPr>
        <dsp:cNvPr id="0" name=""/>
        <dsp:cNvSpPr/>
      </dsp:nvSpPr>
      <dsp:spPr>
        <a:xfrm>
          <a:off x="789" y="812441"/>
          <a:ext cx="1253314" cy="46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People’s Experiences</a:t>
          </a:r>
        </a:p>
      </dsp:txBody>
      <dsp:txXfrm>
        <a:off x="789" y="812441"/>
        <a:ext cx="1253314" cy="464979"/>
      </dsp:txXfrm>
    </dsp:sp>
    <dsp:sp modelId="{2B0C7571-704C-4B1E-92D8-9F63F7EF1EDD}">
      <dsp:nvSpPr>
        <dsp:cNvPr id="0" name=""/>
        <dsp:cNvSpPr/>
      </dsp:nvSpPr>
      <dsp:spPr>
        <a:xfrm>
          <a:off x="1380277" y="0"/>
          <a:ext cx="1253314" cy="8635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49F4A-D8BD-4123-B3F5-7FCE4E2C3FF7}">
      <dsp:nvSpPr>
        <dsp:cNvPr id="0" name=""/>
        <dsp:cNvSpPr/>
      </dsp:nvSpPr>
      <dsp:spPr>
        <a:xfrm>
          <a:off x="1390580" y="843999"/>
          <a:ext cx="1253314" cy="46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Feedback from staff and leaders</a:t>
          </a:r>
        </a:p>
      </dsp:txBody>
      <dsp:txXfrm>
        <a:off x="1390580" y="843999"/>
        <a:ext cx="1253314" cy="464979"/>
      </dsp:txXfrm>
    </dsp:sp>
    <dsp:sp modelId="{4F1B6AFC-327A-4792-B7F2-0A9261526201}">
      <dsp:nvSpPr>
        <dsp:cNvPr id="0" name=""/>
        <dsp:cNvSpPr/>
      </dsp:nvSpPr>
      <dsp:spPr>
        <a:xfrm>
          <a:off x="2758976" y="0"/>
          <a:ext cx="1253314" cy="863533"/>
        </a:xfrm>
        <a:prstGeom prst="round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A867C2-228C-4EC7-905E-3AC152A9BFB9}">
      <dsp:nvSpPr>
        <dsp:cNvPr id="0" name=""/>
        <dsp:cNvSpPr/>
      </dsp:nvSpPr>
      <dsp:spPr>
        <a:xfrm>
          <a:off x="2758976" y="812441"/>
          <a:ext cx="1253314" cy="46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Feedback from partners</a:t>
          </a:r>
        </a:p>
      </dsp:txBody>
      <dsp:txXfrm>
        <a:off x="2758976" y="812441"/>
        <a:ext cx="1253314" cy="464979"/>
      </dsp:txXfrm>
    </dsp:sp>
    <dsp:sp modelId="{3E5A87D3-C936-46D5-812E-678EB09196F2}">
      <dsp:nvSpPr>
        <dsp:cNvPr id="0" name=""/>
        <dsp:cNvSpPr/>
      </dsp:nvSpPr>
      <dsp:spPr>
        <a:xfrm>
          <a:off x="789" y="1569554"/>
          <a:ext cx="1253314" cy="863533"/>
        </a:xfrm>
        <a:prstGeom prst="round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C77295-225D-4CDA-84FB-4B1D8079995B}">
      <dsp:nvSpPr>
        <dsp:cNvPr id="0" name=""/>
        <dsp:cNvSpPr/>
      </dsp:nvSpPr>
      <dsp:spPr>
        <a:xfrm>
          <a:off x="789" y="2433087"/>
          <a:ext cx="1253314" cy="46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Observation</a:t>
          </a:r>
        </a:p>
      </dsp:txBody>
      <dsp:txXfrm>
        <a:off x="789" y="2433087"/>
        <a:ext cx="1253314" cy="464979"/>
      </dsp:txXfrm>
    </dsp:sp>
    <dsp:sp modelId="{25FA9AD3-63AE-4292-B5D1-07B83FBB4686}">
      <dsp:nvSpPr>
        <dsp:cNvPr id="0" name=""/>
        <dsp:cNvSpPr/>
      </dsp:nvSpPr>
      <dsp:spPr>
        <a:xfrm>
          <a:off x="1379488" y="1569554"/>
          <a:ext cx="1253314" cy="863533"/>
        </a:xfrm>
        <a:prstGeom prst="roundRect">
          <a:avLst/>
        </a:prstGeom>
        <a:blipFill dpi="0" rotWithShape="1"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t="-10000" b="-10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54229-54AB-42E9-9BC9-A8312BEEC64C}">
      <dsp:nvSpPr>
        <dsp:cNvPr id="0" name=""/>
        <dsp:cNvSpPr/>
      </dsp:nvSpPr>
      <dsp:spPr>
        <a:xfrm>
          <a:off x="1379488" y="2433087"/>
          <a:ext cx="1253314" cy="46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Outcomes</a:t>
          </a:r>
        </a:p>
      </dsp:txBody>
      <dsp:txXfrm>
        <a:off x="1379488" y="2433087"/>
        <a:ext cx="1253314" cy="464979"/>
      </dsp:txXfrm>
    </dsp:sp>
    <dsp:sp modelId="{5501B0B7-5D9A-4FE2-BEC0-4BA4A228D84F}">
      <dsp:nvSpPr>
        <dsp:cNvPr id="0" name=""/>
        <dsp:cNvSpPr/>
      </dsp:nvSpPr>
      <dsp:spPr>
        <a:xfrm>
          <a:off x="2758186" y="1569554"/>
          <a:ext cx="1253314" cy="863533"/>
        </a:xfrm>
        <a:prstGeom prst="roundRect">
          <a:avLst/>
        </a:prstGeom>
        <a:blipFill dpi="0" rotWithShape="1"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t="-10000" b="-7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E1CEB3-DAAE-481A-BD3E-A36865F30AF9}">
      <dsp:nvSpPr>
        <dsp:cNvPr id="0" name=""/>
        <dsp:cNvSpPr/>
      </dsp:nvSpPr>
      <dsp:spPr>
        <a:xfrm>
          <a:off x="2758186" y="2433087"/>
          <a:ext cx="1253314" cy="46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Processes</a:t>
          </a:r>
        </a:p>
      </dsp:txBody>
      <dsp:txXfrm>
        <a:off x="2758186" y="2433087"/>
        <a:ext cx="1253314" cy="464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33" cy="492131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2897" y="0"/>
            <a:ext cx="2946333" cy="492131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r">
              <a:defRPr sz="1200"/>
            </a:lvl1pPr>
          </a:lstStyle>
          <a:p>
            <a:fld id="{188EDF12-5BDE-4C4D-93F5-AC046F765478}" type="datetimeFigureOut">
              <a:rPr lang="en-GB" smtClean="0"/>
              <a:t>11/07/2024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0375" y="1227138"/>
            <a:ext cx="5880100" cy="3308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45" tIns="46173" rIns="92345" bIns="4617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3" y="4720632"/>
            <a:ext cx="5441004" cy="3860598"/>
          </a:xfrm>
          <a:prstGeom prst="rect">
            <a:avLst/>
          </a:prstGeom>
        </p:spPr>
        <p:txBody>
          <a:bodyPr vert="horz" lIns="92345" tIns="46173" rIns="92345" bIns="461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5445"/>
            <a:ext cx="2946333" cy="492130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2897" y="9315445"/>
            <a:ext cx="2946333" cy="492130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r">
              <a:defRPr sz="1200"/>
            </a:lvl1pPr>
          </a:lstStyle>
          <a:p>
            <a:fld id="{1517B74A-BFA2-4B64-A9D6-57BA479503F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479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7B74A-BFA2-4B64-A9D6-57BA479503F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345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53634-49C3-4787-962F-D676EC5D466A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091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53634-49C3-4787-962F-D676EC5D466A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785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E9392-ECB0-4B21-9D5C-37D9115BC7A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327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20D7BD-B251-4C81-A935-08EF5C6C800F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696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46EC56-DD43-4A92-AAF6-B5AB0D4BEB0F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50776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46EC56-DD43-4A92-AAF6-B5AB0D4BEB0F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1475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7B74A-BFA2-4B64-A9D6-57BA479503F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60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8E0E79-350B-4334-9C70-44D446B5A1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117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6563" y="690563"/>
            <a:ext cx="6130925" cy="3449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06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20D7BD-B251-4C81-A935-08EF5C6C800F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53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46EC56-DD43-4A92-AAF6-B5AB0D4BEB0F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47238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2812CD-3EE8-412B-853C-C3EBE82BB50A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007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06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20D7BD-B251-4C81-A935-08EF5C6C800F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47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rp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05D2C-D0CC-42E8-9949-5A5502952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3211" y="244549"/>
            <a:ext cx="7886700" cy="2327201"/>
          </a:xfrm>
          <a:prstGeom prst="rect">
            <a:avLst/>
          </a:prstGeom>
        </p:spPr>
        <p:txBody>
          <a:bodyPr/>
          <a:lstStyle>
            <a:lvl1pPr>
              <a:defRPr sz="7200" b="1"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A207B9-1364-4BEE-9442-FB1C2F89B7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3211" y="2932658"/>
            <a:ext cx="7886700" cy="720601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2ABC5F-BF6D-4627-96BB-0F1F89C800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3211" y="3876332"/>
            <a:ext cx="7886700" cy="575741"/>
          </a:xfrm>
        </p:spPr>
        <p:txBody>
          <a:bodyPr/>
          <a:lstStyle>
            <a:lvl1pPr>
              <a:defRPr sz="3200" b="0">
                <a:latin typeface="+mn-lt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135007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chapt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DE5A6C-D7BF-499E-8857-77AF16A55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144000" cy="4803998"/>
          </a:xfrm>
          <a:prstGeom prst="rect">
            <a:avLst/>
          </a:prstGeom>
          <a:solidFill>
            <a:srgbClr val="9325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5FAFA3-BAAA-4287-B2FB-F23EA7342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46374"/>
            <a:ext cx="7886700" cy="650752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23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rp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05D2C-D0CC-42E8-9949-5A5502952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3211" y="244549"/>
            <a:ext cx="7886700" cy="2327201"/>
          </a:xfrm>
          <a:prstGeom prst="rect">
            <a:avLst/>
          </a:prstGeom>
        </p:spPr>
        <p:txBody>
          <a:bodyPr/>
          <a:lstStyle>
            <a:lvl1pPr>
              <a:defRPr sz="7200" b="1"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A207B9-1364-4BEE-9442-FB1C2F89B7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3211" y="2932658"/>
            <a:ext cx="7886700" cy="720601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2ABC5F-BF6D-4627-96BB-0F1F89C800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3211" y="3876332"/>
            <a:ext cx="7886700" cy="575741"/>
          </a:xfrm>
        </p:spPr>
        <p:txBody>
          <a:bodyPr/>
          <a:lstStyle>
            <a:lvl1pPr>
              <a:defRPr sz="3200" b="0">
                <a:latin typeface="+mn-lt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3154261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FEF2EA-1063-4E84-98D8-1EC3C0F80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1" y="327391"/>
            <a:ext cx="8229239" cy="993775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hape 8">
            <a:extLst>
              <a:ext uri="{FF2B5EF4-FFF2-40B4-BE49-F238E27FC236}">
                <a16:creationId xmlns:a16="http://schemas.microsoft.com/office/drawing/2014/main" id="{628A8322-546D-4F39-A2EF-5E9FF2B148A5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457381" y="2175647"/>
            <a:ext cx="8229239" cy="7922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3200" b="0" i="0"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Key points here</a:t>
            </a:r>
          </a:p>
        </p:txBody>
      </p:sp>
    </p:spTree>
    <p:extLst>
      <p:ext uri="{BB962C8B-B14F-4D97-AF65-F5344CB8AC3E}">
        <p14:creationId xmlns:p14="http://schemas.microsoft.com/office/powerpoint/2010/main" val="1400647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chapt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DE5A6C-D7BF-499E-8857-77AF16A55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144000" cy="480399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5FAFA3-BAAA-4287-B2FB-F23EA7342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46374"/>
            <a:ext cx="7886700" cy="650752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69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rp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05D2C-D0CC-42E8-9949-5A5502952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3211" y="244549"/>
            <a:ext cx="7886700" cy="2327201"/>
          </a:xfrm>
          <a:prstGeom prst="rect">
            <a:avLst/>
          </a:prstGeom>
        </p:spPr>
        <p:txBody>
          <a:bodyPr/>
          <a:lstStyle>
            <a:lvl1pPr>
              <a:defRPr sz="7200" b="1"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A207B9-1364-4BEE-9442-FB1C2F89B7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3211" y="2932658"/>
            <a:ext cx="7886700" cy="720601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2ABC5F-BF6D-4627-96BB-0F1F89C800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3211" y="3876332"/>
            <a:ext cx="7886700" cy="575741"/>
          </a:xfrm>
        </p:spPr>
        <p:txBody>
          <a:bodyPr/>
          <a:lstStyle>
            <a:lvl1pPr>
              <a:defRPr sz="3200" b="0">
                <a:latin typeface="+mn-lt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3006334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FEF2EA-1063-4E84-98D8-1EC3C0F80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1" y="327391"/>
            <a:ext cx="8229239" cy="993775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hape 8">
            <a:extLst>
              <a:ext uri="{FF2B5EF4-FFF2-40B4-BE49-F238E27FC236}">
                <a16:creationId xmlns:a16="http://schemas.microsoft.com/office/drawing/2014/main" id="{628A8322-546D-4F39-A2EF-5E9FF2B148A5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457381" y="2175647"/>
            <a:ext cx="8229239" cy="7922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3200" b="0" i="0"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Key points here</a:t>
            </a:r>
          </a:p>
        </p:txBody>
      </p:sp>
    </p:spTree>
    <p:extLst>
      <p:ext uri="{BB962C8B-B14F-4D97-AF65-F5344CB8AC3E}">
        <p14:creationId xmlns:p14="http://schemas.microsoft.com/office/powerpoint/2010/main" val="3082148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chapt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DE5A6C-D7BF-499E-8857-77AF16A55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144000" cy="4803998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5FAFA3-BAAA-4287-B2FB-F23EA7342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46374"/>
            <a:ext cx="7886700" cy="650752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221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rp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05D2C-D0CC-42E8-9949-5A5502952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3211" y="244549"/>
            <a:ext cx="7886700" cy="2327201"/>
          </a:xfrm>
          <a:prstGeom prst="rect">
            <a:avLst/>
          </a:prstGeom>
        </p:spPr>
        <p:txBody>
          <a:bodyPr/>
          <a:lstStyle>
            <a:lvl1pPr>
              <a:defRPr sz="7200" b="1"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A207B9-1364-4BEE-9442-FB1C2F89B7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3211" y="2932658"/>
            <a:ext cx="7886700" cy="720601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2ABC5F-BF6D-4627-96BB-0F1F89C800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3211" y="3876332"/>
            <a:ext cx="7886700" cy="575741"/>
          </a:xfrm>
        </p:spPr>
        <p:txBody>
          <a:bodyPr/>
          <a:lstStyle>
            <a:lvl1pPr>
              <a:defRPr sz="3200" b="0">
                <a:latin typeface="+mn-lt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2775400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FEF2EA-1063-4E84-98D8-1EC3C0F80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1" y="327391"/>
            <a:ext cx="8229239" cy="993775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hape 8">
            <a:extLst>
              <a:ext uri="{FF2B5EF4-FFF2-40B4-BE49-F238E27FC236}">
                <a16:creationId xmlns:a16="http://schemas.microsoft.com/office/drawing/2014/main" id="{628A8322-546D-4F39-A2EF-5E9FF2B148A5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457381" y="2175647"/>
            <a:ext cx="8229239" cy="7922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3200" b="0" i="0"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Key points here</a:t>
            </a:r>
          </a:p>
        </p:txBody>
      </p:sp>
    </p:spTree>
    <p:extLst>
      <p:ext uri="{BB962C8B-B14F-4D97-AF65-F5344CB8AC3E}">
        <p14:creationId xmlns:p14="http://schemas.microsoft.com/office/powerpoint/2010/main" val="6535119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chapt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DE5A6C-D7BF-499E-8857-77AF16A55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144000" cy="4803998"/>
          </a:xfrm>
          <a:prstGeom prst="rect">
            <a:avLst/>
          </a:prstGeom>
          <a:solidFill>
            <a:srgbClr val="3C77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5FAFA3-BAAA-4287-B2FB-F23EA7342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46374"/>
            <a:ext cx="7886700" cy="650752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5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FEF2EA-1063-4E84-98D8-1EC3C0F80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1" y="327391"/>
            <a:ext cx="8229239" cy="993775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hape 8">
            <a:extLst>
              <a:ext uri="{FF2B5EF4-FFF2-40B4-BE49-F238E27FC236}">
                <a16:creationId xmlns:a16="http://schemas.microsoft.com/office/drawing/2014/main" id="{628A8322-546D-4F39-A2EF-5E9FF2B148A5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457381" y="2175647"/>
            <a:ext cx="8229239" cy="7922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3200" b="0" i="0"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Key points here</a:t>
            </a:r>
          </a:p>
        </p:txBody>
      </p:sp>
    </p:spTree>
    <p:extLst>
      <p:ext uri="{BB962C8B-B14F-4D97-AF65-F5344CB8AC3E}">
        <p14:creationId xmlns:p14="http://schemas.microsoft.com/office/powerpoint/2010/main" val="1125982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7DCEC3-7146-6E4C-922B-3BC0DD4E479B}"/>
              </a:ext>
            </a:extLst>
          </p:cNvPr>
          <p:cNvSpPr/>
          <p:nvPr userDrawn="1"/>
        </p:nvSpPr>
        <p:spPr>
          <a:xfrm>
            <a:off x="0" y="4812506"/>
            <a:ext cx="9144000" cy="330995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730" y="555498"/>
            <a:ext cx="6718871" cy="877396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>
              <a:defRPr sz="3150" b="1">
                <a:solidFill>
                  <a:srgbClr val="005EB8"/>
                </a:solidFill>
              </a:defRPr>
            </a:lvl1pPr>
          </a:lstStyle>
          <a:p>
            <a:r>
              <a:rPr lang="en-GB"/>
              <a:t>Click to edit Master title style  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F2CC7D-1225-DC41-9E67-083702A6F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442" y="1744313"/>
            <a:ext cx="6718871" cy="48510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rgbClr val="005EB8"/>
                </a:solidFill>
              </a:defRPr>
            </a:lvl1pPr>
            <a:lvl2pPr marL="5143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2pPr>
            <a:lvl3pPr marL="8572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3pPr>
            <a:lvl4pPr marL="12001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4pPr>
            <a:lvl5pPr marL="15430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4" name="Picture 3" descr="A group of people sitting next to a person&#10;&#10;Description automatically generated">
            <a:extLst>
              <a:ext uri="{FF2B5EF4-FFF2-40B4-BE49-F238E27FC236}">
                <a16:creationId xmlns:a16="http://schemas.microsoft.com/office/drawing/2014/main" id="{4AF7D064-3FD2-8042-877F-A1141B0F1A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469629"/>
            <a:ext cx="91440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184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07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7DCEC3-7146-6E4C-922B-3BC0DD4E479B}"/>
              </a:ext>
            </a:extLst>
          </p:cNvPr>
          <p:cNvSpPr/>
          <p:nvPr userDrawn="1"/>
        </p:nvSpPr>
        <p:spPr>
          <a:xfrm>
            <a:off x="0" y="4812506"/>
            <a:ext cx="9144000" cy="330995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730" y="555498"/>
            <a:ext cx="6718871" cy="877396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>
              <a:defRPr sz="3150" b="1">
                <a:solidFill>
                  <a:srgbClr val="005EB8"/>
                </a:solidFill>
              </a:defRPr>
            </a:lvl1pPr>
          </a:lstStyle>
          <a:p>
            <a:r>
              <a:rPr lang="en-GB"/>
              <a:t>Click to edit Master title style  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F2CC7D-1225-DC41-9E67-083702A6F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442" y="1744313"/>
            <a:ext cx="6718871" cy="48510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rgbClr val="005EB8"/>
                </a:solidFill>
              </a:defRPr>
            </a:lvl1pPr>
            <a:lvl2pPr marL="5143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2pPr>
            <a:lvl3pPr marL="8572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3pPr>
            <a:lvl4pPr marL="12001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4pPr>
            <a:lvl5pPr marL="15430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A4FE44-5611-764D-A6AE-AA87C019C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2469629"/>
            <a:ext cx="91440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020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07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7DCEC3-7146-6E4C-922B-3BC0DD4E479B}"/>
              </a:ext>
            </a:extLst>
          </p:cNvPr>
          <p:cNvSpPr/>
          <p:nvPr userDrawn="1"/>
        </p:nvSpPr>
        <p:spPr>
          <a:xfrm>
            <a:off x="0" y="4812506"/>
            <a:ext cx="9144000" cy="330995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730" y="555498"/>
            <a:ext cx="6718871" cy="877396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>
              <a:defRPr sz="3150" b="1">
                <a:solidFill>
                  <a:srgbClr val="005EB8"/>
                </a:solidFill>
              </a:defRPr>
            </a:lvl1pPr>
          </a:lstStyle>
          <a:p>
            <a:r>
              <a:rPr lang="en-GB"/>
              <a:t>Click to edit Master title style  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F2CC7D-1225-DC41-9E67-083702A6F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442" y="1744313"/>
            <a:ext cx="6718871" cy="48510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rgbClr val="005EB8"/>
                </a:solidFill>
              </a:defRPr>
            </a:lvl1pPr>
            <a:lvl2pPr marL="5143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2pPr>
            <a:lvl3pPr marL="8572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3pPr>
            <a:lvl4pPr marL="12001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4pPr>
            <a:lvl5pPr marL="15430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E5A7EA-545A-4244-9686-0E869516DF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2469629"/>
            <a:ext cx="91440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04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07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7DCEC3-7146-6E4C-922B-3BC0DD4E479B}"/>
              </a:ext>
            </a:extLst>
          </p:cNvPr>
          <p:cNvSpPr/>
          <p:nvPr userDrawn="1"/>
        </p:nvSpPr>
        <p:spPr>
          <a:xfrm>
            <a:off x="0" y="4812506"/>
            <a:ext cx="9144000" cy="330995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730" y="555498"/>
            <a:ext cx="6718871" cy="877396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>
              <a:defRPr sz="3150" b="1">
                <a:solidFill>
                  <a:srgbClr val="005EB8"/>
                </a:solidFill>
              </a:defRPr>
            </a:lvl1pPr>
          </a:lstStyle>
          <a:p>
            <a:r>
              <a:rPr lang="en-GB"/>
              <a:t>Click to edit Master title style  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F2CC7D-1225-DC41-9E67-083702A6F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442" y="1744313"/>
            <a:ext cx="6718871" cy="48510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rgbClr val="005EB8"/>
                </a:solidFill>
              </a:defRPr>
            </a:lvl1pPr>
            <a:lvl2pPr marL="5143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2pPr>
            <a:lvl3pPr marL="8572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3pPr>
            <a:lvl4pPr marL="12001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4pPr>
            <a:lvl5pPr marL="15430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1CD9AB-DEE5-3A4E-80FA-F8A83398EA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2469629"/>
            <a:ext cx="91440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171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0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7DCEC3-7146-6E4C-922B-3BC0DD4E479B}"/>
              </a:ext>
            </a:extLst>
          </p:cNvPr>
          <p:cNvSpPr/>
          <p:nvPr userDrawn="1"/>
        </p:nvSpPr>
        <p:spPr>
          <a:xfrm>
            <a:off x="0" y="4812506"/>
            <a:ext cx="9144000" cy="330995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730" y="555498"/>
            <a:ext cx="6718871" cy="877396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>
              <a:defRPr sz="3150" b="1">
                <a:solidFill>
                  <a:srgbClr val="005EB8"/>
                </a:solidFill>
              </a:defRPr>
            </a:lvl1pPr>
          </a:lstStyle>
          <a:p>
            <a:r>
              <a:rPr lang="en-GB"/>
              <a:t>Click to edit Master title style  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F2CC7D-1225-DC41-9E67-083702A6F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442" y="1744313"/>
            <a:ext cx="6718871" cy="48510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rgbClr val="005EB8"/>
                </a:solidFill>
              </a:defRPr>
            </a:lvl1pPr>
            <a:lvl2pPr marL="5143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2pPr>
            <a:lvl3pPr marL="8572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3pPr>
            <a:lvl4pPr marL="12001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4pPr>
            <a:lvl5pPr marL="15430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6459D4-E8E1-994B-8D26-6D736958A3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2469629"/>
            <a:ext cx="91440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640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07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i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357A81-478E-CA45-A841-088A0D106062}"/>
              </a:ext>
            </a:extLst>
          </p:cNvPr>
          <p:cNvSpPr/>
          <p:nvPr userDrawn="1"/>
        </p:nvSpPr>
        <p:spPr>
          <a:xfrm>
            <a:off x="0" y="4812506"/>
            <a:ext cx="9144000" cy="330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3DF0C0-4911-1B47-A402-0E0D2BE73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7730" y="330994"/>
            <a:ext cx="6982305" cy="485108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>
              <a:defRPr sz="2700" b="1">
                <a:solidFill>
                  <a:srgbClr val="005EB8"/>
                </a:solidFill>
              </a:defRPr>
            </a:lvl1pPr>
          </a:lstStyle>
          <a:p>
            <a:r>
              <a:rPr lang="en-GB"/>
              <a:t>Click to edit Master title style  </a:t>
            </a:r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A007014-30B5-9C43-A122-2198A76711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7730" y="1609345"/>
            <a:ext cx="6982304" cy="2992373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rgbClr val="005EB8"/>
              </a:buClr>
              <a:buFont typeface="Wingdings" pitchFamily="2" charset="2"/>
              <a:buChar char="§"/>
              <a:defRPr sz="1800"/>
            </a:lvl1pPr>
            <a:lvl2pPr marL="514350" indent="-171450">
              <a:buClr>
                <a:srgbClr val="005EB8"/>
              </a:buClr>
              <a:buFont typeface="Wingdings" pitchFamily="2" charset="2"/>
              <a:buChar char="§"/>
              <a:defRPr sz="1500"/>
            </a:lvl2pPr>
            <a:lvl3pPr marL="857250" indent="-171450">
              <a:buClr>
                <a:srgbClr val="005EB8"/>
              </a:buClr>
              <a:buFont typeface="Wingdings" pitchFamily="2" charset="2"/>
              <a:buChar char="§"/>
              <a:defRPr sz="1350"/>
            </a:lvl3pPr>
            <a:lvl4pPr marL="1200150" indent="-171450">
              <a:buClr>
                <a:srgbClr val="005EB8"/>
              </a:buClr>
              <a:buFont typeface="Wingdings" pitchFamily="2" charset="2"/>
              <a:buChar char="§"/>
              <a:defRPr sz="1200"/>
            </a:lvl4pPr>
            <a:lvl5pPr marL="1543050" indent="-171450">
              <a:buClr>
                <a:srgbClr val="005EB8"/>
              </a:buClr>
              <a:buFont typeface="Wingdings" pitchFamily="2" charset="2"/>
              <a:buChar char="§"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260E0BD-312E-ED44-B40A-73964C6EEE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7728" y="1013271"/>
            <a:ext cx="6982305" cy="548878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rgbClr val="005EB8"/>
              </a:buClr>
              <a:buFont typeface="Wingdings" pitchFamily="2" charset="2"/>
              <a:buChar char="§"/>
              <a:defRPr>
                <a:solidFill>
                  <a:srgbClr val="005EB8"/>
                </a:solidFill>
              </a:defRPr>
            </a:lvl1pPr>
            <a:lvl2pPr marL="514350" indent="-171450">
              <a:buClr>
                <a:srgbClr val="005EB8"/>
              </a:buClr>
              <a:buFont typeface="Wingdings" pitchFamily="2" charset="2"/>
              <a:buChar char="§"/>
              <a:defRPr/>
            </a:lvl2pPr>
            <a:lvl3pPr marL="857250" indent="-171450">
              <a:buClr>
                <a:srgbClr val="005EB8"/>
              </a:buClr>
              <a:buFont typeface="Wingdings" pitchFamily="2" charset="2"/>
              <a:buChar char="§"/>
              <a:defRPr/>
            </a:lvl3pPr>
            <a:lvl4pPr marL="1200150" indent="-171450">
              <a:buClr>
                <a:srgbClr val="005EB8"/>
              </a:buClr>
              <a:buFont typeface="Wingdings" pitchFamily="2" charset="2"/>
              <a:buChar char="§"/>
              <a:defRPr/>
            </a:lvl4pPr>
            <a:lvl5pPr marL="1543050" indent="-171450">
              <a:buClr>
                <a:srgbClr val="005EB8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BDC8C-6B15-A949-B64C-3E5076958C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7800" y="1207477"/>
            <a:ext cx="1228324" cy="346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680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3A471D-8279-9F2D-CAAA-8900D9710B2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491B27-BA3A-4A6A-A6CB-C613F41B4A07}" type="slidenum">
              <a:rPr lang="en-US" altLang="en-US"/>
              <a:pPr/>
              <a:t>‹#›</a:t>
            </a:fld>
            <a:endParaRPr lang="en-US" altLang="en-US" sz="788" dirty="0">
              <a:solidFill>
                <a:srgbClr val="6D2E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599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0157174-7427-286F-C4EC-2E1496207B6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CF245-3761-4349-91B3-40D9FC99727A}" type="slidenum">
              <a:rPr lang="en-US" altLang="en-US"/>
              <a:pPr>
                <a:defRPr/>
              </a:pPr>
              <a:t>‹#›</a:t>
            </a:fld>
            <a:endParaRPr lang="en-US" altLang="en-US" sz="788" dirty="0">
              <a:solidFill>
                <a:srgbClr val="6D2E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642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FEF2EA-1063-4E84-98D8-1EC3C0F80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3" y="327393"/>
            <a:ext cx="8229239" cy="993775"/>
          </a:xfrm>
          <a:prstGeom prst="rect">
            <a:avLst/>
          </a:prstGeom>
        </p:spPr>
        <p:txBody>
          <a:bodyPr/>
          <a:lstStyle>
            <a:lvl1pPr>
              <a:defRPr sz="3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hape 8">
            <a:extLst>
              <a:ext uri="{FF2B5EF4-FFF2-40B4-BE49-F238E27FC236}">
                <a16:creationId xmlns:a16="http://schemas.microsoft.com/office/drawing/2014/main" id="{628A8322-546D-4F39-A2EF-5E9FF2B148A5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457383" y="2175647"/>
            <a:ext cx="8229239" cy="7922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2400" b="0" i="0"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Key points here</a:t>
            </a:r>
          </a:p>
        </p:txBody>
      </p:sp>
    </p:spTree>
    <p:extLst>
      <p:ext uri="{BB962C8B-B14F-4D97-AF65-F5344CB8AC3E}">
        <p14:creationId xmlns:p14="http://schemas.microsoft.com/office/powerpoint/2010/main" val="250103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1D6552CF-6F8E-4F67-86E4-44A333227045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834973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B7970AD3-30CA-4C26-B0BE-F70BD81F5594}" type="slidenum">
              <a:rPr lang="en-US"/>
              <a:pPr>
                <a:defRPr/>
              </a:pPr>
              <a:t>‹#›</a:t>
            </a:fld>
            <a:endParaRPr lang="en-US" sz="853" dirty="0">
              <a:solidFill>
                <a:srgbClr val="6D2E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0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DB092C9-7ECC-4A6D-B26C-3FBA0BE251BE}" type="slidenum">
              <a:rPr lang="en-US"/>
              <a:pPr>
                <a:defRPr/>
              </a:pPr>
              <a:t>‹#›</a:t>
            </a:fld>
            <a:endParaRPr lang="en-US" sz="853" dirty="0">
              <a:solidFill>
                <a:srgbClr val="6D2E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95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BFFF5-F1B5-420B-A574-158CBA53BAE6}" type="slidenum">
              <a:rPr lang="en-US"/>
              <a:pPr>
                <a:defRPr/>
              </a:pPr>
              <a:t>‹#›</a:t>
            </a:fld>
            <a:endParaRPr lang="en-US" sz="853" dirty="0">
              <a:solidFill>
                <a:srgbClr val="6D2E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82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46E27-CCF6-98BE-C98F-DC573FE74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579E63-216C-E0EF-F5FD-D91E531637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29E92-3C24-E577-5C89-E99B09E98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ED28-AEF9-434D-8E70-C7D894AF1563}" type="datetimeFigureOut">
              <a:rPr lang="en-GB" smtClean="0"/>
              <a:t>11/07/2024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98FE2-13A7-C3BE-F27C-CB75A259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0B51F-66AB-0118-A890-E002DA35A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18CF1-BBAA-4EBE-B41B-C7E421F6BB1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334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rp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05D2C-D0CC-42E8-9949-5A5502952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3211" y="244549"/>
            <a:ext cx="7886700" cy="2327201"/>
          </a:xfrm>
          <a:prstGeom prst="rect">
            <a:avLst/>
          </a:prstGeom>
        </p:spPr>
        <p:txBody>
          <a:bodyPr/>
          <a:lstStyle>
            <a:lvl1pPr>
              <a:defRPr sz="7200" b="1"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A207B9-1364-4BEE-9442-FB1C2F89B7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3211" y="2932658"/>
            <a:ext cx="7886700" cy="720601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2ABC5F-BF6D-4627-96BB-0F1F89C800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3211" y="3876332"/>
            <a:ext cx="7886700" cy="575741"/>
          </a:xfrm>
        </p:spPr>
        <p:txBody>
          <a:bodyPr/>
          <a:lstStyle>
            <a:lvl1pPr>
              <a:defRPr sz="3200" b="0">
                <a:latin typeface="+mn-lt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42807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FEF2EA-1063-4E84-98D8-1EC3C0F80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1" y="327391"/>
            <a:ext cx="8229239" cy="993775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hape 8">
            <a:extLst>
              <a:ext uri="{FF2B5EF4-FFF2-40B4-BE49-F238E27FC236}">
                <a16:creationId xmlns:a16="http://schemas.microsoft.com/office/drawing/2014/main" id="{628A8322-546D-4F39-A2EF-5E9FF2B148A5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457381" y="2175647"/>
            <a:ext cx="8229239" cy="7922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3200" b="0" i="0"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Key points here</a:t>
            </a:r>
          </a:p>
        </p:txBody>
      </p:sp>
    </p:spTree>
    <p:extLst>
      <p:ext uri="{BB962C8B-B14F-4D97-AF65-F5344CB8AC3E}">
        <p14:creationId xmlns:p14="http://schemas.microsoft.com/office/powerpoint/2010/main" val="853832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457200" y="1203479"/>
            <a:ext cx="8229239" cy="2982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r>
              <a:rPr lang="en-GB"/>
              <a:t>Key points here</a:t>
            </a:r>
            <a:br>
              <a:rPr lang="en-GB"/>
            </a:br>
            <a:r>
              <a:rPr lang="en-GB"/>
              <a:t>(minimum font size 32)</a:t>
            </a:r>
            <a:endParaRPr/>
          </a:p>
        </p:txBody>
      </p:sp>
      <p:sp>
        <p:nvSpPr>
          <p:cNvPr id="5" name="Shap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" y="4731990"/>
            <a:ext cx="9144000" cy="421409"/>
          </a:xfrm>
          <a:prstGeom prst="rect">
            <a:avLst/>
          </a:prstGeom>
          <a:solidFill>
            <a:srgbClr val="5F286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978B9-95F6-4A52-A7AD-8F58E33528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8384" y="4803998"/>
            <a:ext cx="1008112" cy="319023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40" r:id="rId1"/>
    <p:sldLayoutId id="2147483739" r:id="rId2"/>
    <p:sldLayoutId id="2147483741" r:id="rId3"/>
    <p:sldLayoutId id="2147483742" r:id="rId4"/>
    <p:sldLayoutId id="2147483743" r:id="rId5"/>
    <p:sldLayoutId id="2147483744" r:id="rId6"/>
    <p:sldLayoutId id="2147483745" r:id="rId7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4000" b="1" i="0" u="none" strike="noStrike" cap="none" baseline="0">
          <a:solidFill>
            <a:schemeClr val="tx1"/>
          </a:solidFill>
          <a:latin typeface="+mn-lt"/>
          <a:ea typeface="Calibri" panose="020F0502020204030204" pitchFamily="34" charset="0"/>
          <a:cs typeface="Calibri" panose="020F0502020204030204" pitchFamily="34" charset="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F3F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457200" y="1203479"/>
            <a:ext cx="8229239" cy="2982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r>
              <a:rPr lang="en-GB"/>
              <a:t>Key points here</a:t>
            </a:r>
            <a:br>
              <a:rPr lang="en-GB"/>
            </a:br>
            <a:r>
              <a:rPr lang="en-GB"/>
              <a:t>(minimum font size 32)</a:t>
            </a:r>
            <a:endParaRPr/>
          </a:p>
        </p:txBody>
      </p:sp>
      <p:sp>
        <p:nvSpPr>
          <p:cNvPr id="5" name="Shap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" y="4731990"/>
            <a:ext cx="9144000" cy="421409"/>
          </a:xfrm>
          <a:prstGeom prst="rect">
            <a:avLst/>
          </a:prstGeom>
          <a:solidFill>
            <a:srgbClr val="93259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978B9-95F6-4A52-A7AD-8F58E33528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384" y="4803998"/>
            <a:ext cx="1008112" cy="31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6148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4000" b="1" i="0" u="none" strike="noStrike" cap="none" baseline="0">
          <a:solidFill>
            <a:schemeClr val="tx1"/>
          </a:solidFill>
          <a:latin typeface="+mn-lt"/>
          <a:ea typeface="Calibri" panose="020F0502020204030204" pitchFamily="34" charset="0"/>
          <a:cs typeface="Calibri" panose="020F0502020204030204" pitchFamily="34" charset="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F3F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457200" y="1203479"/>
            <a:ext cx="8229239" cy="2982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r>
              <a:rPr lang="en-GB"/>
              <a:t>Key points here</a:t>
            </a:r>
            <a:br>
              <a:rPr lang="en-GB"/>
            </a:br>
            <a:r>
              <a:rPr lang="en-GB"/>
              <a:t>(minimum font size 32)</a:t>
            </a:r>
            <a:endParaRPr/>
          </a:p>
        </p:txBody>
      </p:sp>
      <p:sp>
        <p:nvSpPr>
          <p:cNvPr id="5" name="Shap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" y="4731990"/>
            <a:ext cx="9144000" cy="42140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978B9-95F6-4A52-A7AD-8F58E33528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384" y="4803998"/>
            <a:ext cx="1008112" cy="31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1847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4000" b="1" i="0" u="none" strike="noStrike" cap="none" baseline="0">
          <a:solidFill>
            <a:schemeClr val="tx1"/>
          </a:solidFill>
          <a:latin typeface="+mn-lt"/>
          <a:ea typeface="Calibri" panose="020F0502020204030204" pitchFamily="34" charset="0"/>
          <a:cs typeface="Calibri" panose="020F0502020204030204" pitchFamily="34" charset="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F3F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457200" y="1203479"/>
            <a:ext cx="8229239" cy="2982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r>
              <a:rPr lang="en-GB"/>
              <a:t>Key points here</a:t>
            </a:r>
            <a:br>
              <a:rPr lang="en-GB"/>
            </a:br>
            <a:r>
              <a:rPr lang="en-GB"/>
              <a:t>(minimum font size 32)</a:t>
            </a:r>
            <a:endParaRPr/>
          </a:p>
        </p:txBody>
      </p:sp>
      <p:sp>
        <p:nvSpPr>
          <p:cNvPr id="5" name="Shap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" y="4731990"/>
            <a:ext cx="9144000" cy="421409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978B9-95F6-4A52-A7AD-8F58E33528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384" y="4803998"/>
            <a:ext cx="1008112" cy="31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864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4000" b="1" i="0" u="none" strike="noStrike" cap="none" baseline="0">
          <a:solidFill>
            <a:schemeClr val="tx1"/>
          </a:solidFill>
          <a:latin typeface="+mn-lt"/>
          <a:ea typeface="Calibri" panose="020F0502020204030204" pitchFamily="34" charset="0"/>
          <a:cs typeface="Calibri" panose="020F0502020204030204" pitchFamily="34" charset="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F3F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457200" y="1203479"/>
            <a:ext cx="8229239" cy="2982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r>
              <a:rPr lang="en-GB"/>
              <a:t>Key points here</a:t>
            </a:r>
            <a:br>
              <a:rPr lang="en-GB"/>
            </a:br>
            <a:r>
              <a:rPr lang="en-GB"/>
              <a:t>(minimum font size 32)</a:t>
            </a:r>
            <a:endParaRPr/>
          </a:p>
        </p:txBody>
      </p:sp>
      <p:sp>
        <p:nvSpPr>
          <p:cNvPr id="5" name="Shap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" y="4731990"/>
            <a:ext cx="9144000" cy="421409"/>
          </a:xfrm>
          <a:prstGeom prst="rect">
            <a:avLst/>
          </a:prstGeom>
          <a:solidFill>
            <a:srgbClr val="3C779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978B9-95F6-4A52-A7AD-8F58E33528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384" y="4803998"/>
            <a:ext cx="1008112" cy="31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5290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4000" b="1" i="0" u="none" strike="noStrike" cap="none" baseline="0">
          <a:solidFill>
            <a:schemeClr val="tx1"/>
          </a:solidFill>
          <a:latin typeface="+mn-lt"/>
          <a:ea typeface="Calibri" panose="020F0502020204030204" pitchFamily="34" charset="0"/>
          <a:cs typeface="Calibri" panose="020F0502020204030204" pitchFamily="34" charset="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10FBC4F-605F-E949-B9D4-62D1E863167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960" y="0"/>
            <a:ext cx="1717040" cy="1287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8DC29D-9B51-681F-E174-E85CB44DE77A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" y="5029200"/>
            <a:ext cx="461963" cy="115416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75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</a:t>
            </a:r>
          </a:p>
        </p:txBody>
      </p:sp>
    </p:spTree>
    <p:extLst>
      <p:ext uri="{BB962C8B-B14F-4D97-AF65-F5344CB8AC3E}">
        <p14:creationId xmlns:p14="http://schemas.microsoft.com/office/powerpoint/2010/main" val="2281212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pos="295">
          <p15:clr>
            <a:srgbClr val="F26B43"/>
          </p15:clr>
        </p15:guide>
        <p15:guide id="4" pos="5465">
          <p15:clr>
            <a:srgbClr val="F26B43"/>
          </p15:clr>
        </p15:guide>
        <p15:guide id="5" orient="horz" pos="4042">
          <p15:clr>
            <a:srgbClr val="F26B43"/>
          </p15:clr>
        </p15:guide>
        <p15:guide id="6" orient="horz" pos="278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>
            <a:extLst>
              <a:ext uri="{FF2B5EF4-FFF2-40B4-BE49-F238E27FC236}">
                <a16:creationId xmlns:a16="http://schemas.microsoft.com/office/drawing/2014/main" id="{FE96AB9D-396C-41FB-8B53-1BB68C788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5" y="336947"/>
            <a:ext cx="8277225" cy="742950"/>
          </a:xfrm>
          <a:prstGeom prst="roundRect">
            <a:avLst>
              <a:gd name="adj" fmla="val 7213"/>
            </a:avLst>
          </a:prstGeom>
          <a:solidFill>
            <a:srgbClr val="5F2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GB" altLang="en-US" sz="1350" dirty="0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BE98A0C-C8C7-90F1-7A7A-5BD08008A8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47702" y="364332"/>
            <a:ext cx="5578475" cy="67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F0C914D-1A40-8C3F-CE79-A180845784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2" y="1348979"/>
            <a:ext cx="77374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7A53E46F-E239-4FBF-BF2C-13B0E14982C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1488" y="4686300"/>
            <a:ext cx="1905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506">
                <a:solidFill>
                  <a:srgbClr val="5F2861"/>
                </a:solidFill>
                <a:ea typeface="MS PGothic" panose="020B0600070205080204" pitchFamily="34" charset="-128"/>
              </a:defRPr>
            </a:lvl1pPr>
          </a:lstStyle>
          <a:p>
            <a:fld id="{81DA849B-4A99-496E-8BD5-1F51A246E8FF}" type="slidenum">
              <a:rPr lang="en-US" altLang="en-US"/>
              <a:pPr/>
              <a:t>‹#›</a:t>
            </a:fld>
            <a:endParaRPr lang="en-US" altLang="en-US" sz="788" dirty="0">
              <a:solidFill>
                <a:srgbClr val="6D2E69"/>
              </a:solidFill>
            </a:endParaRPr>
          </a:p>
        </p:txBody>
      </p:sp>
      <p:sp>
        <p:nvSpPr>
          <p:cNvPr id="1030" name="Line 6">
            <a:extLst>
              <a:ext uri="{FF2B5EF4-FFF2-40B4-BE49-F238E27FC236}">
                <a16:creationId xmlns:a16="http://schemas.microsoft.com/office/drawing/2014/main" id="{4AF8BC84-D95C-5694-0DDF-24F373C83D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9265" y="4879181"/>
            <a:ext cx="8277225" cy="0"/>
          </a:xfrm>
          <a:prstGeom prst="line">
            <a:avLst/>
          </a:prstGeom>
          <a:noFill/>
          <a:ln w="12700">
            <a:solidFill>
              <a:srgbClr val="5F286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013" dirty="0"/>
          </a:p>
        </p:txBody>
      </p:sp>
      <p:pic>
        <p:nvPicPr>
          <p:cNvPr id="1031" name="Picture 4">
            <a:extLst>
              <a:ext uri="{FF2B5EF4-FFF2-40B4-BE49-F238E27FC236}">
                <a16:creationId xmlns:a16="http://schemas.microsoft.com/office/drawing/2014/main" id="{97A7D32C-BCF0-2DC0-740A-D37074F58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66"/>
          <a:stretch>
            <a:fillRect/>
          </a:stretch>
        </p:blipFill>
        <p:spPr bwMode="auto">
          <a:xfrm>
            <a:off x="6530976" y="465535"/>
            <a:ext cx="1997075" cy="49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37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7" r:id="rId1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MS PGothic" pitchFamily="34" charset="-128"/>
        </a:defRPr>
      </a:lvl5pPr>
      <a:lvl6pPr marL="342900" algn="l" rtl="0" fontAlgn="base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ＭＳ Ｐゴシック" pitchFamily="-16" charset="-128"/>
        </a:defRPr>
      </a:lvl6pPr>
      <a:lvl7pPr marL="685800" algn="l" rtl="0" fontAlgn="base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ＭＳ Ｐゴシック" pitchFamily="-16" charset="-128"/>
        </a:defRPr>
      </a:lvl7pPr>
      <a:lvl8pPr marL="1028700" algn="l" rtl="0" fontAlgn="base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ＭＳ Ｐゴシック" pitchFamily="-16" charset="-128"/>
        </a:defRPr>
      </a:lvl8pPr>
      <a:lvl9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Arial" charset="0"/>
          <a:ea typeface="ＭＳ Ｐゴシック" pitchFamily="-16" charset="-128"/>
        </a:defRPr>
      </a:lvl9pPr>
    </p:titleStyle>
    <p:bodyStyle>
      <a:lvl1pPr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5F2861"/>
        </a:buClr>
        <a:buSzPct val="120000"/>
        <a:tabLst>
          <a:tab pos="196454" algn="l"/>
        </a:tabLst>
        <a:defRPr sz="15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25066" indent="-194072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5F2861"/>
        </a:buClr>
        <a:buSzPct val="120000"/>
        <a:buChar char="•"/>
        <a:tabLst>
          <a:tab pos="196454" algn="l"/>
        </a:tabLst>
        <a:defRPr sz="1500">
          <a:solidFill>
            <a:schemeClr val="tx1"/>
          </a:solidFill>
          <a:latin typeface="+mn-lt"/>
          <a:ea typeface="MS PGothic" pitchFamily="34" charset="-128"/>
        </a:defRPr>
      </a:lvl2pPr>
      <a:lvl3pPr marL="871538" indent="-211931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Font typeface="Arial" panose="020B0604020202020204" pitchFamily="34" charset="0"/>
        <a:buChar char="-"/>
        <a:tabLst>
          <a:tab pos="196454" algn="l"/>
        </a:tabLst>
        <a:defRPr sz="1500">
          <a:solidFill>
            <a:schemeClr val="tx1"/>
          </a:solidFill>
          <a:latin typeface="+mn-lt"/>
          <a:ea typeface="MS PGothic" pitchFamily="34" charset="-128"/>
        </a:defRPr>
      </a:lvl3pPr>
      <a:lvl4pPr marL="1220391" indent="-214313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Font typeface="Wingdings 2" panose="05020102010507070707" pitchFamily="18" charset="2"/>
        <a:buChar char=""/>
        <a:tabLst>
          <a:tab pos="196454" algn="l"/>
        </a:tabLst>
        <a:defRPr sz="1500">
          <a:solidFill>
            <a:schemeClr val="tx1"/>
          </a:solidFill>
          <a:latin typeface="+mn-lt"/>
          <a:ea typeface="MS PGothic" pitchFamily="34" charset="-128"/>
        </a:defRPr>
      </a:lvl4pPr>
      <a:lvl5pPr marL="1565672" indent="-210741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Font typeface="Wingdings 2" panose="05020102010507070707" pitchFamily="18" charset="2"/>
        <a:buChar char=""/>
        <a:tabLst>
          <a:tab pos="196454" algn="l"/>
        </a:tabLst>
        <a:defRPr sz="1500">
          <a:solidFill>
            <a:schemeClr val="tx1"/>
          </a:solidFill>
          <a:latin typeface="+mn-lt"/>
          <a:ea typeface="MS PGothic" pitchFamily="34" charset="-128"/>
        </a:defRPr>
      </a:lvl5pPr>
      <a:lvl6pPr marL="1908572" indent="-210741" algn="l" rtl="0" fontAlgn="base">
        <a:lnSpc>
          <a:spcPct val="90000"/>
        </a:lnSpc>
        <a:spcBef>
          <a:spcPct val="50000"/>
        </a:spcBef>
        <a:spcAft>
          <a:spcPct val="0"/>
        </a:spcAft>
        <a:buFont typeface="Wingdings 2" pitchFamily="18" charset="2"/>
        <a:buChar char=""/>
        <a:tabLst>
          <a:tab pos="196454" algn="l"/>
        </a:tabLst>
        <a:defRPr sz="1500">
          <a:solidFill>
            <a:schemeClr val="tx1"/>
          </a:solidFill>
          <a:latin typeface="+mn-lt"/>
          <a:ea typeface="+mn-ea"/>
        </a:defRPr>
      </a:lvl6pPr>
      <a:lvl7pPr marL="2251472" indent="-210741" algn="l" rtl="0" fontAlgn="base">
        <a:lnSpc>
          <a:spcPct val="90000"/>
        </a:lnSpc>
        <a:spcBef>
          <a:spcPct val="50000"/>
        </a:spcBef>
        <a:spcAft>
          <a:spcPct val="0"/>
        </a:spcAft>
        <a:buFont typeface="Wingdings 2" pitchFamily="18" charset="2"/>
        <a:buChar char=""/>
        <a:tabLst>
          <a:tab pos="196454" algn="l"/>
        </a:tabLst>
        <a:defRPr sz="1500">
          <a:solidFill>
            <a:schemeClr val="tx1"/>
          </a:solidFill>
          <a:latin typeface="+mn-lt"/>
          <a:ea typeface="+mn-ea"/>
        </a:defRPr>
      </a:lvl7pPr>
      <a:lvl8pPr marL="2594372" indent="-210741" algn="l" rtl="0" fontAlgn="base">
        <a:lnSpc>
          <a:spcPct val="90000"/>
        </a:lnSpc>
        <a:spcBef>
          <a:spcPct val="50000"/>
        </a:spcBef>
        <a:spcAft>
          <a:spcPct val="0"/>
        </a:spcAft>
        <a:buFont typeface="Wingdings 2" pitchFamily="18" charset="2"/>
        <a:buChar char=""/>
        <a:tabLst>
          <a:tab pos="196454" algn="l"/>
        </a:tabLst>
        <a:defRPr sz="1500">
          <a:solidFill>
            <a:schemeClr val="tx1"/>
          </a:solidFill>
          <a:latin typeface="+mn-lt"/>
          <a:ea typeface="+mn-ea"/>
        </a:defRPr>
      </a:lvl8pPr>
      <a:lvl9pPr marL="2937272" indent="-210741" algn="l" rtl="0" fontAlgn="base">
        <a:lnSpc>
          <a:spcPct val="90000"/>
        </a:lnSpc>
        <a:spcBef>
          <a:spcPct val="50000"/>
        </a:spcBef>
        <a:spcAft>
          <a:spcPct val="0"/>
        </a:spcAft>
        <a:buFont typeface="Wingdings 2" pitchFamily="18" charset="2"/>
        <a:buChar char=""/>
        <a:tabLst>
          <a:tab pos="196454" algn="l"/>
        </a:tabLst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>
            <a:extLst>
              <a:ext uri="{FF2B5EF4-FFF2-40B4-BE49-F238E27FC236}">
                <a16:creationId xmlns:a16="http://schemas.microsoft.com/office/drawing/2014/main" id="{B99780C9-4800-AC26-5C21-678672225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5" y="336947"/>
            <a:ext cx="8277225" cy="742950"/>
          </a:xfrm>
          <a:prstGeom prst="roundRect">
            <a:avLst>
              <a:gd name="adj" fmla="val 7213"/>
            </a:avLst>
          </a:prstGeom>
          <a:solidFill>
            <a:srgbClr val="5F286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6" charset="-128"/>
              </a:defRPr>
            </a:lvl9pPr>
          </a:lstStyle>
          <a:p>
            <a:pPr>
              <a:defRPr/>
            </a:pPr>
            <a:endParaRPr lang="en-GB" altLang="en-US" sz="1350" dirty="0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E1677E0-BBA2-E761-93F4-02DD482642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47702" y="364332"/>
            <a:ext cx="5578475" cy="67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772F218-B6CE-DF52-051B-DC82CCE3BC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2" y="1348979"/>
            <a:ext cx="77374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01BDF1F9-F5CE-6F9A-8744-EE5576F3B36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1488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506">
                <a:solidFill>
                  <a:srgbClr val="5F2861"/>
                </a:solidFill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45FB57D1-7B4F-474A-BA31-D8D9BB7C35CA}" type="slidenum">
              <a:rPr lang="en-US" altLang="en-US"/>
              <a:pPr>
                <a:defRPr/>
              </a:pPr>
              <a:t>‹#›</a:t>
            </a:fld>
            <a:endParaRPr lang="en-US" altLang="en-US" sz="788" dirty="0">
              <a:solidFill>
                <a:srgbClr val="6D2E69"/>
              </a:solidFill>
            </a:endParaRPr>
          </a:p>
        </p:txBody>
      </p:sp>
      <p:sp>
        <p:nvSpPr>
          <p:cNvPr id="1030" name="Line 6">
            <a:extLst>
              <a:ext uri="{FF2B5EF4-FFF2-40B4-BE49-F238E27FC236}">
                <a16:creationId xmlns:a16="http://schemas.microsoft.com/office/drawing/2014/main" id="{519617A6-76DE-1B46-F92C-CCA502D6CCA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9265" y="4879181"/>
            <a:ext cx="8277225" cy="0"/>
          </a:xfrm>
          <a:prstGeom prst="line">
            <a:avLst/>
          </a:prstGeom>
          <a:noFill/>
          <a:ln w="12700">
            <a:solidFill>
              <a:srgbClr val="5F286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013" dirty="0"/>
          </a:p>
        </p:txBody>
      </p:sp>
      <p:pic>
        <p:nvPicPr>
          <p:cNvPr id="1031" name="Picture 4">
            <a:extLst>
              <a:ext uri="{FF2B5EF4-FFF2-40B4-BE49-F238E27FC236}">
                <a16:creationId xmlns:a16="http://schemas.microsoft.com/office/drawing/2014/main" id="{E153B07E-2529-BBCD-8629-00D0758AB8F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66"/>
          <a:stretch>
            <a:fillRect/>
          </a:stretch>
        </p:blipFill>
        <p:spPr bwMode="auto">
          <a:xfrm>
            <a:off x="6530976" y="465535"/>
            <a:ext cx="1997075" cy="49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92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5F2861"/>
        </a:buClr>
        <a:buSzPct val="120000"/>
        <a:tabLst>
          <a:tab pos="2619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58763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5F2861"/>
        </a:buClr>
        <a:buSzPct val="120000"/>
        <a:buChar char="•"/>
        <a:tabLst>
          <a:tab pos="2619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62050" indent="-282575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Font typeface="Arial" panose="020B0604020202020204" pitchFamily="34" charset="0"/>
        <a:buChar char="-"/>
        <a:tabLst>
          <a:tab pos="2619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27188" indent="-28575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Font typeface="Wingdings 2" panose="05020102010507070707" pitchFamily="18" charset="2"/>
        <a:buChar char=""/>
        <a:tabLst>
          <a:tab pos="2619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7563" indent="-280988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Font typeface="Wingdings 2" panose="05020102010507070707" pitchFamily="18" charset="2"/>
        <a:buChar char=""/>
        <a:tabLst>
          <a:tab pos="2619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457202" y="1203481"/>
            <a:ext cx="8229239" cy="2982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r>
              <a:rPr lang="en-GB"/>
              <a:t>Key points here</a:t>
            </a:r>
            <a:br>
              <a:rPr lang="en-GB"/>
            </a:br>
            <a:r>
              <a:rPr lang="en-GB"/>
              <a:t>(minimum font size 32)</a:t>
            </a:r>
            <a:endParaRPr/>
          </a:p>
        </p:txBody>
      </p:sp>
      <p:sp>
        <p:nvSpPr>
          <p:cNvPr id="5" name="Shap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" y="4731992"/>
            <a:ext cx="9144000" cy="421409"/>
          </a:xfrm>
          <a:prstGeom prst="rect">
            <a:avLst/>
          </a:prstGeom>
          <a:solidFill>
            <a:srgbClr val="5F286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3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978B9-95F6-4A52-A7AD-8F58E33528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4803998"/>
            <a:ext cx="1008112" cy="31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409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5333" b="1" i="0" u="none" strike="noStrike" cap="none" baseline="0">
          <a:solidFill>
            <a:schemeClr val="tx1"/>
          </a:solidFill>
          <a:latin typeface="+mn-lt"/>
          <a:ea typeface="Calibri" panose="020F0502020204030204" pitchFamily="34" charset="0"/>
          <a:cs typeface="Calibri" panose="020F0502020204030204" pitchFamily="34" charset="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hyperlink" Target="https://www.cqc.org.uk/publications" TargetMode="External"/><Relationship Id="rId3" Type="http://schemas.openxmlformats.org/officeDocument/2006/relationships/image" Target="../media/image31.jpeg"/><Relationship Id="rId7" Type="http://schemas.openxmlformats.org/officeDocument/2006/relationships/image" Target="../media/image34.png"/><Relationship Id="rId12" Type="http://schemas.openxmlformats.org/officeDocument/2006/relationships/hyperlink" Target="https://medium.com/@CareQualityCom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jpe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5" Type="http://schemas.openxmlformats.org/officeDocument/2006/relationships/image" Target="../media/image38.png"/><Relationship Id="rId10" Type="http://schemas.openxmlformats.org/officeDocument/2006/relationships/image" Target="../media/image36.jpeg"/><Relationship Id="rId4" Type="http://schemas.openxmlformats.org/officeDocument/2006/relationships/hyperlink" Target="https://www.cqc.org.uk/news/newsletters-alerts/email-newsletters-cqc" TargetMode="External"/><Relationship Id="rId9" Type="http://schemas.openxmlformats.org/officeDocument/2006/relationships/hyperlink" Target="https://cqc.citizenlab.co/en-GB/" TargetMode="External"/><Relationship Id="rId14" Type="http://schemas.openxmlformats.org/officeDocument/2006/relationships/hyperlink" Target="https://youtube.com/playlist?list=PLEwLzOd_XW-IU-FCX2gvNu3OYG1aHn365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45AEF2-E5E7-452E-43C8-FCC64CA569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35569" y="264411"/>
            <a:ext cx="5908431" cy="42165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5F2861"/>
                </a:solidFill>
                <a:latin typeface="Arial"/>
                <a:ea typeface="ヒラギノ角ゴ Pro W3"/>
                <a:cs typeface="ヒラギノ角ゴ Pro W3" pitchFamily="1" charset="-128"/>
              </a:rPr>
              <a:t>CQC update on environmental sustainability </a:t>
            </a:r>
            <a:endParaRPr lang="en-GB" sz="3600" b="1" dirty="0">
              <a:solidFill>
                <a:srgbClr val="5F2861"/>
              </a:solidFill>
              <a:latin typeface="Arial" pitchFamily="1" charset="0"/>
              <a:ea typeface="ヒラギノ角ゴ Pro W3" pitchFamily="1" charset="-128"/>
              <a:cs typeface="ヒラギノ角ゴ Pro W3" pitchFamily="1" charset="-128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GB" sz="3200" b="1" dirty="0">
              <a:solidFill>
                <a:srgbClr val="5F2861"/>
              </a:solidFill>
              <a:latin typeface="Arial"/>
              <a:ea typeface="ヒラギノ角ゴ Pro W3"/>
              <a:cs typeface="ヒラギノ角ゴ Pro W3" pitchFamily="1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0" dirty="0">
                <a:solidFill>
                  <a:srgbClr val="5F2861"/>
                </a:solidFill>
                <a:latin typeface="Arial"/>
                <a:ea typeface="ヒラギノ角ゴ Pro W3"/>
                <a:cs typeface="ヒラギノ角ゴ Pro W3" pitchFamily="1" charset="-128"/>
              </a:rPr>
              <a:t>DCHC Registered Managers Meeting</a:t>
            </a:r>
            <a:br>
              <a:rPr lang="en-GB" sz="3200" b="1" dirty="0">
                <a:solidFill>
                  <a:srgbClr val="5F2861"/>
                </a:solidFill>
                <a:latin typeface="Arial"/>
                <a:ea typeface="ヒラギノ角ゴ Pro W3"/>
                <a:cs typeface="ヒラギノ角ゴ Pro W3" pitchFamily="1" charset="-128"/>
              </a:rPr>
            </a:br>
            <a:br>
              <a:rPr lang="en-GB" sz="3200" b="1" dirty="0">
                <a:solidFill>
                  <a:srgbClr val="5F2861"/>
                </a:solidFill>
                <a:latin typeface="Arial"/>
                <a:ea typeface="ヒラギノ角ゴ Pro W3"/>
                <a:cs typeface="ヒラギノ角ゴ Pro W3" pitchFamily="1" charset="-128"/>
              </a:rPr>
            </a:br>
            <a:r>
              <a:rPr lang="en-GB" sz="2000" b="0" dirty="0">
                <a:solidFill>
                  <a:srgbClr val="5F2861"/>
                </a:solidFill>
                <a:latin typeface="Arial"/>
                <a:ea typeface="ヒラギノ角ゴ Pro W3"/>
                <a:cs typeface="ヒラギノ角ゴ Pro W3" pitchFamily="1" charset="-128"/>
              </a:rPr>
              <a:t>April Cole </a:t>
            </a:r>
            <a:br>
              <a:rPr lang="en-GB" sz="2000" b="0" dirty="0">
                <a:solidFill>
                  <a:srgbClr val="5F2861"/>
                </a:solidFill>
                <a:latin typeface="Arial"/>
                <a:ea typeface="ヒラギノ角ゴ Pro W3"/>
                <a:cs typeface="ヒラギノ角ゴ Pro W3" pitchFamily="1" charset="-128"/>
              </a:rPr>
            </a:br>
            <a:r>
              <a:rPr lang="en-GB" sz="2000" b="0" dirty="0">
                <a:solidFill>
                  <a:srgbClr val="5F2861"/>
                </a:solidFill>
                <a:latin typeface="Arial"/>
                <a:ea typeface="ヒラギノ角ゴ Pro W3"/>
                <a:cs typeface="ヒラギノ角ゴ Pro W3" pitchFamily="1" charset="-128"/>
              </a:rPr>
              <a:t>16 July 2024</a:t>
            </a:r>
            <a:endParaRPr lang="en-GB" sz="3200" b="0" dirty="0">
              <a:solidFill>
                <a:srgbClr val="5F2861"/>
              </a:solidFill>
              <a:latin typeface="Arial" pitchFamily="1" charset="0"/>
              <a:ea typeface="ヒラギノ角ゴ Pro W3" pitchFamily="1" charset="-128"/>
              <a:cs typeface="ヒラギノ角ゴ Pro W3" pitchFamily="1" charset="-12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840AB0-6A19-7BDB-547C-AAC3B65CF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84" y="443867"/>
            <a:ext cx="285469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88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F339E141-C05E-E058-AEF1-2FF044F11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75" y="243774"/>
            <a:ext cx="7384160" cy="644712"/>
          </a:xfrm>
        </p:spPr>
        <p:txBody>
          <a:bodyPr/>
          <a:lstStyle/>
          <a:p>
            <a:r>
              <a:rPr lang="en-US" sz="3200" b="1" dirty="0">
                <a:solidFill>
                  <a:srgbClr val="5F2861"/>
                </a:solidFill>
                <a:latin typeface="+mj-lt"/>
              </a:rPr>
              <a:t>Quality</a:t>
            </a:r>
            <a:r>
              <a:rPr lang="en-US" sz="900" b="1" dirty="0">
                <a:solidFill>
                  <a:srgbClr val="5F2861"/>
                </a:solidFill>
              </a:rPr>
              <a:t> </a:t>
            </a:r>
            <a:r>
              <a:rPr lang="en-US" sz="3200" b="1" dirty="0">
                <a:solidFill>
                  <a:srgbClr val="5F2861"/>
                </a:solidFill>
                <a:latin typeface="+mj-lt"/>
              </a:rPr>
              <a:t>Statement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(Well-led key question)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5681A2A-A98F-B711-322D-3E76EA648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2375" y="1204975"/>
            <a:ext cx="4338230" cy="3130112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57175">
              <a:defRPr/>
            </a:pPr>
            <a:endParaRPr lang="en-GB" sz="1013" kern="1200" dirty="0">
              <a:solidFill>
                <a:srgbClr val="D0BDD0"/>
              </a:solidFill>
              <a:latin typeface="Arial" panose="020B0604020202020204"/>
            </a:endParaRPr>
          </a:p>
        </p:txBody>
      </p:sp>
      <p:sp>
        <p:nvSpPr>
          <p:cNvPr id="13" name="Content Placeholder 2" descr="We have defined six evidence categories&#10;Not all categories will be required for all quality statements &#10;Evidence categories will be assigned a score on a four point scale for each quality statement (where they apply)&#10;">
            <a:extLst>
              <a:ext uri="{FF2B5EF4-FFF2-40B4-BE49-F238E27FC236}">
                <a16:creationId xmlns:a16="http://schemas.microsoft.com/office/drawing/2014/main" id="{6C2D84A9-45ED-4A58-EF15-342A4B1BA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838" y="1404139"/>
            <a:ext cx="4024599" cy="2832437"/>
          </a:xfrm>
        </p:spPr>
        <p:txBody>
          <a:bodyPr>
            <a:normAutofit/>
          </a:bodyPr>
          <a:lstStyle/>
          <a:p>
            <a:pPr marL="160735" indent="-160735" defTabSz="514350">
              <a:spcBef>
                <a:spcPts val="675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We have defined 6 evidence categories</a:t>
            </a:r>
          </a:p>
          <a:p>
            <a:pPr marL="160735" indent="-160735" defTabSz="514350">
              <a:spcBef>
                <a:spcPts val="675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Not all categories will be required for all quality statements </a:t>
            </a:r>
          </a:p>
          <a:p>
            <a:pPr marL="160735" indent="-160735" defTabSz="514350">
              <a:spcBef>
                <a:spcPts val="675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Evidence categories will be assigned a score on a 4-point scale for each quality statement (where they apply)</a:t>
            </a:r>
          </a:p>
          <a:p>
            <a:pPr marL="160735" indent="-160735" defTabSz="514350">
              <a:spcBef>
                <a:spcPts val="338"/>
              </a:spcBef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60735" indent="-160735" defTabSz="514350">
              <a:spcBef>
                <a:spcPts val="338"/>
              </a:spcBef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graphicFrame>
        <p:nvGraphicFramePr>
          <p:cNvPr id="14" name="Diagram 13" descr="Six images representing the six CQC evidence categories: &#10;1. people's experience&#10;2. feedback from staff and leaders&#10;3. feedback from partners&#10;4. observation&#10;5. outcomes&#10;6. processes">
            <a:extLst>
              <a:ext uri="{FF2B5EF4-FFF2-40B4-BE49-F238E27FC236}">
                <a16:creationId xmlns:a16="http://schemas.microsoft.com/office/drawing/2014/main" id="{4BCF837F-7B12-F360-6DFC-061DC9C3F2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2479680"/>
              </p:ext>
            </p:extLst>
          </p:nvPr>
        </p:nvGraphicFramePr>
        <p:xfrm>
          <a:off x="4723146" y="1204975"/>
          <a:ext cx="4012291" cy="3013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7169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051B8DC-7E61-FF78-B315-E611ABAC4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2647" y="753894"/>
            <a:ext cx="7957225" cy="3852153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ED3D00-3547-B833-E6E7-A519C5B1EAB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2053" y="232377"/>
            <a:ext cx="4014499" cy="52151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5400" cap="flat" cmpd="sng" algn="ctr">
            <a:solidFill>
              <a:schemeClr val="accent3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  <a:rtl val="0"/>
              </a:rPr>
              <a:t>Things to think about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EB4921-63CD-0A2E-C4EC-9AB37273BD39}"/>
              </a:ext>
            </a:extLst>
          </p:cNvPr>
          <p:cNvSpPr txBox="1"/>
          <p:nvPr/>
        </p:nvSpPr>
        <p:spPr>
          <a:xfrm>
            <a:off x="564204" y="879250"/>
            <a:ext cx="699905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0" lvl="2" indent="-257175">
              <a:buFont typeface="Arial" panose="020B0604020202020204" pitchFamily="34" charset="0"/>
              <a:buChar char="•"/>
            </a:pPr>
            <a:r>
              <a:rPr lang="en-US" sz="2000" dirty="0"/>
              <a:t>Are people using services </a:t>
            </a:r>
            <a:r>
              <a:rPr lang="en-US" sz="2000" b="1" dirty="0"/>
              <a:t>aware and able to engage </a:t>
            </a:r>
            <a:r>
              <a:rPr lang="en-US" sz="2000" dirty="0"/>
              <a:t>in planning?</a:t>
            </a:r>
          </a:p>
          <a:p>
            <a:pPr marL="324000" lvl="2" indent="-257175">
              <a:buFont typeface="Arial" panose="020B0604020202020204" pitchFamily="34" charset="0"/>
              <a:buChar char="•"/>
            </a:pPr>
            <a:r>
              <a:rPr lang="en-US" sz="2000" dirty="0"/>
              <a:t>Considering options to optimize </a:t>
            </a:r>
            <a:r>
              <a:rPr lang="en-US" sz="2000" b="1" dirty="0"/>
              <a:t>medicine use </a:t>
            </a:r>
            <a:r>
              <a:rPr lang="en-US" sz="2000" dirty="0"/>
              <a:t>and reduce waste</a:t>
            </a:r>
            <a:r>
              <a:rPr lang="en-US" sz="2000" b="1" dirty="0"/>
              <a:t>.</a:t>
            </a:r>
          </a:p>
          <a:p>
            <a:pPr marL="324000" lvl="2" indent="-257175">
              <a:buFont typeface="Arial" panose="020B0604020202020204" pitchFamily="34" charset="0"/>
              <a:buChar char="•"/>
            </a:pPr>
            <a:r>
              <a:rPr lang="en-US" sz="2000" dirty="0"/>
              <a:t>Are staff being </a:t>
            </a:r>
            <a:r>
              <a:rPr lang="en-US" sz="2000" b="1" dirty="0"/>
              <a:t>encouraged and enabled </a:t>
            </a:r>
            <a:r>
              <a:rPr lang="en-US" sz="2000" dirty="0"/>
              <a:t>to consider sustainable practices? </a:t>
            </a:r>
            <a:r>
              <a:rPr lang="en-US" sz="2000" dirty="0">
                <a:ea typeface="MS PGothic"/>
              </a:rPr>
              <a:t>For example, cycling to work schemes. </a:t>
            </a:r>
            <a:endParaRPr lang="en-US" sz="2000" dirty="0"/>
          </a:p>
          <a:p>
            <a:pPr marL="324000" lvl="2" indent="-257175">
              <a:buFont typeface="Arial" panose="020B0604020202020204" pitchFamily="34" charset="0"/>
              <a:buChar char="•"/>
            </a:pPr>
            <a:r>
              <a:rPr lang="en-US" sz="2000" b="1" dirty="0"/>
              <a:t>Adapting and changing </a:t>
            </a:r>
            <a:r>
              <a:rPr lang="en-US" sz="2000" dirty="0"/>
              <a:t>pathways – especially remote and digital</a:t>
            </a:r>
          </a:p>
          <a:p>
            <a:pPr marL="324000" lvl="3" indent="-257175">
              <a:buFont typeface="Arial" panose="020B0604020202020204" pitchFamily="34" charset="0"/>
              <a:buChar char="•"/>
            </a:pPr>
            <a:r>
              <a:rPr lang="en-US" sz="2000" dirty="0"/>
              <a:t>Consider the </a:t>
            </a:r>
            <a:r>
              <a:rPr lang="en-US" sz="2000" b="1" dirty="0"/>
              <a:t>co-benefits</a:t>
            </a:r>
            <a:r>
              <a:rPr lang="en-US" sz="2000" dirty="0"/>
              <a:t> for the community – </a:t>
            </a:r>
            <a:r>
              <a:rPr lang="en-US" sz="2000" dirty="0">
                <a:ea typeface="MS PGothic"/>
              </a:rPr>
              <a:t>working with local partners</a:t>
            </a:r>
          </a:p>
          <a:p>
            <a:pPr marL="707231" lvl="2" indent="-192881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627879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A close-up of two different types of asthma medical inhalers and explaining the different carbon footprint between them">
            <a:extLst>
              <a:ext uri="{FF2B5EF4-FFF2-40B4-BE49-F238E27FC236}">
                <a16:creationId xmlns:a16="http://schemas.microsoft.com/office/drawing/2014/main" id="{81BC119D-5C28-29F6-242D-FF232B96B0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4102EF8-3934-9B21-202C-AA32FE746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1" y="-993775"/>
            <a:ext cx="8229239" cy="993775"/>
          </a:xfrm>
        </p:spPr>
        <p:txBody>
          <a:bodyPr anchor="b"/>
          <a:lstStyle/>
          <a:p>
            <a:r>
              <a:rPr lang="en-GB" dirty="0"/>
              <a:t>Example of medicines optimisation: Asthma Inhalers</a:t>
            </a:r>
          </a:p>
        </p:txBody>
      </p:sp>
    </p:spTree>
    <p:extLst>
      <p:ext uri="{BB962C8B-B14F-4D97-AF65-F5344CB8AC3E}">
        <p14:creationId xmlns:p14="http://schemas.microsoft.com/office/powerpoint/2010/main" val="1294047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 descr="This is a green background box around the title 'What could good look like in adult social care?'">
            <a:extLst>
              <a:ext uri="{FF2B5EF4-FFF2-40B4-BE49-F238E27FC236}">
                <a16:creationId xmlns:a16="http://schemas.microsoft.com/office/drawing/2014/main" id="{87ED3D00-3547-B833-E6E7-A519C5B1EABA}"/>
              </a:ext>
            </a:extLst>
          </p:cNvPr>
          <p:cNvSpPr/>
          <p:nvPr/>
        </p:nvSpPr>
        <p:spPr>
          <a:xfrm>
            <a:off x="778213" y="527654"/>
            <a:ext cx="7587573" cy="593515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767834B-A59E-18DD-952B-904F5D11743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2490" y="599405"/>
            <a:ext cx="6895591" cy="67710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rtl val="0"/>
              </a:rPr>
              <a:t>What could good look like in adult social care?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051B8DC-7E61-FF78-B315-E611ABAC4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1688" y="1122039"/>
            <a:ext cx="8450482" cy="33741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  <a:p>
            <a:pPr algn="ctr"/>
            <a:endParaRPr lang="en-GB" sz="101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EB4921-63CD-0A2E-C4EC-9AB37273BD39}"/>
              </a:ext>
            </a:extLst>
          </p:cNvPr>
          <p:cNvSpPr txBox="1"/>
          <p:nvPr/>
        </p:nvSpPr>
        <p:spPr>
          <a:xfrm>
            <a:off x="291830" y="1323179"/>
            <a:ext cx="82004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lvl="2" indent="-192881">
              <a:buFont typeface="Arial" panose="020B0604020202020204" pitchFamily="34" charset="0"/>
              <a:buChar char="•"/>
            </a:pPr>
            <a:r>
              <a:rPr lang="en-US" sz="1800" dirty="0"/>
              <a:t>Leadership demonstrates a commitment to environmental sustainability. There is appropriate governance and support, with a named staff member considering net-zero targets and Green Plan.</a:t>
            </a:r>
          </a:p>
          <a:p>
            <a:pPr marL="345281" lvl="2"/>
            <a:r>
              <a:rPr lang="en-US" sz="1800" dirty="0"/>
              <a:t> </a:t>
            </a:r>
          </a:p>
          <a:p>
            <a:pPr marL="538163" lvl="2" indent="-192881">
              <a:buFont typeface="Arial" panose="020B0604020202020204" pitchFamily="34" charset="0"/>
              <a:buChar char="•"/>
            </a:pPr>
            <a:r>
              <a:rPr lang="en-US" sz="1800" dirty="0"/>
              <a:t>The provider can demonstrate that it has taken reasonable steps to </a:t>
            </a:r>
            <a:r>
              <a:rPr lang="en-GB" sz="1800" dirty="0"/>
              <a:t>minimise</a:t>
            </a:r>
            <a:r>
              <a:rPr lang="en-US" sz="1800" dirty="0"/>
              <a:t> adverse impact of climate change on health.</a:t>
            </a:r>
          </a:p>
          <a:p>
            <a:pPr marL="538163" lvl="2" indent="-192881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538163" lvl="2" indent="-192881">
              <a:buFont typeface="Arial" panose="020B0604020202020204" pitchFamily="34" charset="0"/>
              <a:buChar char="•"/>
            </a:pPr>
            <a:r>
              <a:rPr lang="en-US" sz="1800" dirty="0"/>
              <a:t>The provider makes its workforce aware of their individual carbon footprint in the context of their role and enables and supports them to reduce this. </a:t>
            </a:r>
            <a:endParaRPr lang="en-GB" sz="1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C9BDED-C894-C04D-2C65-DDA41A8581F9}"/>
              </a:ext>
            </a:extLst>
          </p:cNvPr>
          <p:cNvSpPr txBox="1"/>
          <p:nvPr/>
        </p:nvSpPr>
        <p:spPr>
          <a:xfrm>
            <a:off x="3370393" y="3773568"/>
            <a:ext cx="3492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622698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3BA6A-C208-766B-A1EA-8BBF6A48E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458" y="367645"/>
            <a:ext cx="7168491" cy="745331"/>
          </a:xfrm>
        </p:spPr>
        <p:txBody>
          <a:bodyPr/>
          <a:lstStyle/>
          <a:p>
            <a:r>
              <a:rPr lang="en-GB" sz="3200" dirty="0">
                <a:solidFill>
                  <a:srgbClr val="5F2861"/>
                </a:solidFill>
              </a:rPr>
              <a:t>Questions for discussion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4FC3F-7F4E-47E0-4D45-D5E5C5244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206" y="1238712"/>
            <a:ext cx="8182687" cy="594155"/>
          </a:xfrm>
        </p:spPr>
        <p:txBody>
          <a:bodyPr/>
          <a:lstStyle/>
          <a:p>
            <a:pPr marL="192881" indent="-192881">
              <a:lnSpc>
                <a:spcPct val="107000"/>
              </a:lnSpc>
              <a:spcAft>
                <a:spcPts val="450"/>
              </a:spcAft>
              <a:buFont typeface="+mj-lt"/>
              <a:buAutoNum type="arabicPeriod"/>
            </a:pPr>
            <a:r>
              <a:rPr lang="en-GB" sz="1800" dirty="0"/>
              <a:t>How can CQC </a:t>
            </a:r>
            <a:r>
              <a:rPr lang="en-US" sz="1800" dirty="0"/>
              <a:t>work with you to encourage improvement in </a:t>
            </a:r>
            <a:r>
              <a:rPr lang="en-GB" sz="1800" dirty="0"/>
              <a:t>sustainability?</a:t>
            </a:r>
          </a:p>
          <a:p>
            <a:pPr marL="192881" indent="-192881">
              <a:lnSpc>
                <a:spcPct val="107000"/>
              </a:lnSpc>
              <a:spcAft>
                <a:spcPts val="450"/>
              </a:spcAft>
              <a:buFont typeface="+mj-lt"/>
              <a:buAutoNum type="arabicPeriod"/>
            </a:pPr>
            <a:endParaRPr lang="en-GB" sz="1800" dirty="0">
              <a:latin typeface="Calibri" panose="020F0502020204030204" pitchFamily="34" charset="0"/>
            </a:endParaRPr>
          </a:p>
          <a:p>
            <a:pPr marL="192881" indent="-192881">
              <a:lnSpc>
                <a:spcPct val="107000"/>
              </a:lnSpc>
              <a:spcAft>
                <a:spcPts val="450"/>
              </a:spcAft>
              <a:buFont typeface="+mj-lt"/>
              <a:buAutoNum type="arabicPeriod"/>
            </a:pPr>
            <a:r>
              <a:rPr lang="en-GB" sz="1800" dirty="0"/>
              <a:t>What does good look like for adult social care? Have you any examples </a:t>
            </a:r>
            <a:r>
              <a:rPr lang="en-US" sz="1800" dirty="0">
                <a:solidFill>
                  <a:srgbClr val="000000"/>
                </a:solidFill>
              </a:rPr>
              <a:t>of changes you have made, or plan to make, to improve sustainability?</a:t>
            </a:r>
            <a:endParaRPr lang="en-GB" sz="1800" dirty="0"/>
          </a:p>
          <a:p>
            <a:pPr>
              <a:lnSpc>
                <a:spcPct val="107000"/>
              </a:lnSpc>
              <a:spcAft>
                <a:spcPts val="450"/>
              </a:spcAft>
            </a:pPr>
            <a:endParaRPr lang="en-GB" sz="1500" dirty="0">
              <a:latin typeface="Calibri" panose="020F0502020204030204" pitchFamily="34" charset="0"/>
            </a:endParaRPr>
          </a:p>
          <a:p>
            <a:pPr marL="192881" indent="-192881">
              <a:lnSpc>
                <a:spcPct val="107000"/>
              </a:lnSpc>
              <a:spcAft>
                <a:spcPts val="450"/>
              </a:spcAft>
              <a:buFont typeface="+mj-lt"/>
              <a:buAutoNum type="arabicPeriod"/>
            </a:pPr>
            <a:endParaRPr lang="en-GB" sz="1013" dirty="0"/>
          </a:p>
          <a:p>
            <a:pPr marL="192881" indent="-192881">
              <a:lnSpc>
                <a:spcPct val="107000"/>
              </a:lnSpc>
              <a:spcAft>
                <a:spcPts val="450"/>
              </a:spcAft>
              <a:buFont typeface="+mj-lt"/>
              <a:buAutoNum type="arabicPeriod"/>
            </a:pPr>
            <a:endParaRPr lang="en-GB" sz="1013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272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3F140F-6114-47D0-6941-53176A655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6282" y="-381967"/>
            <a:ext cx="6171929" cy="993775"/>
          </a:xfrm>
        </p:spPr>
        <p:txBody>
          <a:bodyPr anchor="b"/>
          <a:lstStyle/>
          <a:p>
            <a:r>
              <a:rPr lang="en-GB" dirty="0"/>
              <a:t>CQC resources available</a:t>
            </a:r>
          </a:p>
        </p:txBody>
      </p:sp>
      <p:pic>
        <p:nvPicPr>
          <p:cNvPr id="46" name="Picture 2" descr="Email">
            <a:extLst>
              <a:ext uri="{FF2B5EF4-FFF2-40B4-BE49-F238E27FC236}">
                <a16:creationId xmlns:a16="http://schemas.microsoft.com/office/drawing/2014/main" id="{EC5AF23F-FCD5-43C5-B5AD-C35A6B1C66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7220" y="786581"/>
            <a:ext cx="629311" cy="40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35424B6-648C-4285-87B9-A56DDCF9B871}"/>
              </a:ext>
            </a:extLst>
          </p:cNvPr>
          <p:cNvSpPr txBox="1"/>
          <p:nvPr/>
        </p:nvSpPr>
        <p:spPr>
          <a:xfrm>
            <a:off x="2474328" y="822664"/>
            <a:ext cx="3252239" cy="60023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342892">
              <a:defRPr/>
            </a:pPr>
            <a:r>
              <a:rPr lang="en-GB" sz="1350" b="1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Provider Bulletin</a:t>
            </a:r>
          </a:p>
          <a:p>
            <a:pPr defTabSz="342892">
              <a:defRPr/>
            </a:pP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hlinkClick r:id="rId4"/>
                <a:rtl val="0"/>
              </a:rPr>
              <a:t>https://www.cqc.org.uk/news/newsletters-alerts/email-newsletters-cqc</a:t>
            </a: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 or Search: CQC bulletin</a:t>
            </a:r>
          </a:p>
        </p:txBody>
      </p:sp>
      <p:pic>
        <p:nvPicPr>
          <p:cNvPr id="43" name="Picture 42" descr="Twitter">
            <a:extLst>
              <a:ext uri="{FF2B5EF4-FFF2-40B4-BE49-F238E27FC236}">
                <a16:creationId xmlns:a16="http://schemas.microsoft.com/office/drawing/2014/main" id="{2B42A314-DF70-4D4A-B60F-939E8B6E65D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304" y="1418394"/>
            <a:ext cx="315265" cy="278484"/>
          </a:xfrm>
          <a:prstGeom prst="rect">
            <a:avLst/>
          </a:prstGeom>
        </p:spPr>
      </p:pic>
      <p:pic>
        <p:nvPicPr>
          <p:cNvPr id="45" name="Picture 6" descr="Youtube">
            <a:extLst>
              <a:ext uri="{FF2B5EF4-FFF2-40B4-BE49-F238E27FC236}">
                <a16:creationId xmlns:a16="http://schemas.microsoft.com/office/drawing/2014/main" id="{CE2F6EFF-E248-4323-AF10-F18F8D198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0644" y="1731982"/>
            <a:ext cx="190582" cy="19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Facebook">
            <a:extLst>
              <a:ext uri="{FF2B5EF4-FFF2-40B4-BE49-F238E27FC236}">
                <a16:creationId xmlns:a16="http://schemas.microsoft.com/office/drawing/2014/main" id="{B6FFE4A4-55EA-476C-9ED2-1E5A66736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852" y="2023835"/>
            <a:ext cx="170553" cy="17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F4CB875-FC5F-4821-89FD-0D48A66AE8E0}"/>
              </a:ext>
            </a:extLst>
          </p:cNvPr>
          <p:cNvSpPr txBox="1"/>
          <p:nvPr/>
        </p:nvSpPr>
        <p:spPr>
          <a:xfrm>
            <a:off x="2482394" y="1428430"/>
            <a:ext cx="2473472" cy="9811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defRPr>
            </a:lvl1pPr>
          </a:lstStyle>
          <a:p>
            <a:pPr defTabSz="685784">
              <a:defRPr/>
            </a:pPr>
            <a:r>
              <a:rPr lang="en-GB" sz="1350" dirty="0">
                <a:cs typeface="Arial"/>
                <a:sym typeface="Arial"/>
                <a:rtl val="0"/>
              </a:rPr>
              <a:t>Social</a:t>
            </a:r>
          </a:p>
          <a:p>
            <a:pPr defTabSz="685784">
              <a:spcAft>
                <a:spcPts val="225"/>
              </a:spcAft>
              <a:defRPr/>
            </a:pPr>
            <a:r>
              <a:rPr lang="en-GB" sz="1050" b="0" dirty="0">
                <a:cs typeface="Arial"/>
                <a:sym typeface="Arial"/>
                <a:rtl val="0"/>
              </a:rPr>
              <a:t>@CQCProf </a:t>
            </a:r>
            <a:r>
              <a:rPr lang="en-GB" altLang="en-US" sz="1050" b="0" dirty="0">
                <a:ea typeface="ヒラギノ角ゴ Pro W3"/>
                <a:cs typeface="Arial"/>
                <a:sym typeface="Arial"/>
                <a:rtl val="0"/>
              </a:rPr>
              <a:t>@CQCProf      </a:t>
            </a:r>
            <a:endParaRPr lang="en-GB" altLang="en-US" sz="1050" b="0" dirty="0">
              <a:ea typeface="ヒラギノ角ゴ Pro W3" charset="-128"/>
              <a:cs typeface="Arial"/>
              <a:sym typeface="Arial"/>
              <a:rtl val="0"/>
            </a:endParaRPr>
          </a:p>
          <a:p>
            <a:pPr defTabSz="685784" fontAlgn="base">
              <a:spcBef>
                <a:spcPct val="0"/>
              </a:spcBef>
              <a:spcAft>
                <a:spcPts val="225"/>
              </a:spcAft>
              <a:buSzPct val="100000"/>
              <a:defRPr/>
            </a:pPr>
            <a:r>
              <a:rPr lang="en-GB" altLang="en-US" sz="1050" b="0" dirty="0">
                <a:latin typeface="Arial" charset="0"/>
                <a:ea typeface="ヒラギノ角ゴ Pro W3" charset="-128"/>
                <a:cs typeface="Arial"/>
                <a:sym typeface="Arial"/>
                <a:rtl val="0"/>
              </a:rPr>
              <a:t>youtube.com/user/cqcdigitalcomms</a:t>
            </a:r>
          </a:p>
          <a:p>
            <a:pPr defTabSz="685784" fontAlgn="base">
              <a:spcBef>
                <a:spcPct val="0"/>
              </a:spcBef>
              <a:buSzPct val="100000"/>
              <a:defRPr/>
            </a:pPr>
            <a:r>
              <a:rPr lang="en-GB" altLang="en-US" sz="1050" b="0" dirty="0">
                <a:latin typeface="Arial" charset="0"/>
                <a:ea typeface="ヒラギノ角ゴ Pro W3" charset="-128"/>
                <a:cs typeface="Arial"/>
                <a:sym typeface="Arial"/>
                <a:rtl val="0"/>
              </a:rPr>
              <a:t>facebook.com/CareQualityCommission</a:t>
            </a:r>
          </a:p>
          <a:p>
            <a:pPr defTabSz="685784">
              <a:defRPr/>
            </a:pPr>
            <a:r>
              <a:rPr lang="en-GB" sz="1050" b="0" dirty="0">
                <a:cs typeface="Arial"/>
                <a:sym typeface="Arial"/>
                <a:rtl val="0"/>
              </a:rPr>
              <a:t> </a:t>
            </a:r>
          </a:p>
        </p:txBody>
      </p:sp>
      <p:pic>
        <p:nvPicPr>
          <p:cNvPr id="31" name="Picture 6">
            <a:extLst>
              <a:ext uri="{FF2B5EF4-FFF2-40B4-BE49-F238E27FC236}">
                <a16:creationId xmlns:a16="http://schemas.microsoft.com/office/drawing/2014/main" id="{EEFED114-3803-425F-AE22-251D6CB23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56282" y="2344276"/>
            <a:ext cx="1009889" cy="44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44D1591-3CEC-4D84-9098-8332D6F87A4E}"/>
              </a:ext>
            </a:extLst>
          </p:cNvPr>
          <p:cNvSpPr txBox="1"/>
          <p:nvPr/>
        </p:nvSpPr>
        <p:spPr>
          <a:xfrm>
            <a:off x="2471495" y="2249895"/>
            <a:ext cx="2584224" cy="6363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784">
              <a:defRPr/>
            </a:pPr>
            <a:r>
              <a:rPr lang="en-GB" sz="1350" b="1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Digital platform</a:t>
            </a:r>
          </a:p>
          <a:p>
            <a:pPr defTabSz="685784">
              <a:spcBef>
                <a:spcPts val="300"/>
              </a:spcBef>
              <a:defRPr/>
            </a:pP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hlinkClick r:id="rId9"/>
                <a:rtl val="0"/>
              </a:rPr>
              <a:t>https://cqc.citizenlab.co/en-GB/</a:t>
            </a: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 or Search: Citizenlab CQC</a:t>
            </a:r>
            <a:endParaRPr lang="en-GB" sz="1050" kern="0" dirty="0"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pic>
        <p:nvPicPr>
          <p:cNvPr id="32" name="Picture 2" descr="Podcasts">
            <a:extLst>
              <a:ext uri="{FF2B5EF4-FFF2-40B4-BE49-F238E27FC236}">
                <a16:creationId xmlns:a16="http://schemas.microsoft.com/office/drawing/2014/main" id="{715D5D9D-C6EF-463D-B136-B8146DC399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7056" y="2942330"/>
            <a:ext cx="879894" cy="46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D3F7305-CDD2-4B03-A481-BDC6D4B007A8}"/>
              </a:ext>
            </a:extLst>
          </p:cNvPr>
          <p:cNvSpPr txBox="1"/>
          <p:nvPr/>
        </p:nvSpPr>
        <p:spPr>
          <a:xfrm>
            <a:off x="2466171" y="2898496"/>
            <a:ext cx="3548252" cy="60023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784">
              <a:defRPr/>
            </a:pPr>
            <a:r>
              <a:rPr lang="en-GB" sz="1350" b="1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Podcasts </a:t>
            </a:r>
          </a:p>
          <a:p>
            <a:pPr defTabSz="685784">
              <a:defRPr/>
            </a:pP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Wherever you listen to podcasts</a:t>
            </a:r>
            <a:b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</a:b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Search: CQC Connect </a:t>
            </a:r>
          </a:p>
        </p:txBody>
      </p:sp>
      <p:pic>
        <p:nvPicPr>
          <p:cNvPr id="34" name="Picture 33" descr="Medium">
            <a:extLst>
              <a:ext uri="{FF2B5EF4-FFF2-40B4-BE49-F238E27FC236}">
                <a16:creationId xmlns:a16="http://schemas.microsoft.com/office/drawing/2014/main" id="{B55B0DE1-998E-4ACF-9A00-9809F2EE38C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270" y="3605461"/>
            <a:ext cx="994124" cy="41816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E44A12D-44EB-451E-B6BD-C9021E07D107}"/>
              </a:ext>
            </a:extLst>
          </p:cNvPr>
          <p:cNvSpPr txBox="1"/>
          <p:nvPr/>
        </p:nvSpPr>
        <p:spPr>
          <a:xfrm>
            <a:off x="2492492" y="3475988"/>
            <a:ext cx="3136331" cy="67237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784">
              <a:defRPr/>
            </a:pPr>
            <a:r>
              <a:rPr lang="en-GB" sz="1350" b="1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Blogs </a:t>
            </a:r>
          </a:p>
          <a:p>
            <a:pPr defTabSz="685784">
              <a:spcBef>
                <a:spcPts val="300"/>
              </a:spcBef>
              <a:defRPr/>
            </a:pP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hlinkClick r:id="rId12"/>
                <a:rtl val="0"/>
              </a:rPr>
              <a:t>https://medium.com/@CareQualityComm</a:t>
            </a: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 </a:t>
            </a:r>
          </a:p>
          <a:p>
            <a:pPr defTabSz="685784">
              <a:spcBef>
                <a:spcPts val="300"/>
              </a:spcBef>
              <a:defRPr/>
            </a:pP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or Search: Medium CQC</a:t>
            </a:r>
          </a:p>
        </p:txBody>
      </p:sp>
      <p:sp>
        <p:nvSpPr>
          <p:cNvPr id="4" name="Rectangle: Rounded Corners 3" descr="CQC is changing - you tube playlist">
            <a:extLst>
              <a:ext uri="{FF2B5EF4-FFF2-40B4-BE49-F238E27FC236}">
                <a16:creationId xmlns:a16="http://schemas.microsoft.com/office/drawing/2014/main" id="{C38EE1FA-E2CB-58A0-F04E-98409EB4DB5D}"/>
              </a:ext>
            </a:extLst>
          </p:cNvPr>
          <p:cNvSpPr/>
          <p:nvPr/>
        </p:nvSpPr>
        <p:spPr>
          <a:xfrm>
            <a:off x="5778894" y="1418394"/>
            <a:ext cx="2074862" cy="2683431"/>
          </a:xfrm>
          <a:prstGeom prst="roundRect">
            <a:avLst>
              <a:gd name="adj" fmla="val 9188"/>
            </a:avLst>
          </a:prstGeom>
          <a:solidFill>
            <a:srgbClr val="7436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D6FAE8-8504-4D41-A487-010149173C14}"/>
              </a:ext>
            </a:extLst>
          </p:cNvPr>
          <p:cNvSpPr txBox="1"/>
          <p:nvPr/>
        </p:nvSpPr>
        <p:spPr>
          <a:xfrm>
            <a:off x="5928841" y="786581"/>
            <a:ext cx="1546574" cy="55410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342892">
              <a:defRPr/>
            </a:pPr>
            <a:r>
              <a:rPr lang="en-GB" sz="1050" b="1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Publications </a:t>
            </a:r>
          </a:p>
          <a:p>
            <a:pPr defTabSz="342892">
              <a:defRPr/>
            </a:pP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hlinkClick r:id="rId13"/>
                <a:rtl val="0"/>
              </a:rPr>
              <a:t>https://www.cqc.org.uk/publications</a:t>
            </a:r>
            <a:r>
              <a:rPr lang="en-GB" sz="1050" dirty="0">
                <a:solidFill>
                  <a:srgbClr val="000000"/>
                </a:solidFill>
                <a:latin typeface="Arial"/>
                <a:ea typeface="ＭＳ Ｐゴシック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2" name="TextBox 1" descr="CQC is changing – YouTube playlist &#10;&#10;https://youtube.com/playlist?list=PLEwLzOd_XW-IU-FCX2gvNu3OYG1aHn365 &#10;">
            <a:extLst>
              <a:ext uri="{FF2B5EF4-FFF2-40B4-BE49-F238E27FC236}">
                <a16:creationId xmlns:a16="http://schemas.microsoft.com/office/drawing/2014/main" id="{FE5A49D1-7198-528A-73AD-3EA5962B9F92}"/>
              </a:ext>
            </a:extLst>
          </p:cNvPr>
          <p:cNvSpPr txBox="1"/>
          <p:nvPr/>
        </p:nvSpPr>
        <p:spPr>
          <a:xfrm>
            <a:off x="5816422" y="1551521"/>
            <a:ext cx="1924274" cy="109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13" b="1" dirty="0">
                <a:solidFill>
                  <a:schemeClr val="bg1"/>
                </a:solidFill>
              </a:rPr>
              <a:t>CQC is changing – YouTube playlist </a:t>
            </a:r>
          </a:p>
          <a:p>
            <a:pPr algn="ctr"/>
            <a:endParaRPr lang="en-GB" sz="450" b="1" dirty="0">
              <a:solidFill>
                <a:schemeClr val="bg1"/>
              </a:solidFill>
            </a:endParaRPr>
          </a:p>
          <a:p>
            <a:pPr algn="ctr"/>
            <a:r>
              <a:rPr lang="en-GB" sz="1013" dirty="0">
                <a:solidFill>
                  <a:schemeClr val="bg1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https://youtube.com/playlist?list=PLEwLzOd_XW-IU-FCX2gvNu3OYG1aHn365</a:t>
            </a:r>
            <a:r>
              <a:rPr lang="en-GB" sz="1013" dirty="0">
                <a:solidFill>
                  <a:schemeClr val="bg1"/>
                </a:solidFill>
              </a:rPr>
              <a:t> </a:t>
            </a:r>
          </a:p>
          <a:p>
            <a:endParaRPr lang="en-GB" sz="1013" dirty="0"/>
          </a:p>
        </p:txBody>
      </p:sp>
      <p:pic>
        <p:nvPicPr>
          <p:cNvPr id="3" name="Picture Placeholder 6">
            <a:extLst>
              <a:ext uri="{FF2B5EF4-FFF2-40B4-BE49-F238E27FC236}">
                <a16:creationId xmlns:a16="http://schemas.microsoft.com/office/drawing/2014/main" id="{1164AF29-6FE6-3722-867B-C54B89E8A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8326" r="8326"/>
          <a:stretch>
            <a:fillRect/>
          </a:stretch>
        </p:blipFill>
        <p:spPr>
          <a:xfrm>
            <a:off x="5928840" y="2485038"/>
            <a:ext cx="1774659" cy="1456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5878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2101" y="207469"/>
            <a:ext cx="8767482" cy="4449055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18518"/>
            </a:stretch>
          </a:blipFill>
        </p:spPr>
        <p:txBody>
          <a:bodyPr/>
          <a:lstStyle/>
          <a:p>
            <a:endParaRPr lang="en-GB" sz="1013" dirty="0"/>
          </a:p>
        </p:txBody>
      </p:sp>
      <p:sp>
        <p:nvSpPr>
          <p:cNvPr id="4" name="TextBox 4"/>
          <p:cNvSpPr txBox="1">
            <a:spLocks noGrp="1"/>
          </p:cNvSpPr>
          <p:nvPr>
            <p:ph type="title" idx="4294967295"/>
          </p:nvPr>
        </p:nvSpPr>
        <p:spPr>
          <a:xfrm>
            <a:off x="1393327" y="1130798"/>
            <a:ext cx="3882155" cy="148066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lnSpc>
                <a:spcPts val="4039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kern="1200" dirty="0">
                <a:solidFill>
                  <a:srgbClr val="FFFFFF"/>
                </a:solidFill>
                <a:latin typeface="+mj-lt"/>
                <a:ea typeface="ヒラギノ角ゴ Pro W3" pitchFamily="-16" charset="-128"/>
                <a:cs typeface="+mn-cs"/>
              </a:rPr>
              <a:t>Thank you</a:t>
            </a:r>
            <a:br>
              <a:rPr lang="en-US" sz="2400" kern="1200" dirty="0">
                <a:solidFill>
                  <a:srgbClr val="FFFFFF"/>
                </a:solidFill>
                <a:latin typeface="+mj-lt"/>
                <a:ea typeface="ヒラギノ角ゴ Pro W3" pitchFamily="-16" charset="-128"/>
                <a:cs typeface="+mn-cs"/>
              </a:rPr>
            </a:br>
            <a:br>
              <a:rPr lang="en-US" sz="2400" kern="1200" dirty="0">
                <a:solidFill>
                  <a:srgbClr val="FFFFFF"/>
                </a:solidFill>
                <a:latin typeface="+mj-lt"/>
                <a:ea typeface="ヒラギノ角ゴ Pro W3" pitchFamily="-16" charset="-128"/>
                <a:cs typeface="+mn-cs"/>
              </a:rPr>
            </a:br>
            <a:r>
              <a:rPr lang="en-US" sz="2400" kern="1200" dirty="0">
                <a:solidFill>
                  <a:srgbClr val="FFFFFF"/>
                </a:solidFill>
                <a:latin typeface="+mj-lt"/>
                <a:ea typeface="ヒラギノ角ゴ Pro W3" pitchFamily="-16" charset="-128"/>
                <a:cs typeface="+mn-cs"/>
              </a:rPr>
              <a:t>April.Cole@cqc.org.uk</a:t>
            </a:r>
          </a:p>
        </p:txBody>
      </p:sp>
    </p:spTree>
    <p:extLst>
      <p:ext uri="{BB962C8B-B14F-4D97-AF65-F5344CB8AC3E}">
        <p14:creationId xmlns:p14="http://schemas.microsoft.com/office/powerpoint/2010/main" val="131267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1E917E-334D-6921-5051-36947768D6C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35836" y="160926"/>
            <a:ext cx="8288615" cy="46166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rtl val="0"/>
              </a:rPr>
              <a:t>CQC’s role in driving improvement in sustainability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17912A5-2178-F1FF-B2AE-8E7490D009DC}"/>
              </a:ext>
            </a:extLst>
          </p:cNvPr>
          <p:cNvSpPr/>
          <p:nvPr/>
        </p:nvSpPr>
        <p:spPr bwMode="auto">
          <a:xfrm>
            <a:off x="340468" y="615006"/>
            <a:ext cx="6056085" cy="407372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/>
              <a:t>“We’ll look at how effectively a service works with others, and in partnership with local communities, to involve people in designing and improving services. </a:t>
            </a:r>
          </a:p>
          <a:p>
            <a:r>
              <a:rPr lang="en-US" sz="2400" dirty="0"/>
              <a:t>This includes how services embed equality, diversity and inclusion, </a:t>
            </a:r>
            <a:r>
              <a:rPr lang="en-US" sz="2400" b="1" dirty="0"/>
              <a:t>and corporate social responsibility in everything they do, such as improving local health and wellbeing, and </a:t>
            </a:r>
            <a:r>
              <a:rPr lang="en-US" sz="2400" b="1" dirty="0">
                <a:solidFill>
                  <a:srgbClr val="FF0000"/>
                </a:solidFill>
              </a:rPr>
              <a:t>environmental sustainability</a:t>
            </a:r>
            <a:r>
              <a:rPr lang="en-US" sz="2400" b="1" dirty="0"/>
              <a:t>.”</a:t>
            </a:r>
          </a:p>
          <a:p>
            <a:endParaRPr lang="en-US" sz="2400" b="1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ea typeface="ヒラギノ角ゴ Pro W3" pitchFamily="-16" charset="-128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9AFE9B9-D7A8-1E31-A1FB-DE910E84E9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647" y="734906"/>
            <a:ext cx="2603440" cy="367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194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DFA936E-3664-4F09-A7E9-A9034BF43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102" y="130868"/>
            <a:ext cx="8287965" cy="679847"/>
          </a:xfrm>
        </p:spPr>
        <p:txBody>
          <a:bodyPr/>
          <a:lstStyle/>
          <a:p>
            <a:r>
              <a:rPr lang="en-US" sz="3200" b="1" dirty="0">
                <a:solidFill>
                  <a:srgbClr val="5F2861"/>
                </a:solidFill>
                <a:latin typeface="+mj-lt"/>
              </a:rPr>
              <a:t>How is environmental sustainability implemented?</a:t>
            </a:r>
            <a:endParaRPr lang="en-GB" sz="3200" b="1" dirty="0">
              <a:solidFill>
                <a:srgbClr val="5F2861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1050" dirty="0">
                <a:solidFill>
                  <a:srgbClr val="6D2E69"/>
                </a:solidFill>
              </a:rPr>
              <a:t>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419C82-15C6-4A3A-975C-D79216043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102" y="1197791"/>
            <a:ext cx="8638162" cy="3814841"/>
          </a:xfrm>
        </p:spPr>
        <p:txBody>
          <a:bodyPr/>
          <a:lstStyle/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latin typeface="+mj-lt"/>
                <a:cs typeface="Segoe UI"/>
              </a:rPr>
              <a:t>Environmental sustainability will be assessed in NHS trusts (at trust level) and as part of the ICS assessments for the first year of the Single Assessment Framework (SAF).</a:t>
            </a:r>
          </a:p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latin typeface="+mj-lt"/>
                <a:cs typeface="Segoe UI"/>
              </a:rPr>
              <a:t>We will not be assessing the environmental sustainability quality statement in other service types during the first year.</a:t>
            </a:r>
          </a:p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latin typeface="+mj-lt"/>
                <a:cs typeface="Segoe UI"/>
              </a:rPr>
              <a:t>We will continue to develop and co-produce our approach to assessing this quality statements for other sectors prior to roll out.</a:t>
            </a:r>
          </a:p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latin typeface="+mj-lt"/>
                <a:cs typeface="Segoe UI"/>
              </a:rPr>
              <a:t>We will not create a transitional score for environmental sustainability in the same way that we do for other quality statements. Environmental sustainability will only be scored when an assessment has taken place.</a:t>
            </a:r>
            <a:endParaRPr lang="en-GB" sz="1800" b="0" dirty="0">
              <a:latin typeface="+mj-lt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827461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0B518D6D-1945-860E-9136-74F7EABF64E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 bwMode="auto">
          <a:xfrm>
            <a:off x="676073" y="364332"/>
            <a:ext cx="6679210" cy="679847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3429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6pPr>
            <a:lvl7pPr marL="685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7pPr>
            <a:lvl8pPr marL="10287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8pPr>
            <a:lvl9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MS PGothic" pitchFamily="34" charset="-128"/>
                <a:cs typeface="+mj-cs"/>
              </a:rPr>
              <a:t>What we have been hearing from ASC 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MS PGothic" pitchFamily="34" charset="-128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FE29B-9326-5D09-C2D3-285A1CEA0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562" y="1328628"/>
            <a:ext cx="8409561" cy="2759843"/>
          </a:xfrm>
        </p:spPr>
        <p:txBody>
          <a:bodyPr/>
          <a:lstStyle/>
          <a:p>
            <a:pPr marL="393621" lvl="1" indent="-145376">
              <a:lnSpc>
                <a:spcPct val="150000"/>
              </a:lnSpc>
            </a:pPr>
            <a:r>
              <a:rPr lang="en-US" sz="2000" dirty="0">
                <a:cs typeface="Arial"/>
              </a:rPr>
              <a:t>ASC providers are </a:t>
            </a:r>
            <a:r>
              <a:rPr lang="en-US" sz="2000" b="1" dirty="0">
                <a:cs typeface="Arial"/>
              </a:rPr>
              <a:t>aware and interested </a:t>
            </a:r>
            <a:r>
              <a:rPr lang="en-US" sz="2000" dirty="0">
                <a:cs typeface="Arial"/>
              </a:rPr>
              <a:t>in environmental sustainability</a:t>
            </a:r>
          </a:p>
          <a:p>
            <a:pPr marL="393621" lvl="1" indent="-145376">
              <a:lnSpc>
                <a:spcPct val="150000"/>
              </a:lnSpc>
            </a:pPr>
            <a:r>
              <a:rPr lang="en-US" sz="2000" b="1" dirty="0">
                <a:cs typeface="Arial"/>
              </a:rPr>
              <a:t>Frustration</a:t>
            </a:r>
            <a:r>
              <a:rPr lang="en-US" sz="2000" dirty="0">
                <a:cs typeface="Arial"/>
              </a:rPr>
              <a:t> at the row back from Government/opposition</a:t>
            </a:r>
          </a:p>
          <a:p>
            <a:pPr marL="393621" lvl="1" indent="-145376">
              <a:lnSpc>
                <a:spcPct val="150000"/>
              </a:lnSpc>
            </a:pPr>
            <a:r>
              <a:rPr lang="en-US" sz="2000" dirty="0">
                <a:cs typeface="Arial"/>
              </a:rPr>
              <a:t>What will CQC be looking for? What does good look like? </a:t>
            </a:r>
          </a:p>
          <a:p>
            <a:pPr marL="393621" lvl="1" indent="-145376">
              <a:lnSpc>
                <a:spcPct val="150000"/>
              </a:lnSpc>
            </a:pPr>
            <a:r>
              <a:rPr lang="en-US" sz="2000" b="1" dirty="0">
                <a:cs typeface="Arial"/>
              </a:rPr>
              <a:t>Fear</a:t>
            </a:r>
            <a:r>
              <a:rPr lang="en-US" sz="2000" dirty="0">
                <a:cs typeface="Arial"/>
              </a:rPr>
              <a:t> of significant costs</a:t>
            </a:r>
          </a:p>
          <a:p>
            <a:pPr marL="393621" lvl="1" indent="-145376">
              <a:lnSpc>
                <a:spcPct val="150000"/>
              </a:lnSpc>
            </a:pPr>
            <a:r>
              <a:rPr lang="en-US" sz="2000" dirty="0">
                <a:cs typeface="Arial"/>
              </a:rPr>
              <a:t>Uncertainty around </a:t>
            </a:r>
            <a:r>
              <a:rPr lang="en-US" sz="2000" b="1" dirty="0">
                <a:cs typeface="Arial"/>
              </a:rPr>
              <a:t>resources</a:t>
            </a:r>
            <a:r>
              <a:rPr lang="en-US" sz="2000" dirty="0">
                <a:cs typeface="Arial"/>
              </a:rPr>
              <a:t> available, including training</a:t>
            </a:r>
          </a:p>
          <a:p>
            <a:pPr marL="393621" lvl="1" indent="-145376">
              <a:lnSpc>
                <a:spcPct val="150000"/>
              </a:lnSpc>
            </a:pPr>
            <a:endParaRPr lang="en-US" sz="1500" dirty="0">
              <a:cs typeface="Arial"/>
            </a:endParaRPr>
          </a:p>
          <a:p>
            <a:pPr>
              <a:lnSpc>
                <a:spcPct val="150000"/>
              </a:lnSpc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013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056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0B518D6D-1945-860E-9136-74F7EABF64E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 bwMode="auto">
          <a:xfrm>
            <a:off x="729615" y="375182"/>
            <a:ext cx="5726507" cy="679847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3429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6pPr>
            <a:lvl7pPr marL="685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7pPr>
            <a:lvl8pPr marL="10287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8pPr>
            <a:lvl9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1950">
                <a:solidFill>
                  <a:schemeClr val="bg1"/>
                </a:solidFill>
                <a:latin typeface="Arial" charset="0"/>
                <a:ea typeface="ＭＳ Ｐゴシック" pitchFamily="-16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MS PGothic" pitchFamily="34" charset="-128"/>
                <a:cs typeface="+mj-cs"/>
              </a:rPr>
              <a:t>What we have been hearing across all sectors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MS PGothic" pitchFamily="34" charset="-128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FE29B-9326-5D09-C2D3-285A1CEA0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739" y="1238809"/>
            <a:ext cx="8377887" cy="2759843"/>
          </a:xfrm>
        </p:spPr>
        <p:txBody>
          <a:bodyPr/>
          <a:lstStyle/>
          <a:p>
            <a:pPr marL="393065" lvl="1" indent="-144780">
              <a:lnSpc>
                <a:spcPct val="150000"/>
              </a:lnSpc>
            </a:pPr>
            <a:r>
              <a:rPr lang="en-US" sz="2000" b="1" dirty="0">
                <a:ea typeface="MS PGothic"/>
                <a:cs typeface="Arial"/>
              </a:rPr>
              <a:t>All</a:t>
            </a:r>
            <a:r>
              <a:rPr lang="en-US" sz="2000" dirty="0">
                <a:ea typeface="MS PGothic"/>
                <a:cs typeface="Arial"/>
              </a:rPr>
              <a:t> sectors agreed with it being added to the framework, important and essential for delivering good quality care</a:t>
            </a:r>
            <a:endParaRPr lang="en-US" dirty="0">
              <a:ea typeface="MS PGothic"/>
            </a:endParaRPr>
          </a:p>
          <a:p>
            <a:pPr marL="393065" lvl="1" indent="-144780">
              <a:lnSpc>
                <a:spcPct val="150000"/>
              </a:lnSpc>
            </a:pPr>
            <a:r>
              <a:rPr lang="en-US" sz="2000" b="1" dirty="0">
                <a:ea typeface="MS PGothic"/>
                <a:cs typeface="Arial"/>
              </a:rPr>
              <a:t>Inconsistency</a:t>
            </a:r>
            <a:r>
              <a:rPr lang="en-US" sz="2000" dirty="0">
                <a:ea typeface="MS PGothic"/>
                <a:cs typeface="Arial"/>
              </a:rPr>
              <a:t> - System not joined up on this in support, funding or engagement</a:t>
            </a:r>
          </a:p>
          <a:p>
            <a:pPr marL="393065" lvl="1" indent="-144780">
              <a:lnSpc>
                <a:spcPct val="150000"/>
              </a:lnSpc>
            </a:pPr>
            <a:r>
              <a:rPr lang="en-US" sz="2000" b="1" dirty="0">
                <a:ea typeface="MS PGothic"/>
                <a:cs typeface="Arial"/>
              </a:rPr>
              <a:t>Key barriers</a:t>
            </a:r>
            <a:r>
              <a:rPr lang="en-US" sz="2000" dirty="0">
                <a:ea typeface="MS PGothic"/>
                <a:cs typeface="Arial"/>
              </a:rPr>
              <a:t> – funding, knowledge, resources. All sectors agree that sharing good practice can overcome these</a:t>
            </a:r>
          </a:p>
          <a:p>
            <a:pPr marL="393065" lvl="1" indent="-144780">
              <a:lnSpc>
                <a:spcPct val="150000"/>
              </a:lnSpc>
            </a:pPr>
            <a:r>
              <a:rPr lang="en-US" sz="2000" dirty="0">
                <a:ea typeface="MS PGothic"/>
                <a:cs typeface="Arial"/>
              </a:rPr>
              <a:t>Gentle approach and clarity around expectations. Inspector training.</a:t>
            </a:r>
          </a:p>
          <a:p>
            <a:pPr marL="393065" lvl="1" indent="-144780">
              <a:lnSpc>
                <a:spcPct val="200000"/>
              </a:lnSpc>
            </a:pPr>
            <a:endParaRPr lang="en-US" dirty="0">
              <a:cs typeface="Arial"/>
            </a:endParaRPr>
          </a:p>
          <a:p>
            <a:pPr marL="393065" lvl="1" indent="-144780">
              <a:lnSpc>
                <a:spcPct val="200000"/>
              </a:lnSpc>
            </a:pPr>
            <a:endParaRPr lang="en-US" dirty="0">
              <a:cs typeface="Arial"/>
            </a:endParaRPr>
          </a:p>
          <a:p>
            <a:pPr marL="393065" lvl="1" indent="-144780">
              <a:lnSpc>
                <a:spcPct val="200000"/>
              </a:lnSpc>
            </a:pPr>
            <a:endParaRPr lang="en-US" dirty="0">
              <a:cs typeface="Arial"/>
            </a:endParaRPr>
          </a:p>
          <a:p>
            <a:pPr marL="393065" lvl="1" indent="-144780">
              <a:lnSpc>
                <a:spcPct val="200000"/>
              </a:lnSpc>
            </a:pPr>
            <a:endParaRPr lang="en-US" dirty="0">
              <a:cs typeface="Arial"/>
            </a:endParaRPr>
          </a:p>
          <a:p>
            <a:pPr marL="393065" lvl="1" indent="-144780">
              <a:lnSpc>
                <a:spcPct val="200000"/>
              </a:lnSpc>
            </a:pPr>
            <a:endParaRPr lang="en-US" dirty="0">
              <a:cs typeface="Arial"/>
            </a:endParaRPr>
          </a:p>
          <a:p>
            <a:pPr marL="393065" lvl="1" indent="-144780">
              <a:lnSpc>
                <a:spcPct val="200000"/>
              </a:lnSpc>
            </a:pPr>
            <a:endParaRPr lang="en-US" sz="1500" dirty="0">
              <a:cs typeface="Arial"/>
            </a:endParaRPr>
          </a:p>
          <a:p>
            <a:pPr marL="393065" lvl="1" indent="-144780">
              <a:lnSpc>
                <a:spcPct val="200000"/>
              </a:lnSpc>
            </a:pPr>
            <a:endParaRPr lang="en-US" sz="1500" dirty="0">
              <a:cs typeface="Arial"/>
            </a:endParaRPr>
          </a:p>
          <a:p>
            <a:pPr marL="393065" lvl="1" indent="-144780"/>
            <a:endParaRPr lang="en-US" sz="1500" dirty="0">
              <a:cs typeface="Arial"/>
            </a:endParaRPr>
          </a:p>
          <a:p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013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148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21C37D8-0434-93D0-A0B6-18F058FB57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0741" y="1180428"/>
            <a:ext cx="8482519" cy="3385210"/>
          </a:xfrm>
          <a:prstGeom prst="roundRect">
            <a:avLst/>
          </a:prstGeom>
          <a:gradFill flip="none" rotWithShape="1">
            <a:gsLst>
              <a:gs pos="13041">
                <a:srgbClr val="743669"/>
              </a:gs>
              <a:gs pos="0">
                <a:srgbClr val="743669"/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57175">
              <a:defRPr/>
            </a:pPr>
            <a:endParaRPr lang="en-GB" sz="1013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A83E29-D076-F425-AED0-3AEDD0443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41" y="186653"/>
            <a:ext cx="8375514" cy="993775"/>
          </a:xfrm>
        </p:spPr>
        <p:txBody>
          <a:bodyPr anchor="b"/>
          <a:lstStyle/>
          <a:p>
            <a:r>
              <a:rPr lang="en-GB" sz="3200" dirty="0">
                <a:solidFill>
                  <a:srgbClr val="5F2861"/>
                </a:solidFill>
              </a:rPr>
              <a:t>Sustainability in the single assessment framework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EE2353-6E16-5A06-EA5A-0367A582A44D}"/>
              </a:ext>
            </a:extLst>
          </p:cNvPr>
          <p:cNvSpPr txBox="1"/>
          <p:nvPr/>
        </p:nvSpPr>
        <p:spPr>
          <a:xfrm>
            <a:off x="593391" y="1616430"/>
            <a:ext cx="4321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57175">
              <a:defRPr/>
            </a:pPr>
            <a:r>
              <a:rPr lang="en-GB" sz="2000" b="1" u="sng" dirty="0">
                <a:solidFill>
                  <a:prstClr val="white"/>
                </a:solidFill>
                <a:ea typeface="+mn-ea"/>
              </a:rPr>
              <a:t>Mitigation</a:t>
            </a:r>
          </a:p>
          <a:p>
            <a:pPr defTabSz="257175">
              <a:defRPr/>
            </a:pPr>
            <a:endParaRPr lang="en-GB" sz="2000" dirty="0">
              <a:solidFill>
                <a:prstClr val="white"/>
              </a:solidFill>
              <a:ea typeface="+mn-ea"/>
            </a:endParaRPr>
          </a:p>
          <a:p>
            <a:pPr defTabSz="257175">
              <a:defRPr/>
            </a:pPr>
            <a:r>
              <a:rPr lang="en-GB" sz="2000" b="1" dirty="0">
                <a:solidFill>
                  <a:prstClr val="white"/>
                </a:solidFill>
                <a:ea typeface="+mn-ea"/>
              </a:rPr>
              <a:t>Key Question:</a:t>
            </a:r>
          </a:p>
          <a:p>
            <a:pPr defTabSz="257175">
              <a:defRPr/>
            </a:pPr>
            <a:r>
              <a:rPr lang="en-GB" sz="2000" dirty="0">
                <a:solidFill>
                  <a:prstClr val="white"/>
                </a:solidFill>
                <a:ea typeface="+mn-ea"/>
              </a:rPr>
              <a:t>Well-Led</a:t>
            </a:r>
          </a:p>
          <a:p>
            <a:pPr defTabSz="257175">
              <a:defRPr/>
            </a:pPr>
            <a:endParaRPr lang="en-GB" sz="2000" dirty="0">
              <a:solidFill>
                <a:prstClr val="white"/>
              </a:solidFill>
              <a:ea typeface="+mn-ea"/>
            </a:endParaRPr>
          </a:p>
          <a:p>
            <a:pPr defTabSz="257175">
              <a:defRPr/>
            </a:pPr>
            <a:r>
              <a:rPr lang="en-GB" sz="2000" b="1" dirty="0">
                <a:solidFill>
                  <a:prstClr val="white"/>
                </a:solidFill>
                <a:ea typeface="+mn-ea"/>
              </a:rPr>
              <a:t>Quality Statement:</a:t>
            </a:r>
          </a:p>
          <a:p>
            <a:pPr marL="192881" indent="-192881" defTabSz="257175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white"/>
                </a:solidFill>
                <a:ea typeface="+mn-ea"/>
              </a:rPr>
              <a:t>Environmental Sustainability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C4AC66D-D6B3-45C4-1075-5BB4459CB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3" idx="0"/>
            <a:endCxn id="13" idx="2"/>
          </p:cNvCxnSpPr>
          <p:nvPr/>
        </p:nvCxnSpPr>
        <p:spPr>
          <a:xfrm>
            <a:off x="4572001" y="1180428"/>
            <a:ext cx="0" cy="3385210"/>
          </a:xfrm>
          <a:prstGeom prst="line">
            <a:avLst/>
          </a:prstGeom>
          <a:ln w="539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8FA1879-28EF-0D04-BCFF-5215006B9512}"/>
              </a:ext>
            </a:extLst>
          </p:cNvPr>
          <p:cNvSpPr/>
          <p:nvPr/>
        </p:nvSpPr>
        <p:spPr>
          <a:xfrm>
            <a:off x="4701796" y="1616430"/>
            <a:ext cx="39816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57175">
              <a:defRPr/>
            </a:pPr>
            <a:r>
              <a:rPr lang="en-GB" sz="2000" b="1" u="sng" dirty="0">
                <a:solidFill>
                  <a:prstClr val="white"/>
                </a:solidFill>
                <a:ea typeface="+mn-ea"/>
              </a:rPr>
              <a:t>Adaptation </a:t>
            </a:r>
          </a:p>
          <a:p>
            <a:pPr defTabSz="257175">
              <a:defRPr/>
            </a:pPr>
            <a:endParaRPr lang="en-US" sz="2000" dirty="0">
              <a:solidFill>
                <a:prstClr val="white"/>
              </a:solidFill>
              <a:ea typeface="+mn-ea"/>
            </a:endParaRPr>
          </a:p>
          <a:p>
            <a:pPr defTabSz="257175">
              <a:defRPr/>
            </a:pPr>
            <a:r>
              <a:rPr lang="en-GB" sz="2000" b="1" dirty="0">
                <a:solidFill>
                  <a:prstClr val="white"/>
                </a:solidFill>
                <a:ea typeface="+mn-ea"/>
              </a:rPr>
              <a:t>Key Questions:</a:t>
            </a:r>
          </a:p>
          <a:p>
            <a:pPr defTabSz="257175">
              <a:defRPr/>
            </a:pPr>
            <a:r>
              <a:rPr lang="en-GB" sz="2000" dirty="0">
                <a:solidFill>
                  <a:prstClr val="white"/>
                </a:solidFill>
                <a:ea typeface="+mn-ea"/>
              </a:rPr>
              <a:t>Safe and Well-Led</a:t>
            </a:r>
          </a:p>
          <a:p>
            <a:pPr defTabSz="257175">
              <a:defRPr/>
            </a:pPr>
            <a:endParaRPr lang="en-GB" sz="2000" dirty="0">
              <a:solidFill>
                <a:prstClr val="white"/>
              </a:solidFill>
              <a:ea typeface="+mn-ea"/>
            </a:endParaRPr>
          </a:p>
          <a:p>
            <a:pPr defTabSz="257175">
              <a:defRPr/>
            </a:pPr>
            <a:r>
              <a:rPr lang="en-GB" sz="2000" b="1" dirty="0">
                <a:solidFill>
                  <a:prstClr val="white"/>
                </a:solidFill>
                <a:ea typeface="+mn-ea"/>
              </a:rPr>
              <a:t>Quality Statements:</a:t>
            </a:r>
          </a:p>
          <a:p>
            <a:pPr marL="192881" indent="-192881" defTabSz="257175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white"/>
                </a:solidFill>
                <a:ea typeface="+mn-ea"/>
              </a:rPr>
              <a:t>Safe environments</a:t>
            </a:r>
          </a:p>
          <a:p>
            <a:pPr marL="192881" indent="-192881" defTabSz="257175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white"/>
                </a:solidFill>
                <a:ea typeface="+mn-ea"/>
              </a:rPr>
              <a:t>Governance, management and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1760886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F339E141-C05E-E058-AEF1-2FF044F11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046" y="373497"/>
            <a:ext cx="7404592" cy="428294"/>
          </a:xfrm>
        </p:spPr>
        <p:txBody>
          <a:bodyPr/>
          <a:lstStyle/>
          <a:p>
            <a:r>
              <a:rPr lang="en-US" sz="2800" dirty="0">
                <a:solidFill>
                  <a:srgbClr val="5F2861"/>
                </a:solidFill>
              </a:rPr>
              <a:t>Quality Statement (Well-led key question)</a:t>
            </a:r>
            <a:br>
              <a:rPr lang="en-US" sz="2800" dirty="0">
                <a:solidFill>
                  <a:srgbClr val="5F2861"/>
                </a:solidFill>
              </a:rPr>
            </a:br>
            <a:endParaRPr lang="en-US" sz="2800" dirty="0">
              <a:solidFill>
                <a:srgbClr val="D528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1D4AE3-931E-F01D-210F-452CC0403A91}"/>
              </a:ext>
            </a:extLst>
          </p:cNvPr>
          <p:cNvSpPr txBox="1"/>
          <p:nvPr/>
        </p:nvSpPr>
        <p:spPr>
          <a:xfrm>
            <a:off x="374047" y="1397595"/>
            <a:ext cx="7571244" cy="2072908"/>
          </a:xfrm>
          <a:prstGeom prst="roundRect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51435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005255"/>
                </a:solidFill>
                <a:latin typeface="Arial" panose="020B0604020202020204"/>
              </a:rPr>
              <a:t>Environmental sustainability – sustainable development</a:t>
            </a:r>
          </a:p>
          <a:p>
            <a:pPr defTabSz="51435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br>
              <a:rPr lang="en-US" sz="2000" dirty="0">
                <a:solidFill>
                  <a:prstClr val="black"/>
                </a:solidFill>
                <a:latin typeface="Arial" panose="020B0604020202020204"/>
              </a:rPr>
            </a:br>
            <a:r>
              <a:rPr lang="en-US" sz="2000" dirty="0">
                <a:solidFill>
                  <a:prstClr val="black"/>
                </a:solidFill>
                <a:latin typeface="Arial" panose="020B0604020202020204"/>
              </a:rPr>
              <a:t>We understand any negative impact of our activities on the environment, and we strive to make a positive contribution in reducing it and support people to do the same.</a:t>
            </a:r>
          </a:p>
          <a:p>
            <a:pPr defTabSz="2571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575" dirty="0">
              <a:solidFill>
                <a:srgbClr val="000000"/>
              </a:solidFill>
              <a:latin typeface="Arial" panose="020B0604020202020204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16DBA2C-EC9F-88ED-E432-2784385F6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112" y="3405840"/>
            <a:ext cx="641606" cy="64160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AB2AD91B-AAFA-36ED-C0CD-A5CDC0233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363" y="3428734"/>
            <a:ext cx="615569" cy="654632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825661C8-AA73-F8C2-C0E6-B3FF7DA51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557" y="3452422"/>
            <a:ext cx="615570" cy="61557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>
            <a:extLst>
              <a:ext uri="{FF2B5EF4-FFF2-40B4-BE49-F238E27FC236}">
                <a16:creationId xmlns:a16="http://schemas.microsoft.com/office/drawing/2014/main" id="{A15302B4-D063-A848-E28D-E33E4511F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1" t="8889" r="20485" b="40879"/>
          <a:stretch/>
        </p:blipFill>
        <p:spPr bwMode="auto">
          <a:xfrm>
            <a:off x="2688205" y="3399713"/>
            <a:ext cx="672707" cy="662152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>
            <a:extLst>
              <a:ext uri="{FF2B5EF4-FFF2-40B4-BE49-F238E27FC236}">
                <a16:creationId xmlns:a16="http://schemas.microsoft.com/office/drawing/2014/main" id="{B01FB93E-B900-4D40-951D-86C6A1D3A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1" t="14878" r="15367" b="12893"/>
          <a:stretch/>
        </p:blipFill>
        <p:spPr bwMode="auto">
          <a:xfrm>
            <a:off x="1617815" y="3409424"/>
            <a:ext cx="664371" cy="652441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9BBB6947-948C-FF58-E70D-A7E56AF28C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577" y="3456150"/>
            <a:ext cx="658460" cy="611842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57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F49DEA-AAC7-7EEA-3466-8B20D65580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9302" y="936963"/>
            <a:ext cx="2613498" cy="36878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25400" cap="flat" cmpd="sng" algn="ctr">
            <a:solidFill>
              <a:schemeClr val="accent3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kern="1200" dirty="0">
                <a:latin typeface="+mj-lt"/>
                <a:cs typeface="Segoe UI"/>
              </a:rPr>
              <a:t>Potential Sub-topics</a:t>
            </a:r>
            <a:endParaRPr lang="en-GB" sz="1800" kern="1200" dirty="0"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3C36B7F-0C2F-7CC6-2AF0-DDD1EAACB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1013" y="1305745"/>
            <a:ext cx="7568119" cy="290079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BE0728-477E-6346-0C50-1B3454134E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21013" y="265561"/>
            <a:ext cx="8317148" cy="67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5F2861"/>
                </a:solidFill>
                <a:latin typeface="+mj-lt"/>
              </a:rPr>
              <a:t>Quality</a:t>
            </a:r>
            <a:r>
              <a:rPr lang="en-US" sz="900" b="1" dirty="0">
                <a:solidFill>
                  <a:srgbClr val="5F2861"/>
                </a:solidFill>
              </a:rPr>
              <a:t> </a:t>
            </a:r>
            <a:r>
              <a:rPr lang="en-US" sz="3200" b="1" dirty="0">
                <a:solidFill>
                  <a:srgbClr val="5F2861"/>
                </a:solidFill>
                <a:latin typeface="+mj-lt"/>
              </a:rPr>
              <a:t>Statement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(Well-led key question)</a:t>
            </a:r>
          </a:p>
          <a:p>
            <a:endParaRPr lang="en-GB" sz="563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FC9F55-3C34-D473-CA4B-87E2193268A2}"/>
              </a:ext>
            </a:extLst>
          </p:cNvPr>
          <p:cNvSpPr txBox="1"/>
          <p:nvPr/>
        </p:nvSpPr>
        <p:spPr>
          <a:xfrm>
            <a:off x="486384" y="1388941"/>
            <a:ext cx="69104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Staff awareness and education</a:t>
            </a:r>
          </a:p>
          <a:p>
            <a:pPr lvl="0"/>
            <a:endParaRPr lang="en-GB" sz="1800" dirty="0">
              <a:latin typeface="+mj-lt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Carbon reduction e.g., within travel and transport, medicines, and supply chain</a:t>
            </a:r>
          </a:p>
          <a:p>
            <a:pPr lvl="0"/>
            <a:endParaRPr lang="en-GB" sz="18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Health promotion and prevention.</a:t>
            </a:r>
          </a:p>
          <a:p>
            <a:pPr lvl="0"/>
            <a:endParaRPr lang="en-GB" sz="18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Estates and Facilities e.g., energy saving measures, lower carbon options and recycling. </a:t>
            </a:r>
            <a:endParaRPr lang="en-GB" sz="18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505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0F8C3-E006-063B-4291-51CAE4C88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2" y="364332"/>
            <a:ext cx="5873967" cy="679847"/>
          </a:xfrm>
        </p:spPr>
        <p:txBody>
          <a:bodyPr/>
          <a:lstStyle/>
          <a:p>
            <a:r>
              <a:rPr lang="en-GB" sz="2400" b="1" dirty="0"/>
              <a:t>What are other sector accountabilities?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02DB9-E53B-7570-9C90-B1FF8A9217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DCF245-3761-4349-91B3-40D9FC99727A}" type="slidenum">
              <a:rPr lang="en-US" altLang="en-US" smtClean="0"/>
              <a:pPr>
                <a:defRPr/>
              </a:pPr>
              <a:t>9</a:t>
            </a:fld>
            <a:endParaRPr lang="en-US" altLang="en-US" sz="788" dirty="0">
              <a:solidFill>
                <a:srgbClr val="6D2E69"/>
              </a:solidFill>
            </a:endParaRPr>
          </a:p>
        </p:txBody>
      </p:sp>
      <p:graphicFrame>
        <p:nvGraphicFramePr>
          <p:cNvPr id="5" name="Diagram 4" descr="There are 3 boxes setting out the key accountabilities:&#10;1. green plans (with a description)&#10;2. joint forward plan&#10;3. EPRR/Business continuity plans">
            <a:extLst>
              <a:ext uri="{FF2B5EF4-FFF2-40B4-BE49-F238E27FC236}">
                <a16:creationId xmlns:a16="http://schemas.microsoft.com/office/drawing/2014/main" id="{B2E4EC29-A9DD-19A3-4967-96CD39A395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0976735"/>
              </p:ext>
            </p:extLst>
          </p:nvPr>
        </p:nvGraphicFramePr>
        <p:xfrm>
          <a:off x="704193" y="1308490"/>
          <a:ext cx="7893269" cy="3377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1423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GDS style presentation template (letterbox version)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5384C888-AC54-45D8-8A09-45E34B9E2D03}" vid="{0CD51092-7938-41E1-8020-29856681787F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GDS style presentation template (letterbox version)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5384C888-AC54-45D8-8A09-45E34B9E2D03}" vid="{647515AB-234D-4C67-9291-10086475C563}"/>
    </a:ext>
  </a:extLst>
</a:theme>
</file>

<file path=ppt/theme/theme3.xml><?xml version="1.0" encoding="utf-8"?>
<a:theme xmlns:a="http://schemas.openxmlformats.org/drawingml/2006/main" name="2_GDS style presentation template (letterbox version)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5384C888-AC54-45D8-8A09-45E34B9E2D03}" vid="{0806F573-9ED5-4836-B53D-F37821AB64EB}"/>
    </a:ext>
  </a:extLst>
</a:theme>
</file>

<file path=ppt/theme/theme4.xml><?xml version="1.0" encoding="utf-8"?>
<a:theme xmlns:a="http://schemas.openxmlformats.org/drawingml/2006/main" name="3_GDS style presentation template (letterbox version)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5384C888-AC54-45D8-8A09-45E34B9E2D03}" vid="{C4B996DA-7F56-4FFA-8A15-E83A2D89E50F}"/>
    </a:ext>
  </a:extLst>
</a:theme>
</file>

<file path=ppt/theme/theme5.xml><?xml version="1.0" encoding="utf-8"?>
<a:theme xmlns:a="http://schemas.openxmlformats.org/drawingml/2006/main" name="4_GDS style presentation template (letterbox version)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5384C888-AC54-45D8-8A09-45E34B9E2D03}" vid="{195BA0E5-AE9E-4D73-94B2-79CDCEB70564}"/>
    </a:ext>
  </a:extLst>
</a:theme>
</file>

<file path=ppt/theme/theme6.xml><?xml version="1.0" encoding="utf-8"?>
<a:theme xmlns:a="http://schemas.openxmlformats.org/drawingml/2006/main" name="Title slides">
  <a:themeElements>
    <a:clrScheme name="SfC RGB colour palett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EB8"/>
      </a:accent1>
      <a:accent2>
        <a:srgbClr val="008C95"/>
      </a:accent2>
      <a:accent3>
        <a:srgbClr val="3300A5"/>
      </a:accent3>
      <a:accent4>
        <a:srgbClr val="A20067"/>
      </a:accent4>
      <a:accent5>
        <a:srgbClr val="00A651"/>
      </a:accent5>
      <a:accent6>
        <a:srgbClr val="BA0C2F"/>
      </a:accent6>
      <a:hlink>
        <a:srgbClr val="005EB8"/>
      </a:hlink>
      <a:folHlink>
        <a:srgbClr val="005EB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20205_CQC_Template">
  <a:themeElements>
    <a:clrScheme name="20205_CQC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205_CQC_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16" charset="-128"/>
          </a:defRPr>
        </a:defPPr>
      </a:lstStyle>
    </a:lnDef>
  </a:objectDefaults>
  <a:extraClrSchemeLst>
    <a:extraClrScheme>
      <a:clrScheme name="20205_CQC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205_CQC_Template">
  <a:themeElements>
    <a:clrScheme name="20205_CQC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205_CQC_Templat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ヒラギノ角ゴ Pro W3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ヒラギノ角ゴ Pro W3" pitchFamily="-16" charset="-128"/>
          </a:defRPr>
        </a:defPPr>
      </a:lstStyle>
    </a:lnDef>
  </a:objectDefaults>
  <a:extraClrSchemeLst>
    <a:extraClrScheme>
      <a:clrScheme name="20205_CQC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205_CQC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205_CQC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5_GDS style presentation template (letterbox version)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5384C888-AC54-45D8-8A09-45E34B9E2D03}" vid="{0CD51092-7938-41E1-8020-29856681787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497441b-d3fe-4788-8629-aff52d38f515">
      <Terms xmlns="http://schemas.microsoft.com/office/infopath/2007/PartnerControls"/>
    </lcf76f155ced4ddcb4097134ff3c332f>
    <TaxCatchAll xmlns="1d162527-c308-4a98-98b8-9e726c57dd8b" xsi:nil="true"/>
    <SharedWithUsers xmlns="1d162527-c308-4a98-98b8-9e726c57dd8b">
      <UserInfo>
        <DisplayName>Jeanette Blackburn</DisplayName>
        <AccountId>3216</AccountId>
        <AccountType/>
      </UserInfo>
      <UserInfo>
        <DisplayName>Deanna Westwood</DisplayName>
        <AccountId>645</AccountId>
        <AccountType/>
      </UserInfo>
      <UserInfo>
        <DisplayName>Jim Butler</DisplayName>
        <AccountId>5006</AccountId>
        <AccountType/>
      </UserInfo>
      <UserInfo>
        <DisplayName>Rebecca Bauers</DisplayName>
        <AccountId>658</AccountId>
        <AccountType/>
      </UserInfo>
      <UserInfo>
        <DisplayName>Thufela Haque</DisplayName>
        <AccountId>2153</AccountId>
        <AccountType/>
      </UserInfo>
      <UserInfo>
        <DisplayName>Lizzie Hardy</DisplayName>
        <AccountId>4655</AccountId>
        <AccountType/>
      </UserInfo>
      <UserInfo>
        <DisplayName>Stephanie West</DisplayName>
        <AccountId>2045</AccountId>
        <AccountType/>
      </UserInfo>
      <UserInfo>
        <DisplayName>Alison Murray</DisplayName>
        <AccountId>530</AccountId>
        <AccountType/>
      </UserInfo>
      <UserInfo>
        <DisplayName>Mary Cridge</DisplayName>
        <AccountId>727</AccountId>
        <AccountType/>
      </UserInfo>
      <UserInfo>
        <DisplayName>Amanda Partington-Todd</DisplayName>
        <AccountId>593</AccountId>
        <AccountType/>
      </UserInfo>
      <UserInfo>
        <DisplayName>Amanda Stride</DisplayName>
        <AccountId>503</AccountId>
        <AccountType/>
      </UserInfo>
      <UserInfo>
        <DisplayName>Yin Naing</DisplayName>
        <AccountId>2308</AccountId>
        <AccountType/>
      </UserInfo>
      <UserInfo>
        <DisplayName>Grace Evans</DisplayName>
        <AccountId>4662</AccountId>
        <AccountType/>
      </UserInfo>
      <UserInfo>
        <DisplayName>Sheila Grant</DisplayName>
        <AccountId>625</AccountId>
        <AccountType/>
      </UserInfo>
      <UserInfo>
        <DisplayName>Katie OConnell</DisplayName>
        <AccountId>2784</AccountId>
        <AccountType/>
      </UserInfo>
      <UserInfo>
        <DisplayName>Adam Carroll</DisplayName>
        <AccountId>3137</AccountId>
        <AccountType/>
      </UserInfo>
      <UserInfo>
        <DisplayName>David James</DisplayName>
        <AccountId>46</AccountId>
        <AccountType/>
      </UserInfo>
      <UserInfo>
        <DisplayName>Alexia Partington</DisplayName>
        <AccountId>5288</AccountId>
        <AccountType/>
      </UserInfo>
      <UserInfo>
        <DisplayName>April Cole</DisplayName>
        <AccountId>163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0EA4E9A0D10A4B86B174D08978D5EB" ma:contentTypeVersion="18" ma:contentTypeDescription="Create a new document." ma:contentTypeScope="" ma:versionID="8c84942a624301be54b07204fbf46d72">
  <xsd:schema xmlns:xsd="http://www.w3.org/2001/XMLSchema" xmlns:xs="http://www.w3.org/2001/XMLSchema" xmlns:p="http://schemas.microsoft.com/office/2006/metadata/properties" xmlns:ns2="c497441b-d3fe-4788-8629-aff52d38f515" xmlns:ns3="1d162527-c308-4a98-98b8-9e726c57dd8b" targetNamespace="http://schemas.microsoft.com/office/2006/metadata/properties" ma:root="true" ma:fieldsID="5d14071b805d95e09299d8f253b3177c" ns2:_="" ns3:_="">
    <xsd:import namespace="c497441b-d3fe-4788-8629-aff52d38f515"/>
    <xsd:import namespace="1d162527-c308-4a98-98b8-9e726c57dd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97441b-d3fe-4788-8629-aff52d38f5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8df9d8e5-705b-4129-800a-08ca17c575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162527-c308-4a98-98b8-9e726c57dd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328117d-ae1e-463f-98d2-262dec016799}" ma:internalName="TaxCatchAll" ma:showField="CatchAllData" ma:web="1d162527-c308-4a98-98b8-9e726c57dd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C0F266-D819-4884-AAB8-81EE0B5CB737}">
  <ds:schemaRefs>
    <ds:schemaRef ds:uri="1d162527-c308-4a98-98b8-9e726c57dd8b"/>
    <ds:schemaRef ds:uri="c497441b-d3fe-4788-8629-aff52d38f51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625E054-7C60-4A1A-BCFC-9C01B0119C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97441b-d3fe-4788-8629-aff52d38f515"/>
    <ds:schemaRef ds:uri="1d162527-c308-4a98-98b8-9e726c57dd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BE3160-35D2-4D19-BEBB-F86A286FCB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with accessibility tips (3)</Template>
  <TotalTime>864</TotalTime>
  <Words>958</Words>
  <Application>Microsoft Office PowerPoint</Application>
  <PresentationFormat>On-screen Show (16:9)</PresentationFormat>
  <Paragraphs>137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16</vt:i4>
      </vt:variant>
    </vt:vector>
  </HeadingPairs>
  <TitlesOfParts>
    <vt:vector size="31" baseType="lpstr">
      <vt:lpstr>MS PGothic</vt:lpstr>
      <vt:lpstr>ヒラギノ角ゴ Pro W3</vt:lpstr>
      <vt:lpstr>Arial</vt:lpstr>
      <vt:lpstr>Calibri</vt:lpstr>
      <vt:lpstr>Wingdings 2</vt:lpstr>
      <vt:lpstr>Wingdings</vt:lpstr>
      <vt:lpstr>GDS style presentation template (letterbox version)</vt:lpstr>
      <vt:lpstr>1_GDS style presentation template (letterbox version)</vt:lpstr>
      <vt:lpstr>2_GDS style presentation template (letterbox version)</vt:lpstr>
      <vt:lpstr>3_GDS style presentation template (letterbox version)</vt:lpstr>
      <vt:lpstr>4_GDS style presentation template (letterbox version)</vt:lpstr>
      <vt:lpstr>Title slides</vt:lpstr>
      <vt:lpstr>1_20205_CQC_Template</vt:lpstr>
      <vt:lpstr>20205_CQC_Template</vt:lpstr>
      <vt:lpstr>5_GDS style presentation template (letterbox version)</vt:lpstr>
      <vt:lpstr>CQC update on environmental sustainability   DCHC Registered Managers Meeting  April Cole  16 July 2024</vt:lpstr>
      <vt:lpstr>CQC’s role in driving improvement in sustainability</vt:lpstr>
      <vt:lpstr>How is environmental sustainability implemented?</vt:lpstr>
      <vt:lpstr>What we have been hearing from ASC </vt:lpstr>
      <vt:lpstr>What we have been hearing across all sectors</vt:lpstr>
      <vt:lpstr>Sustainability in the single assessment framework</vt:lpstr>
      <vt:lpstr>Quality Statement (Well-led key question) </vt:lpstr>
      <vt:lpstr>Potential Sub-topics</vt:lpstr>
      <vt:lpstr>What are other sector accountabilities?</vt:lpstr>
      <vt:lpstr>Quality Statement (Well-led key question)</vt:lpstr>
      <vt:lpstr>Things to think about </vt:lpstr>
      <vt:lpstr>Example of medicines optimisation: Asthma Inhalers</vt:lpstr>
      <vt:lpstr>What could good look like in adult social care?  </vt:lpstr>
      <vt:lpstr>Questions for discussion </vt:lpstr>
      <vt:lpstr>CQC resources available</vt:lpstr>
      <vt:lpstr>Thank you  April.Cole@cqc.org.uk</vt:lpstr>
    </vt:vector>
  </TitlesOfParts>
  <Company>Care Quality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Adult Social Care (ASC) Trade Association meeting   Wednesday 31 May 2023 10am – 12 noon</dc:title>
  <dc:creator>Hardy, Lizzie</dc:creator>
  <cp:lastModifiedBy>Michaela Cosway</cp:lastModifiedBy>
  <cp:revision>11</cp:revision>
  <cp:lastPrinted>2024-02-28T09:11:17Z</cp:lastPrinted>
  <dcterms:created xsi:type="dcterms:W3CDTF">2023-05-18T10:17:02Z</dcterms:created>
  <dcterms:modified xsi:type="dcterms:W3CDTF">2024-07-11T12:14:17Z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0x010100480EA4E9A0D10A4B86B174D08978D5EB</vt:lpwstr>
  </property>
  <property fmtid="{D5CDD505-2E9C-101B-9397-08002B2CF9AE}" pid="3" name="MediaServiceImageTags">
    <vt:lpwstr/>
  </property>
</Properties>
</file>