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3"/>
  </p:notesMasterIdLst>
  <p:handoutMasterIdLst>
    <p:handoutMasterId r:id="rId14"/>
  </p:handoutMasterIdLst>
  <p:sldIdLst>
    <p:sldId id="257" r:id="rId5"/>
    <p:sldId id="392" r:id="rId6"/>
    <p:sldId id="389" r:id="rId7"/>
    <p:sldId id="394" r:id="rId8"/>
    <p:sldId id="393" r:id="rId9"/>
    <p:sldId id="317" r:id="rId10"/>
    <p:sldId id="279" r:id="rId11"/>
    <p:sldId id="32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A734EC-F813-4CDB-8EDC-822328673CAD}" v="13" dt="2024-03-13T17:18:50.9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25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191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C1D-F243-42AB-ADF2-E7CB4E04900E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CDBB5-5B4A-4483-935D-A73935186B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CE34E-5667-4A32-A6BA-10C7A552BC63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34D-CFF1-4FFE-815B-D050E7ED2D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89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 dirty="0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 dirty="0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1038" y="615950"/>
            <a:ext cx="3111496" cy="3508375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r>
              <a:rPr lang="en-US" sz="3400" dirty="0"/>
              <a:t>Caring in the Community – Valuable Insights into the modern care industry and the challenges that it faces.</a:t>
            </a:r>
          </a:p>
        </p:txBody>
      </p:sp>
      <p:pic>
        <p:nvPicPr>
          <p:cNvPr id="7" name="Picture Placeholder 6" descr="Logo&#10;&#10;Description automatically generated">
            <a:extLst>
              <a:ext uri="{FF2B5EF4-FFF2-40B4-BE49-F238E27FC236}">
                <a16:creationId xmlns:a16="http://schemas.microsoft.com/office/drawing/2014/main" id="{F5D87E3D-192D-C4F4-5884-4BD9C8E9ED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" b="502"/>
          <a:stretch>
            <a:fillRect/>
          </a:stretch>
        </p:blipFill>
        <p:spPr bwMode="auto">
          <a:xfrm>
            <a:off x="553403" y="1085813"/>
            <a:ext cx="5092062" cy="4686374"/>
          </a:xfrm>
          <a:custGeom>
            <a:avLst/>
            <a:gdLst/>
            <a:ahLst/>
            <a:cxnLst/>
            <a:rect l="l" t="t" r="r" b="b"/>
            <a:pathLst>
              <a:path w="5092062" h="5759450">
                <a:moveTo>
                  <a:pt x="0" y="0"/>
                </a:moveTo>
                <a:lnTo>
                  <a:pt x="5092062" y="0"/>
                </a:lnTo>
                <a:lnTo>
                  <a:pt x="5092062" y="5759450"/>
                </a:lnTo>
                <a:lnTo>
                  <a:pt x="0" y="5759450"/>
                </a:lnTo>
                <a:close/>
              </a:path>
            </a:pathLst>
          </a:custGeom>
          <a:noFill/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08494" y="4391542"/>
            <a:ext cx="3114040" cy="1161269"/>
          </a:xfrm>
        </p:spPr>
        <p:txBody>
          <a:bodyPr vert="horz" wrap="square" lIns="0" tIns="0" rIns="0" bIns="0" rtlCol="0" anchor="t">
            <a:normAutofit/>
          </a:bodyPr>
          <a:lstStyle/>
          <a:p>
            <a:pPr marL="0" indent="0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Anna Knight, CMgr FCMI</a:t>
            </a:r>
          </a:p>
          <a:p>
            <a:pPr marL="0" indent="0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Lead</a:t>
            </a:r>
          </a:p>
          <a:p>
            <a:pPr marL="0" indent="0"/>
            <a:endParaRPr lang="en-US" dirty="0"/>
          </a:p>
          <a:p>
            <a:pPr marL="0" indent="0"/>
            <a:endParaRPr lang="en-US" dirty="0"/>
          </a:p>
        </p:txBody>
      </p:sp>
      <p:pic>
        <p:nvPicPr>
          <p:cNvPr id="4" name="Picture 3" descr="A person sitting at a table">
            <a:extLst>
              <a:ext uri="{FF2B5EF4-FFF2-40B4-BE49-F238E27FC236}">
                <a16:creationId xmlns:a16="http://schemas.microsoft.com/office/drawing/2014/main" id="{7626C7BA-9F5F-0222-8BA4-CF1BD8189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8494" y="292251"/>
            <a:ext cx="3074469" cy="409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8249C6-3408-EA8C-4699-E19519C60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Single </a:t>
            </a:r>
            <a:br>
              <a:rPr lang="en-US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Assessment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ACEBB-33B8-1AED-C313-09F1678E9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678400"/>
            <a:ext cx="4115405" cy="3414425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Significant Changes: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Inspection and rating methodology</a:t>
            </a:r>
          </a:p>
          <a:p>
            <a:pPr marL="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Information and intelligence gathering to support CQC Judgements</a:t>
            </a:r>
          </a:p>
          <a:p>
            <a:pPr marL="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Assessments triggered at points using 2-year schedule of activity</a:t>
            </a:r>
          </a:p>
          <a:p>
            <a:pPr marL="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Rating is not the main driver!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Factual accuracy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CQC Inspector roles have changed – no relationship building/ownership status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0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Don’t spend any money implementing systems yet!</a:t>
            </a:r>
          </a:p>
        </p:txBody>
      </p:sp>
      <p:pic>
        <p:nvPicPr>
          <p:cNvPr id="11" name="Picture 10" descr="Desk with productivity items">
            <a:extLst>
              <a:ext uri="{FF2B5EF4-FFF2-40B4-BE49-F238E27FC236}">
                <a16:creationId xmlns:a16="http://schemas.microsoft.com/office/drawing/2014/main" id="{E6FABD3F-AB68-62DF-E5BC-D0F2150E4E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38" r="5189" b="-1"/>
          <a:stretch/>
        </p:blipFill>
        <p:spPr>
          <a:xfrm>
            <a:off x="4597985" y="42270"/>
            <a:ext cx="7594016" cy="6815730"/>
          </a:xfrm>
          <a:custGeom>
            <a:avLst/>
            <a:gdLst/>
            <a:ahLst/>
            <a:cxnLst/>
            <a:rect l="l" t="t" r="r" b="b"/>
            <a:pathLst>
              <a:path w="7641102" h="6858000">
                <a:moveTo>
                  <a:pt x="0" y="0"/>
                </a:moveTo>
                <a:lnTo>
                  <a:pt x="7641102" y="0"/>
                </a:lnTo>
                <a:lnTo>
                  <a:pt x="764110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FF3A87B-2255-45E0-A551-C11FAF932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8" y="5773729"/>
            <a:ext cx="7641102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7650E3-41A0-187C-E11A-212823BC2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3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6426E-F6F6-4A7C-9181-8C309099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 Site (Primary)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Site (Secondary)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 Ways 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0D6F-4D0F-4D33-B2A7-159C8583F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677306"/>
            <a:ext cx="3565525" cy="3723494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Gather evidence from a wide variety of sources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any number of quality statements.  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One, several or ALL used.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 categories bring structure and consistency to their approach.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Resulting in final score.</a:t>
            </a:r>
          </a:p>
          <a:p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1DF4D0-78BC-4C8C-9570-26F0B2254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/>
          <a:lstStyle/>
          <a:p>
            <a:pPr algn="ctr"/>
            <a:r>
              <a:rPr lang="en-US" dirty="0"/>
              <a:t>DHCH  Conference March 2024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B199C97-F175-437D-8311-DB662925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Placeholder 5" descr="A person holding his head in a garden&#10;&#10;Description automatically generated">
            <a:extLst>
              <a:ext uri="{FF2B5EF4-FFF2-40B4-BE49-F238E27FC236}">
                <a16:creationId xmlns:a16="http://schemas.microsoft.com/office/drawing/2014/main" id="{7A56C4C8-75A8-BAF0-546F-E6ACB1E28A4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2517" b="12517"/>
          <a:stretch>
            <a:fillRect/>
          </a:stretch>
        </p:blipFill>
        <p:spPr/>
      </p:pic>
      <p:pic>
        <p:nvPicPr>
          <p:cNvPr id="50" name="Picture Placeholder 46" descr="Premium Vector | Male detective with a magnifying glass in his hand">
            <a:extLst>
              <a:ext uri="{FF2B5EF4-FFF2-40B4-BE49-F238E27FC236}">
                <a16:creationId xmlns:a16="http://schemas.microsoft.com/office/drawing/2014/main" id="{8BA8FBE5-CEB2-979C-703B-5A3087130C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575" y="596900"/>
            <a:ext cx="2263775" cy="22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Placeholder 50" descr="2,400+ Evidence Tag Stock Photos, Pictures &amp; Royalty-Free Images - iStock |  Police evidence tag">
            <a:extLst>
              <a:ext uri="{FF2B5EF4-FFF2-40B4-BE49-F238E27FC236}">
                <a16:creationId xmlns:a16="http://schemas.microsoft.com/office/drawing/2014/main" id="{55F10863-75AD-7F1B-50F2-AC1A8E1CF1A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323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5931BE0-4B93-4D6C-878E-ACC59D6B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62561E5-C445-C41B-0D2E-77883552A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3565524" cy="1997855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b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CQC</a:t>
            </a:r>
            <a:b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CARE HOME FOCUS</a:t>
            </a:r>
            <a:b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3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607F7F-41A9-6219-34AD-41779D9373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2678400"/>
            <a:ext cx="3565525" cy="3414425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/>
              <a:t>* </a:t>
            </a:r>
            <a:r>
              <a:rPr lang="en-US" sz="1500" b="1"/>
              <a:t>People’s experiences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 b="1"/>
              <a:t>* Feedback from Staff and Leaders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 b="1"/>
              <a:t>* Observation, Monitoring, Lessons Learned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 b="1"/>
              <a:t>* Processes (existing and new with reasoning)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 b="1"/>
              <a:t>* Compliance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500" b="1"/>
              <a:t>* CQC working knowledge amongst team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5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D337C4-377D-075F-04CD-A857CD4028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/>
          <a:stretch/>
        </p:blipFill>
        <p:spPr>
          <a:xfrm>
            <a:off x="5588000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183B29DA-9BB8-4BA8-B8E1-8C2B54407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D02496F8-166D-469A-8040-08608013B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3E648A7-A02A-4DC7-9FEC-489F1BA6F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4EF573B1-38BC-4C7B-894C-BE3864A04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647A77D8-817B-4A9F-86AA-FE781E813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32F7A7-06B6-F68C-7165-3BAAFC08955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550863" y="6507212"/>
            <a:ext cx="2628900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14</a:t>
            </a:r>
            <a:r>
              <a:rPr lang="en-US" baseline="30000" dirty="0">
                <a:solidFill>
                  <a:schemeClr val="tx1">
                    <a:alpha val="8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 March 2024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246CF8-C6B7-9933-7C35-B023977336C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359150" y="6507212"/>
            <a:ext cx="6379210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DCHC Conference 2024</a:t>
            </a:r>
            <a:endParaRPr lang="en-US" kern="1200" dirty="0">
              <a:solidFill>
                <a:schemeClr val="tx1">
                  <a:alpha val="8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1F5ED6-7508-51A7-EC54-965E7D00EE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6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99CF5FF-3E9C-8176-C276-8ACD9B33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I need to know?</a:t>
            </a:r>
            <a:br>
              <a:rPr lang="en-US" dirty="0"/>
            </a:b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8ECB88-2932-284D-E39D-F87DBBDA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DCHC Conference 14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F6450-96FE-D7F2-2717-E32D4B706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E559E4-4D52-A8BC-A541-1260A4F27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7" y="1230439"/>
            <a:ext cx="11827265" cy="43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42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58702"/>
            <a:ext cx="6113888" cy="2986234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SCORING</a:t>
            </a:r>
            <a:b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* </a:t>
            </a: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 types are reviewed.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Score applied to each category.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Evidence category scores combined to give   score for related quality statement.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Quality statement scores combined to give total score for relevant key question.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Score generates a rating for each key question.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Total the key question ratings to giv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overall rating.</a:t>
            </a:r>
            <a:br>
              <a:rPr lang="en-US" sz="20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kern="1200" dirty="0">
                <a:latin typeface="+mn-lt"/>
                <a:ea typeface="+mn-ea"/>
                <a:cs typeface="+mn-cs"/>
              </a:rPr>
              <a:t>Ratings will be published first.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Scores will not be published initially.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10D835-B454-4270-BB35-86A18730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DCHC Conference 14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021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>
            <a:normAutofit/>
          </a:bodyPr>
          <a:lstStyle/>
          <a:p>
            <a:r>
              <a:rPr lang="en-US" dirty="0"/>
              <a:t>The way to get started is to quit talking and begin doing.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139825C-53C7-44F4-A064-9795CECD081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/>
          <a:lstStyle/>
          <a:p>
            <a:r>
              <a:rPr lang="en-US" dirty="0"/>
              <a:t>Walt Disney</a:t>
            </a:r>
          </a:p>
          <a:p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386DB667-0553-4FB8-B0E0-77653993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/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C563B34-DD53-4FB1-B8C2-8914E01C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Placeholder 4" descr="24 Facts About Donald Duck (Disney) - Facts.net">
            <a:extLst>
              <a:ext uri="{FF2B5EF4-FFF2-40B4-BE49-F238E27FC236}">
                <a16:creationId xmlns:a16="http://schemas.microsoft.com/office/drawing/2014/main" id="{6970B248-F4EE-0441-6A8F-9598BF98231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 bwMode="auto">
          <a:xfrm>
            <a:off x="5535809" y="656633"/>
            <a:ext cx="5132388" cy="5433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51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81E8936-2270-47FE-94A4-398CB123E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16" name="Picture Placeholder 15" descr="Data Points Digital background">
            <a:extLst>
              <a:ext uri="{FF2B5EF4-FFF2-40B4-BE49-F238E27FC236}">
                <a16:creationId xmlns:a16="http://schemas.microsoft.com/office/drawing/2014/main" id="{361E9ADB-7377-4CF1-9AE4-AEFBDEBEEEE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776472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0287FEC-3826-4868-8D93-52429C6156F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rmAutofit fontScale="62500" lnSpcReduction="20000"/>
          </a:bodyPr>
          <a:lstStyle/>
          <a:p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not spend any money on implementing systems or employing staff YET!</a:t>
            </a:r>
          </a:p>
          <a:p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more than one person has access to the portal!  PIR’s MUST be returned without delay.</a:t>
            </a:r>
          </a:p>
          <a:p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ALL your staff know how evidence is gathered and keep surveying EVERYONE!</a:t>
            </a:r>
          </a:p>
          <a:p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Collaboration, Communication, Co-Production and Continuity.  Good Luck!</a:t>
            </a:r>
          </a:p>
          <a:p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29F70-04F7-4C70-BCF8-D4371F54EF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6507212"/>
            <a:ext cx="2628900" cy="153888"/>
          </a:xfrm>
        </p:spPr>
        <p:txBody>
          <a:bodyPr/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3302E-502D-4151-81C9-5FD6AF95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/>
          <a:lstStyle/>
          <a:p>
            <a:r>
              <a:rPr lang="en-US" dirty="0"/>
              <a:t>DCHC Conference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61301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a2a8c7-b4ad-477c-82d9-28c0a1f10cea">
      <Terms xmlns="http://schemas.microsoft.com/office/infopath/2007/PartnerControls"/>
    </lcf76f155ced4ddcb4097134ff3c332f>
    <TaxCatchAll xmlns="8c8793b8-33d1-4bed-a7bd-50ea069f829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4216F4C786534BABEACFBFA7F2A30E" ma:contentTypeVersion="17" ma:contentTypeDescription="Create a new document." ma:contentTypeScope="" ma:versionID="2b35720d3627b22e5dcfa6445ef6cf79">
  <xsd:schema xmlns:xsd="http://www.w3.org/2001/XMLSchema" xmlns:xs="http://www.w3.org/2001/XMLSchema" xmlns:p="http://schemas.microsoft.com/office/2006/metadata/properties" xmlns:ns2="23a2a8c7-b4ad-477c-82d9-28c0a1f10cea" xmlns:ns3="8c8793b8-33d1-4bed-a7bd-50ea069f8293" targetNamespace="http://schemas.microsoft.com/office/2006/metadata/properties" ma:root="true" ma:fieldsID="51d940280c37e095c278d8161e68724a" ns2:_="" ns3:_="">
    <xsd:import namespace="23a2a8c7-b4ad-477c-82d9-28c0a1f10cea"/>
    <xsd:import namespace="8c8793b8-33d1-4bed-a7bd-50ea069f82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a2a8c7-b4ad-477c-82d9-28c0a1f10c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d632a18-be45-4845-9d70-900cb4dfa9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793b8-33d1-4bed-a7bd-50ea069f829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715db86-1c1b-4960-8919-bced70bac39e}" ma:internalName="TaxCatchAll" ma:showField="CatchAllData" ma:web="8c8793b8-33d1-4bed-a7bd-50ea069f82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811A92-D464-4AC4-A396-BA73B10CEEAC}">
  <ds:schemaRefs>
    <ds:schemaRef ds:uri="16c05727-aa75-4e4a-9b5f-8a80a1165891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230e9df3-be65-4c73-a93b-d1236ebd677e"/>
    <ds:schemaRef ds:uri="http://schemas.openxmlformats.org/package/2006/metadata/core-properties"/>
    <ds:schemaRef ds:uri="http://schemas.microsoft.com/sharepoint/v3"/>
    <ds:schemaRef ds:uri="71af3243-3dd4-4a8d-8c0d-dd76da1f02a5"/>
    <ds:schemaRef ds:uri="http://www.w3.org/XML/1998/namespace"/>
    <ds:schemaRef ds:uri="http://purl.org/dc/elements/1.1/"/>
    <ds:schemaRef ds:uri="879bdd96-d97b-4c87-af6b-158da9f6ca61"/>
    <ds:schemaRef ds:uri="21de150d-db08-4716-8a28-7ee8db023852"/>
    <ds:schemaRef ds:uri="23a2a8c7-b4ad-477c-82d9-28c0a1f10cea"/>
    <ds:schemaRef ds:uri="8c8793b8-33d1-4bed-a7bd-50ea069f8293"/>
  </ds:schemaRefs>
</ds:datastoreItem>
</file>

<file path=customXml/itemProps2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E481A6-BC71-4CDE-A2F8-DA79379DD7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a2a8c7-b4ad-477c-82d9-28c0a1f10cea"/>
    <ds:schemaRef ds:uri="8c8793b8-33d1-4bed-a7bd-50ea069f82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{5D185131-C6F7-42E9-B105-1B73F451BB36}tf33713516_win32</Template>
  <TotalTime>390</TotalTime>
  <Words>386</Words>
  <Application>Microsoft Office PowerPoint</Application>
  <PresentationFormat>Widescreen</PresentationFormat>
  <Paragraphs>56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Walbaum Display</vt:lpstr>
      <vt:lpstr>3DFloatVTI</vt:lpstr>
      <vt:lpstr>Caring in the Community – Valuable Insights into the modern care industry and the challenges that it faces.</vt:lpstr>
      <vt:lpstr>Single  Assessment Framework</vt:lpstr>
      <vt:lpstr>EVIDENCE Off Site (Primary) On Site (Secondary) Different Ways  Different Times</vt:lpstr>
      <vt:lpstr> CQC  CARE HOME FOCUS  </vt:lpstr>
      <vt:lpstr>What do I need to know? </vt:lpstr>
      <vt:lpstr>  SCORING  * Evidence types are reviewed. * Score applied to each category. * Evidence category scores combined to give   score for related quality statement. * Quality statement scores combined to give total score for relevant key question. * Score generates a rating for each key question. * Total the key question ratings to give overall rating.  </vt:lpstr>
      <vt:lpstr>The way to get started is to quit talking and begin doing.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Anna Knight</dc:creator>
  <cp:lastModifiedBy>Michaela Cosway</cp:lastModifiedBy>
  <cp:revision>5</cp:revision>
  <dcterms:created xsi:type="dcterms:W3CDTF">2023-01-10T14:25:04Z</dcterms:created>
  <dcterms:modified xsi:type="dcterms:W3CDTF">2024-03-19T14:58:37Z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1481dbdc-28be-4327-863f-5ca5aceef7a1</vt:lpwstr>
  </property>
  <property fmtid="{D5CDD505-2E9C-101B-9397-08002B2CF9AE}" pid="3" name="MediaServiceImageTags">
    <vt:lpwstr/>
  </property>
  <property fmtid="{D5CDD505-2E9C-101B-9397-08002B2CF9AE}" pid="4" name="ContentTypeId">
    <vt:lpwstr>0x010100814216F4C786534BABEACFBFA7F2A30E</vt:lpwstr>
  </property>
</Properties>
</file>