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2"/>
  </p:sldMasterIdLst>
  <p:notesMasterIdLst>
    <p:notesMasterId r:id="rId24"/>
  </p:notesMasterIdLst>
  <p:handoutMasterIdLst>
    <p:handoutMasterId r:id="rId25"/>
  </p:handoutMasterIdLst>
  <p:sldIdLst>
    <p:sldId id="275" r:id="rId3"/>
    <p:sldId id="442" r:id="rId4"/>
    <p:sldId id="278" r:id="rId5"/>
    <p:sldId id="289" r:id="rId6"/>
    <p:sldId id="290" r:id="rId7"/>
    <p:sldId id="443" r:id="rId8"/>
    <p:sldId id="451" r:id="rId9"/>
    <p:sldId id="286" r:id="rId10"/>
    <p:sldId id="445" r:id="rId11"/>
    <p:sldId id="449" r:id="rId12"/>
    <p:sldId id="287" r:id="rId13"/>
    <p:sldId id="452" r:id="rId14"/>
    <p:sldId id="292" r:id="rId15"/>
    <p:sldId id="288" r:id="rId16"/>
    <p:sldId id="294" r:id="rId17"/>
    <p:sldId id="453" r:id="rId18"/>
    <p:sldId id="447" r:id="rId19"/>
    <p:sldId id="455" r:id="rId20"/>
    <p:sldId id="456" r:id="rId21"/>
    <p:sldId id="450" r:id="rId22"/>
    <p:sldId id="457" r:id="rId23"/>
  </p:sldIdLst>
  <p:sldSz cx="12192000" cy="6858000"/>
  <p:notesSz cx="6858000" cy="9144000"/>
  <p:embeddedFontLst>
    <p:embeddedFont>
      <p:font typeface="Book Antiqua" panose="02040602050305030304" pitchFamily="18" charset="0"/>
      <p:regular r:id="rId26"/>
      <p:bold r:id="rId27"/>
      <p:italic r:id="rId28"/>
      <p:boldItalic r:id="rId29"/>
    </p:embeddedFont>
    <p:embeddedFont>
      <p:font typeface="Museo Sans 300" panose="02000000000000000000" charset="0"/>
      <p:regular r:id="rId30"/>
      <p:italic r:id="rId31"/>
    </p:embeddedFont>
    <p:embeddedFont>
      <p:font typeface="Poppins" panose="00000500000000000000" pitchFamily="2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D94688A-7440-43E9-8911-D9857D2ED664}">
          <p14:sldIdLst>
            <p14:sldId id="275"/>
            <p14:sldId id="442"/>
            <p14:sldId id="278"/>
            <p14:sldId id="289"/>
            <p14:sldId id="290"/>
            <p14:sldId id="443"/>
            <p14:sldId id="451"/>
            <p14:sldId id="286"/>
            <p14:sldId id="445"/>
            <p14:sldId id="449"/>
            <p14:sldId id="287"/>
            <p14:sldId id="452"/>
            <p14:sldId id="292"/>
            <p14:sldId id="288"/>
            <p14:sldId id="294"/>
            <p14:sldId id="453"/>
            <p14:sldId id="447"/>
            <p14:sldId id="455"/>
            <p14:sldId id="456"/>
            <p14:sldId id="450"/>
            <p14:sldId id="4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70"/>
    <a:srgbClr val="BDD6CE"/>
    <a:srgbClr val="ED9EA6"/>
    <a:srgbClr val="661C45"/>
    <a:srgbClr val="631226"/>
    <a:srgbClr val="6B4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77" autoAdjust="0"/>
    <p:restoredTop sz="96327"/>
  </p:normalViewPr>
  <p:slideViewPr>
    <p:cSldViewPr snapToGrid="0" snapToObjects="1">
      <p:cViewPr varScale="1">
        <p:scale>
          <a:sx n="72" d="100"/>
          <a:sy n="72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2" d="100"/>
          <a:sy n="102" d="100"/>
        </p:scale>
        <p:origin x="191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DABFEF-9486-3984-9D1B-97E17A3AC6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05831-DF47-C8E4-E560-FFF44F76A4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202-D2B7-F748-991D-CE55A582F4FA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B655F-58A0-5476-C2D2-B4EFC86AFA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A2A86-FC84-B47C-38CB-7DA5116794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0A7DA-194F-A649-8E85-156655034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3F225-A8E3-394E-9CE3-47BB6CDB3A65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20281-97D0-0545-9ED4-A16A3E1EF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3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0B8F360-8600-B48F-17AD-E171E7A8A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238148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14/05/2024</a:t>
            </a:fld>
            <a:endParaRPr lang="en-US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9180DFD2-6B12-D17B-0531-0B2302742E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005970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187EC51-1C5B-3E9D-6DC7-1BCE5FF0F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EFDCCE2-E4A6-D2D3-C529-DB60A08E12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55098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C9CBA-145E-24BB-4CF7-918925734955}"/>
              </a:ext>
            </a:extLst>
          </p:cNvPr>
          <p:cNvPicPr/>
          <p:nvPr userDrawn="1"/>
        </p:nvPicPr>
        <p:blipFill rotWithShape="1">
          <a:blip r:embed="rId2"/>
          <a:srcRect l="39254" t="-3300" b="3300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3149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C9CBA-145E-24BB-4CF7-918925734955}"/>
              </a:ext>
            </a:extLst>
          </p:cNvPr>
          <p:cNvPicPr/>
          <p:nvPr userDrawn="1"/>
        </p:nvPicPr>
        <p:blipFill rotWithShape="1">
          <a:blip r:embed="rId2"/>
          <a:srcRect l="39254" t="-3837" b="3837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2702257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range Title &amp; Background Image Burgundy Title &amp; Curve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6">
            <a:extLst>
              <a:ext uri="{FF2B5EF4-FFF2-40B4-BE49-F238E27FC236}">
                <a16:creationId xmlns:a16="http://schemas.microsoft.com/office/drawing/2014/main" id="{55B858C5-B900-E6CF-5316-BDBA32A9D0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005970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198BF9-4B0D-283D-2A01-A51BBA1DC3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E2F2B72-D289-F8AD-E604-4992A3AB5D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293961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C1134362-2B65-EB70-F64B-5C1DE185F6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EA143D-8E34-FE50-5EBB-BB63522ED6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344"/>
          <a:stretch/>
        </p:blipFill>
        <p:spPr>
          <a:xfrm>
            <a:off x="8129847" y="463694"/>
            <a:ext cx="4062153" cy="5762005"/>
          </a:xfrm>
          <a:prstGeom prst="rect">
            <a:avLst/>
          </a:prstGeom>
        </p:spPr>
      </p:pic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3DE452E2-1A5D-3C08-1E9B-205708FC27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3AEECFB3-ECCE-317F-75DB-1496D93044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099117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">
            <a:extLst>
              <a:ext uri="{FF2B5EF4-FFF2-40B4-BE49-F238E27FC236}">
                <a16:creationId xmlns:a16="http://schemas.microsoft.com/office/drawing/2014/main" id="{D26D8A63-7070-B24B-3EE9-31B94140D204}"/>
              </a:ext>
            </a:extLst>
          </p:cNvPr>
          <p:cNvSpPr txBox="1">
            <a:spLocks/>
          </p:cNvSpPr>
          <p:nvPr userDrawn="1"/>
        </p:nvSpPr>
        <p:spPr>
          <a:xfrm>
            <a:off x="881828" y="2524049"/>
            <a:ext cx="7177651" cy="781447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6600" spc="-273" dirty="0">
                <a:solidFill>
                  <a:srgbClr val="FFFFFF"/>
                </a:solidFill>
                <a:latin typeface="Times New Roman" panose="02020603050405020304" pitchFamily="18" charset="0"/>
              </a:rPr>
              <a:t>Title goes here</a:t>
            </a:r>
            <a:endParaRPr lang="en-GB" sz="6600" dirty="0">
              <a:latin typeface="Times New Roman" panose="02020603050405020304" pitchFamily="18" charset="0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19E0D3B4-8770-4838-69F7-250DCBDF6BEA}"/>
              </a:ext>
            </a:extLst>
          </p:cNvPr>
          <p:cNvSpPr txBox="1">
            <a:spLocks/>
          </p:cNvSpPr>
          <p:nvPr userDrawn="1"/>
        </p:nvSpPr>
        <p:spPr>
          <a:xfrm>
            <a:off x="966888" y="3429000"/>
            <a:ext cx="3489773" cy="683599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2800" b="0" spc="-273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Sub-heading</a:t>
            </a:r>
            <a:endParaRPr lang="en-GB" sz="2800" b="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4C98E-4A68-E351-1DC4-C34CF25E61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80F34C-07E9-5462-50A0-981B9FDE6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5B14E2-3BB1-0DDF-29C1-770E7C7FB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316973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4A53E0-EE08-39D0-669C-773C34CD11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5A71D48-DB47-0B1A-BC80-E0147D8D3F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End Slide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D4DB072-E6A3-FD9B-E5A0-16476EB4A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624663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E8812F-CAB8-AF5F-83EB-806CCFB0FA75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0" y="-109"/>
            <a:ext cx="12191999" cy="6858000"/>
          </a:xfrm>
          <a:prstGeom prst="rect">
            <a:avLst/>
          </a:prstGeom>
        </p:spPr>
      </p:pic>
      <p:sp>
        <p:nvSpPr>
          <p:cNvPr id="6" name="object 9">
            <a:extLst>
              <a:ext uri="{FF2B5EF4-FFF2-40B4-BE49-F238E27FC236}">
                <a16:creationId xmlns:a16="http://schemas.microsoft.com/office/drawing/2014/main" id="{637A614B-0B39-ED80-4335-7B9FD8B2CE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9688" y="902934"/>
            <a:ext cx="3489773" cy="746565"/>
          </a:xfrm>
          <a:prstGeom prst="rect">
            <a:avLst/>
          </a:prstGeom>
        </p:spPr>
        <p:txBody>
          <a:bodyPr vert="horz" wrap="square" lIns="0" tIns="91645" rIns="0" bIns="0" rtlCol="0">
            <a:spAutoFit/>
          </a:bodyPr>
          <a:lstStyle/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4730" spc="-273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z="47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81D59299-AB49-1432-A8C5-185532A2C449}"/>
              </a:ext>
            </a:extLst>
          </p:cNvPr>
          <p:cNvSpPr txBox="1"/>
          <p:nvPr userDrawn="1"/>
        </p:nvSpPr>
        <p:spPr>
          <a:xfrm>
            <a:off x="9969167" y="6447514"/>
            <a:ext cx="2001565" cy="221412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6"/>
              </a:spcBef>
            </a:pPr>
            <a:endParaRPr sz="2001" baseline="-3787" dirty="0">
              <a:latin typeface="Book Antiqua"/>
              <a:cs typeface="Book Antiqua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3DC0FC38-2C9D-A243-997F-4168DDA9CB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47048" y="1863904"/>
            <a:ext cx="4975768" cy="810621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7701" marR="79323">
              <a:lnSpc>
                <a:spcPct val="137400"/>
              </a:lnSpc>
              <a:spcBef>
                <a:spcPts val="58"/>
              </a:spcBef>
            </a:pPr>
            <a:r>
              <a:rPr lang="en-GB" sz="2000" dirty="0"/>
              <a:t>“Quote to go here”</a:t>
            </a:r>
            <a:endParaRPr sz="2000" spc="-6" dirty="0"/>
          </a:p>
          <a:p>
            <a:pPr marL="7701" marR="126686" algn="just">
              <a:lnSpc>
                <a:spcPct val="124100"/>
              </a:lnSpc>
              <a:spcBef>
                <a:spcPts val="1252"/>
              </a:spcBef>
            </a:pPr>
            <a:r>
              <a:rPr lang="en-GB" sz="1200" dirty="0">
                <a:latin typeface="Poppins" panose="00000500000000000000" pitchFamily="2" charset="0"/>
                <a:cs typeface="Poppins" panose="00000500000000000000" pitchFamily="2" charset="0"/>
              </a:rPr>
              <a:t>Information and text here to go with the quote.</a:t>
            </a:r>
            <a:endParaRPr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DC4DB3FC-B362-2207-633A-2D310B3F44D9}"/>
              </a:ext>
            </a:extLst>
          </p:cNvPr>
          <p:cNvSpPr/>
          <p:nvPr userDrawn="1"/>
        </p:nvSpPr>
        <p:spPr>
          <a:xfrm>
            <a:off x="5937261" y="476216"/>
            <a:ext cx="0" cy="5905350"/>
          </a:xfrm>
          <a:custGeom>
            <a:avLst/>
            <a:gdLst/>
            <a:ahLst/>
            <a:cxnLst/>
            <a:rect l="l" t="t" r="r" b="b"/>
            <a:pathLst>
              <a:path h="9738360">
                <a:moveTo>
                  <a:pt x="0" y="0"/>
                </a:moveTo>
                <a:lnTo>
                  <a:pt x="0" y="9737923"/>
                </a:lnTo>
              </a:path>
            </a:pathLst>
          </a:custGeom>
          <a:ln w="1047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ED3E98-333E-4FC4-1CD5-CBD3EF5B8CA8}"/>
              </a:ext>
            </a:extLst>
          </p:cNvPr>
          <p:cNvSpPr/>
          <p:nvPr userDrawn="1"/>
        </p:nvSpPr>
        <p:spPr>
          <a:xfrm>
            <a:off x="6254740" y="476216"/>
            <a:ext cx="1188707" cy="1173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50000"/>
                  </a:schemeClr>
                </a:solidFill>
              </a:rPr>
              <a:t>Headshot here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955057-9873-4E84-239D-2CF899DCC5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77556" y="5963585"/>
            <a:ext cx="1142978" cy="51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93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3BFE3-98C4-4B44-6C47-3ED8FFA78D60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9804" t="172" r="31114" b="-172"/>
          <a:stretch/>
        </p:blipFill>
        <p:spPr>
          <a:xfrm>
            <a:off x="6246949" y="-1"/>
            <a:ext cx="5984152" cy="685800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64DAE6A4-07DA-D6D1-9450-C2CA15FFA96F}"/>
              </a:ext>
            </a:extLst>
          </p:cNvPr>
          <p:cNvSpPr>
            <a:spLocks/>
          </p:cNvSpPr>
          <p:nvPr/>
        </p:nvSpPr>
        <p:spPr>
          <a:xfrm>
            <a:off x="5536908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84867685-8BD2-A638-AE8B-26F83B2E9B28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721365"/>
            <a:ext cx="4540862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object 18">
            <a:extLst>
              <a:ext uri="{FF2B5EF4-FFF2-40B4-BE49-F238E27FC236}">
                <a16:creationId xmlns:a16="http://schemas.microsoft.com/office/drawing/2014/main" id="{D0EA5FA3-D637-1BF1-0B5A-B05011E8D502}"/>
              </a:ext>
            </a:extLst>
          </p:cNvPr>
          <p:cNvGrpSpPr/>
          <p:nvPr userDrawn="1"/>
        </p:nvGrpSpPr>
        <p:grpSpPr>
          <a:xfrm>
            <a:off x="9499361" y="760644"/>
            <a:ext cx="6546" cy="4989282"/>
            <a:chOff x="15664443" y="1254358"/>
            <a:chExt cx="10795" cy="8227695"/>
          </a:xfrm>
        </p:grpSpPr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274BF641-62AD-B919-BB65-217572379A43}"/>
                </a:ext>
              </a:extLst>
            </p:cNvPr>
            <p:cNvSpPr/>
            <p:nvPr/>
          </p:nvSpPr>
          <p:spPr>
            <a:xfrm>
              <a:off x="15669679" y="1290955"/>
              <a:ext cx="0" cy="8169909"/>
            </a:xfrm>
            <a:custGeom>
              <a:avLst/>
              <a:gdLst/>
              <a:ahLst/>
              <a:cxnLst/>
              <a:rect l="l" t="t" r="r" b="b"/>
              <a:pathLst>
                <a:path h="8169909">
                  <a:moveTo>
                    <a:pt x="0" y="0"/>
                  </a:moveTo>
                  <a:lnTo>
                    <a:pt x="0" y="8169583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0">
              <a:extLst>
                <a:ext uri="{FF2B5EF4-FFF2-40B4-BE49-F238E27FC236}">
                  <a16:creationId xmlns:a16="http://schemas.microsoft.com/office/drawing/2014/main" id="{51ADE014-2E96-0AA5-5934-7067F8F56AA8}"/>
                </a:ext>
              </a:extLst>
            </p:cNvPr>
            <p:cNvSpPr/>
            <p:nvPr/>
          </p:nvSpPr>
          <p:spPr>
            <a:xfrm>
              <a:off x="15664434" y="1254359"/>
              <a:ext cx="10795" cy="8227695"/>
            </a:xfrm>
            <a:custGeom>
              <a:avLst/>
              <a:gdLst/>
              <a:ahLst/>
              <a:cxnLst/>
              <a:rect l="l" t="t" r="r" b="b"/>
              <a:pathLst>
                <a:path w="10794" h="8227695">
                  <a:moveTo>
                    <a:pt x="10477" y="8221866"/>
                  </a:moveTo>
                  <a:lnTo>
                    <a:pt x="8940" y="8218170"/>
                  </a:lnTo>
                  <a:lnTo>
                    <a:pt x="5245" y="8216633"/>
                  </a:lnTo>
                  <a:lnTo>
                    <a:pt x="1536" y="8218170"/>
                  </a:lnTo>
                  <a:lnTo>
                    <a:pt x="0" y="8221866"/>
                  </a:lnTo>
                  <a:lnTo>
                    <a:pt x="1536" y="8225574"/>
                  </a:lnTo>
                  <a:lnTo>
                    <a:pt x="5245" y="8227111"/>
                  </a:lnTo>
                  <a:lnTo>
                    <a:pt x="8940" y="8225574"/>
                  </a:lnTo>
                  <a:lnTo>
                    <a:pt x="10477" y="8221866"/>
                  </a:lnTo>
                  <a:close/>
                </a:path>
                <a:path w="10794" h="82276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9" name="object 25">
            <a:extLst>
              <a:ext uri="{FF2B5EF4-FFF2-40B4-BE49-F238E27FC236}">
                <a16:creationId xmlns:a16="http://schemas.microsoft.com/office/drawing/2014/main" id="{E14E3AC9-B71F-3124-8526-65F2F2031692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32349" y="4331332"/>
            <a:ext cx="3588400" cy="2549127"/>
          </a:xfrm>
          <a:prstGeom prst="rect">
            <a:avLst/>
          </a:prstGeom>
        </p:spPr>
      </p:pic>
      <p:pic>
        <p:nvPicPr>
          <p:cNvPr id="20" name="object 21">
            <a:extLst>
              <a:ext uri="{FF2B5EF4-FFF2-40B4-BE49-F238E27FC236}">
                <a16:creationId xmlns:a16="http://schemas.microsoft.com/office/drawing/2014/main" id="{67D46FFD-1269-61CE-685F-35BDE4ACDE7E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154359" y="-11827"/>
            <a:ext cx="3387837" cy="2371918"/>
          </a:xfrm>
          <a:prstGeom prst="rect">
            <a:avLst/>
          </a:prstGeom>
        </p:spPr>
      </p:pic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9C7A7B82-B883-1422-1B6D-8B48B7B8C72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24553" y="1442451"/>
            <a:ext cx="4540862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3D6B423-B3CF-CFE6-2FB4-CB202E83440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24553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3236779-A04F-B772-37FD-45DA98D6965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621119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E7C80B9-EE61-E7D0-7B21-4268595512F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601200" y="782638"/>
            <a:ext cx="1976438" cy="323850"/>
          </a:xfrm>
        </p:spPr>
        <p:txBody>
          <a:bodyPr/>
          <a:lstStyle>
            <a:lvl4pPr>
              <a:defRPr>
                <a:solidFill>
                  <a:srgbClr val="BDD6CE"/>
                </a:solidFill>
              </a:defRPr>
            </a:lvl4pPr>
          </a:lstStyle>
          <a:p>
            <a:pPr lvl="3"/>
            <a:r>
              <a:rPr lang="en-GB" dirty="0"/>
              <a:t>Heading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55796673-CD79-AB1B-3E0F-676EF14D5C9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613232" y="1573341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34DE911-499F-1778-1707-DE40AB3DBA10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613231" y="1964691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7EF4D584-3672-1155-934B-255E129E71C3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595816" y="2969603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96DA0B0A-BA54-8B03-0F04-A83938BFF339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595815" y="3360953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5" name="Text Placeholder 29">
            <a:extLst>
              <a:ext uri="{FF2B5EF4-FFF2-40B4-BE49-F238E27FC236}">
                <a16:creationId xmlns:a16="http://schemas.microsoft.com/office/drawing/2014/main" id="{AD75885C-AB1C-0E33-F97A-61992021E82F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595817" y="4408149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2E975530-2E0A-2330-9936-0BB0D27DE3E1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595816" y="4799499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</p:spTree>
    <p:extLst>
      <p:ext uri="{BB962C8B-B14F-4D97-AF65-F5344CB8AC3E}">
        <p14:creationId xmlns:p14="http://schemas.microsoft.com/office/powerpoint/2010/main" val="205038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3EF386-4654-5110-F192-B672D984B38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l="20247" t="-172" r="28673" b="172"/>
          <a:stretch/>
        </p:blipFill>
        <p:spPr>
          <a:xfrm>
            <a:off x="5953487" y="-11827"/>
            <a:ext cx="6238514" cy="6869827"/>
          </a:xfrm>
          <a:prstGeom prst="rect">
            <a:avLst/>
          </a:prstGeom>
        </p:spPr>
      </p:pic>
      <p:sp>
        <p:nvSpPr>
          <p:cNvPr id="14" name="object 5">
            <a:extLst>
              <a:ext uri="{FF2B5EF4-FFF2-40B4-BE49-F238E27FC236}">
                <a16:creationId xmlns:a16="http://schemas.microsoft.com/office/drawing/2014/main" id="{41EC3C52-D9F7-27BC-2458-29D9D8B791B5}"/>
              </a:ext>
            </a:extLst>
          </p:cNvPr>
          <p:cNvSpPr/>
          <p:nvPr userDrawn="1"/>
        </p:nvSpPr>
        <p:spPr>
          <a:xfrm>
            <a:off x="5110503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14">
            <a:extLst>
              <a:ext uri="{FF2B5EF4-FFF2-40B4-BE49-F238E27FC236}">
                <a16:creationId xmlns:a16="http://schemas.microsoft.com/office/drawing/2014/main" id="{8DE1C097-6478-7769-F515-02A6D05D8E7A}"/>
              </a:ext>
            </a:extLst>
          </p:cNvPr>
          <p:cNvGrpSpPr/>
          <p:nvPr userDrawn="1"/>
        </p:nvGrpSpPr>
        <p:grpSpPr>
          <a:xfrm>
            <a:off x="2744596" y="922411"/>
            <a:ext cx="6462095" cy="6053742"/>
            <a:chOff x="5026061" y="1254358"/>
            <a:chExt cx="10648950" cy="10054590"/>
          </a:xfrm>
        </p:grpSpPr>
        <p:sp>
          <p:nvSpPr>
            <p:cNvPr id="10" name="object 15">
              <a:extLst>
                <a:ext uri="{FF2B5EF4-FFF2-40B4-BE49-F238E27FC236}">
                  <a16:creationId xmlns:a16="http://schemas.microsoft.com/office/drawing/2014/main" id="{7A5073F0-F2C8-3116-F955-61FFD77D4EB2}"/>
                </a:ext>
              </a:extLst>
            </p:cNvPr>
            <p:cNvSpPr/>
            <p:nvPr/>
          </p:nvSpPr>
          <p:spPr>
            <a:xfrm>
              <a:off x="15669679" y="1290976"/>
              <a:ext cx="0" cy="9211945"/>
            </a:xfrm>
            <a:custGeom>
              <a:avLst/>
              <a:gdLst/>
              <a:ahLst/>
              <a:cxnLst/>
              <a:rect l="l" t="t" r="r" b="b"/>
              <a:pathLst>
                <a:path h="9211945">
                  <a:moveTo>
                    <a:pt x="0" y="0"/>
                  </a:moveTo>
                  <a:lnTo>
                    <a:pt x="0" y="9211332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6">
              <a:extLst>
                <a:ext uri="{FF2B5EF4-FFF2-40B4-BE49-F238E27FC236}">
                  <a16:creationId xmlns:a16="http://schemas.microsoft.com/office/drawing/2014/main" id="{D53AA3AC-4FFB-1C6D-D17B-F332D3C51101}"/>
                </a:ext>
              </a:extLst>
            </p:cNvPr>
            <p:cNvSpPr/>
            <p:nvPr/>
          </p:nvSpPr>
          <p:spPr>
            <a:xfrm>
              <a:off x="15664434" y="1254359"/>
              <a:ext cx="10795" cy="9269095"/>
            </a:xfrm>
            <a:custGeom>
              <a:avLst/>
              <a:gdLst/>
              <a:ahLst/>
              <a:cxnLst/>
              <a:rect l="l" t="t" r="r" b="b"/>
              <a:pathLst>
                <a:path w="10794" h="9269095">
                  <a:moveTo>
                    <a:pt x="10477" y="9263647"/>
                  </a:moveTo>
                  <a:lnTo>
                    <a:pt x="8940" y="9259951"/>
                  </a:lnTo>
                  <a:lnTo>
                    <a:pt x="5245" y="9258414"/>
                  </a:lnTo>
                  <a:lnTo>
                    <a:pt x="1536" y="9259951"/>
                  </a:lnTo>
                  <a:lnTo>
                    <a:pt x="0" y="9263647"/>
                  </a:lnTo>
                  <a:lnTo>
                    <a:pt x="1536" y="9267355"/>
                  </a:lnTo>
                  <a:lnTo>
                    <a:pt x="5245" y="9268879"/>
                  </a:lnTo>
                  <a:lnTo>
                    <a:pt x="8940" y="9267355"/>
                  </a:lnTo>
                  <a:lnTo>
                    <a:pt x="10477" y="9263647"/>
                  </a:lnTo>
                  <a:close/>
                </a:path>
                <a:path w="10794" h="92690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7">
              <a:extLst>
                <a:ext uri="{FF2B5EF4-FFF2-40B4-BE49-F238E27FC236}">
                  <a16:creationId xmlns:a16="http://schemas.microsoft.com/office/drawing/2014/main" id="{F0DBDEBF-AC28-A0B2-A9DC-A4B8525675F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6061" y="1758156"/>
              <a:ext cx="9971395" cy="9550400"/>
            </a:xfrm>
            <a:prstGeom prst="rect">
              <a:avLst/>
            </a:prstGeom>
          </p:spPr>
        </p:pic>
      </p:grpSp>
      <p:sp>
        <p:nvSpPr>
          <p:cNvPr id="21" name="object 13">
            <a:extLst>
              <a:ext uri="{FF2B5EF4-FFF2-40B4-BE49-F238E27FC236}">
                <a16:creationId xmlns:a16="http://schemas.microsoft.com/office/drawing/2014/main" id="{7CC0218B-2CB5-5596-8D03-F6BFD511FEF3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541419"/>
            <a:ext cx="3885088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A68136BE-3C77-48A9-DDF3-85CD02192E6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11480" y="1229397"/>
            <a:ext cx="4540862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22BBCBFA-3108-3807-9025-1DD129BB3950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11480" y="1932253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F99D548-A214-D865-CC12-5DA0A79437B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9331001" y="2373198"/>
            <a:ext cx="1430879" cy="192281"/>
          </a:xfrm>
        </p:spPr>
        <p:txBody>
          <a:bodyPr>
            <a:noAutofit/>
          </a:bodyPr>
          <a:lstStyle>
            <a:lvl1pPr>
              <a:defRPr sz="1050" b="1">
                <a:solidFill>
                  <a:srgbClr val="BDD6CE"/>
                </a:solidFill>
              </a:defRPr>
            </a:lvl1pPr>
          </a:lstStyle>
          <a:p>
            <a:pPr lvl="0"/>
            <a:r>
              <a:rPr lang="en-GB" dirty="0"/>
              <a:t>Name of Person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FAC4DF7-2BB0-FEC9-EDBD-69A6EB8447F7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331000" y="2588486"/>
            <a:ext cx="1430879" cy="192281"/>
          </a:xfrm>
        </p:spPr>
        <p:txBody>
          <a:bodyPr>
            <a:noAutofit/>
          </a:bodyPr>
          <a:lstStyle>
            <a:lvl1pPr>
              <a:defRPr sz="105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Role of person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2BD01E90-F569-8DF4-D6F3-77C15683790B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331000" y="1554418"/>
            <a:ext cx="2663000" cy="824193"/>
          </a:xfrm>
        </p:spPr>
        <p:txBody>
          <a:bodyPr>
            <a:no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“Quote goes here”</a:t>
            </a:r>
          </a:p>
        </p:txBody>
      </p:sp>
    </p:spTree>
    <p:extLst>
      <p:ext uri="{BB962C8B-B14F-4D97-AF65-F5344CB8AC3E}">
        <p14:creationId xmlns:p14="http://schemas.microsoft.com/office/powerpoint/2010/main" val="1671287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2C10E3C-BD95-D9E6-2794-528C80BE35CC}"/>
              </a:ext>
            </a:extLst>
          </p:cNvPr>
          <p:cNvPicPr/>
          <p:nvPr userDrawn="1"/>
        </p:nvPicPr>
        <p:blipFill rotWithShape="1">
          <a:blip r:embed="rId2"/>
          <a:srcRect r="61648"/>
          <a:stretch/>
        </p:blipFill>
        <p:spPr>
          <a:xfrm flipH="1">
            <a:off x="7486116" y="-43860"/>
            <a:ext cx="4705884" cy="6901859"/>
          </a:xfrm>
          <a:prstGeom prst="rect">
            <a:avLst/>
          </a:prstGeom>
        </p:spPr>
      </p:pic>
      <p:sp>
        <p:nvSpPr>
          <p:cNvPr id="2" name="object 6">
            <a:extLst>
              <a:ext uri="{FF2B5EF4-FFF2-40B4-BE49-F238E27FC236}">
                <a16:creationId xmlns:a16="http://schemas.microsoft.com/office/drawing/2014/main" id="{9DD66541-E5B5-19DE-7B97-65499CDCEF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175629C5-B5D0-BE81-3A37-D93C1404A4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135E4BF-7EAE-1C43-90A0-C52C4948FD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32564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C3419BEB-076E-ADA6-2011-0F2EBD1380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890" y="1761554"/>
            <a:ext cx="10668537" cy="20499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600" b="0" i="0">
                <a:solidFill>
                  <a:srgbClr val="005970"/>
                </a:solidFill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Recent cases, clients and accolades subheading (x1 line max)</a:t>
            </a:r>
          </a:p>
        </p:txBody>
      </p:sp>
      <p:sp>
        <p:nvSpPr>
          <p:cNvPr id="14" name="Text Placeholder 33">
            <a:extLst>
              <a:ext uri="{FF2B5EF4-FFF2-40B4-BE49-F238E27FC236}">
                <a16:creationId xmlns:a16="http://schemas.microsoft.com/office/drawing/2014/main" id="{29AD0F80-40F9-480A-9489-46836899BD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6891" y="2201311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15" name="Text Placeholder 36">
            <a:extLst>
              <a:ext uri="{FF2B5EF4-FFF2-40B4-BE49-F238E27FC236}">
                <a16:creationId xmlns:a16="http://schemas.microsoft.com/office/drawing/2014/main" id="{F20BF93E-82A6-DEBA-B579-29B89ECAF4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891" y="2642704"/>
            <a:ext cx="5257800" cy="1910867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B56B25EC-711F-2192-0A72-DB896435BCF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7628" y="2206046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180000" tIns="0" rIns="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22" name="Text Placeholder 36">
            <a:extLst>
              <a:ext uri="{FF2B5EF4-FFF2-40B4-BE49-F238E27FC236}">
                <a16:creationId xmlns:a16="http://schemas.microsoft.com/office/drawing/2014/main" id="{96778EF8-DC1C-1BAA-C24A-61780CEBD4B4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187628" y="2647438"/>
            <a:ext cx="5257800" cy="1910867"/>
          </a:xfrm>
        </p:spPr>
        <p:txBody>
          <a:bodyPr vert="horz" lIns="180000" tIns="0" rIns="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081D6A84-8820-02D2-31D7-DF63C93382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1" y="813724"/>
            <a:ext cx="10668537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6645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B3BF5D25-6856-FDDD-7A29-E13DA4505C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604501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3B3FCD81-169D-DDC8-775D-EDE1027EBA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6045014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3C1A886D-0225-6721-AC5A-1C02C63A6A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604561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D1B310-B331-935E-4FA9-FA2D10FECC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4550" y="0"/>
            <a:ext cx="4997450" cy="6858000"/>
          </a:xfrm>
          <a:solidFill>
            <a:srgbClr val="BDD6CE"/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46A0EC-74D6-79A2-E36B-7AFE9EF57C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0546" y="2815875"/>
            <a:ext cx="2987449" cy="3003863"/>
          </a:xfrm>
          <a:prstGeom prst="rect">
            <a:avLst/>
          </a:prstGeom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6C7D72-B329-AFD0-0A66-8463CE34FA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2807298"/>
            <a:ext cx="2987449" cy="3003863"/>
          </a:xfrm>
          <a:prstGeom prst="rect">
            <a:avLst/>
          </a:prstGeom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E92770-F765-DD64-77D2-F722626D2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2807298"/>
            <a:ext cx="2987449" cy="300386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4CD535C-072D-788E-95A4-79D17E900B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2807298"/>
            <a:ext cx="2987449" cy="3003863"/>
          </a:xfrm>
          <a:prstGeom prst="rect">
            <a:avLst/>
          </a:prstGeom>
        </p:spPr>
      </p:pic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A3D58A8D-EABA-C605-4FC7-82180EA32FA6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4" name="Text Placeholder 36">
            <a:extLst>
              <a:ext uri="{FF2B5EF4-FFF2-40B4-BE49-F238E27FC236}">
                <a16:creationId xmlns:a16="http://schemas.microsoft.com/office/drawing/2014/main" id="{F99907C4-21B7-0785-EB9A-1A03BFA9AD2C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76949A43-8A14-AB75-2177-3E1BDCEF7C67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6" name="Text Placeholder 36">
            <a:extLst>
              <a:ext uri="{FF2B5EF4-FFF2-40B4-BE49-F238E27FC236}">
                <a16:creationId xmlns:a16="http://schemas.microsoft.com/office/drawing/2014/main" id="{2EB2073C-0A4D-1BB3-34CE-E3C63B6F5598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79C058B9-E51C-00DB-E454-42113B84409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BE106C21-8D5C-85DD-02C8-11A49174BDC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DEB32AAF-56B6-92FE-4398-7EFF54F09825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6D42C367-76F8-FB90-A8E1-B960FF33E56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787604BB-ECD9-DB5E-2E04-2FB46B03A52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42" name="Text Placeholder 36">
            <a:extLst>
              <a:ext uri="{FF2B5EF4-FFF2-40B4-BE49-F238E27FC236}">
                <a16:creationId xmlns:a16="http://schemas.microsoft.com/office/drawing/2014/main" id="{E45FFC98-9E91-9578-10FF-25B704C26261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43" name="Text Placeholder 36">
            <a:extLst>
              <a:ext uri="{FF2B5EF4-FFF2-40B4-BE49-F238E27FC236}">
                <a16:creationId xmlns:a16="http://schemas.microsoft.com/office/drawing/2014/main" id="{A40B3C70-6057-C696-8ECF-711A69DB2741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8" name="Text Placeholder 36">
            <a:extLst>
              <a:ext uri="{FF2B5EF4-FFF2-40B4-BE49-F238E27FC236}">
                <a16:creationId xmlns:a16="http://schemas.microsoft.com/office/drawing/2014/main" id="{2BCB3B0B-BD84-B8E4-8FA6-1BF47F46A54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9" name="Text Placeholder 36">
            <a:extLst>
              <a:ext uri="{FF2B5EF4-FFF2-40B4-BE49-F238E27FC236}">
                <a16:creationId xmlns:a16="http://schemas.microsoft.com/office/drawing/2014/main" id="{22503651-277F-8405-F720-5457574D1486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4" name="Text Placeholder 36">
            <a:extLst>
              <a:ext uri="{FF2B5EF4-FFF2-40B4-BE49-F238E27FC236}">
                <a16:creationId xmlns:a16="http://schemas.microsoft.com/office/drawing/2014/main" id="{DB3720B0-0B36-7B70-65D9-6D8BF01B6C34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5" name="Text Placeholder 36">
            <a:extLst>
              <a:ext uri="{FF2B5EF4-FFF2-40B4-BE49-F238E27FC236}">
                <a16:creationId xmlns:a16="http://schemas.microsoft.com/office/drawing/2014/main" id="{83A290C0-B5B5-F78E-BC5A-6C3BE8E6848E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7" name="Picture Placeholder 2">
            <a:extLst>
              <a:ext uri="{FF2B5EF4-FFF2-40B4-BE49-F238E27FC236}">
                <a16:creationId xmlns:a16="http://schemas.microsoft.com/office/drawing/2014/main" id="{75656739-D6DE-12BB-AC0F-64757F804209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3047598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ECB91429-6FF5-73CA-5616-67F34D1A4B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8395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5CD72C3-0680-85F6-D5C6-440A91752C3C}"/>
              </a:ext>
            </a:extLst>
          </p:cNvPr>
          <p:cNvSpPr txBox="1">
            <a:spLocks/>
          </p:cNvSpPr>
          <p:nvPr userDrawn="1"/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661C4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solidFill>
                  <a:srgbClr val="005970"/>
                </a:solidFill>
              </a:rPr>
              <a:t>Title goes here</a:t>
            </a:r>
            <a:endParaRPr lang="en-GB" spc="-176" dirty="0">
              <a:solidFill>
                <a:srgbClr val="005970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B057F3-B8DD-5DC9-EEC3-0421BF90F4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F76ACF11-E535-852C-1ECA-B56C7C379E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405045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 Over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26">
            <a:extLst>
              <a:ext uri="{FF2B5EF4-FFF2-40B4-BE49-F238E27FC236}">
                <a16:creationId xmlns:a16="http://schemas.microsoft.com/office/drawing/2014/main" id="{0D9875A1-DF71-381D-35AE-68C1CF82F0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538660"/>
            <a:ext cx="2987449" cy="3003863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596E3DB8-8C66-2030-BC2C-7C6AF42C7A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5854" y="538660"/>
            <a:ext cx="2987449" cy="3003863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334E3BDC-A7D3-A55E-A215-125BB3CB1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538660"/>
            <a:ext cx="2987449" cy="3003863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4FB790F5-1EF1-0E41-A997-7C098BF429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538660"/>
            <a:ext cx="2987449" cy="300386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2A87FF7-D5B2-89FF-D347-5FCB9983FC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3063275"/>
            <a:ext cx="2987449" cy="30038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5851C2A-2B6F-B65F-F359-56A9F7B16D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5854" y="3063275"/>
            <a:ext cx="2987449" cy="300386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53F07F0-411B-ABD5-DFEE-851CB20077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3063275"/>
            <a:ext cx="2987449" cy="3003863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AAA630E0-4D80-0FC1-CA6B-A331E0ECE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14/05/2024</a:t>
            </a:fld>
            <a:endParaRPr lang="en-US" dirty="0"/>
          </a:p>
        </p:txBody>
      </p:sp>
      <p:sp>
        <p:nvSpPr>
          <p:cNvPr id="73" name="Picture Placeholder 2">
            <a:extLst>
              <a:ext uri="{FF2B5EF4-FFF2-40B4-BE49-F238E27FC236}">
                <a16:creationId xmlns:a16="http://schemas.microsoft.com/office/drawing/2014/main" id="{4A4B4173-0386-4A2E-DE61-D60211B8C04F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869435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74" name="Text Placeholder 36">
            <a:extLst>
              <a:ext uri="{FF2B5EF4-FFF2-40B4-BE49-F238E27FC236}">
                <a16:creationId xmlns:a16="http://schemas.microsoft.com/office/drawing/2014/main" id="{E7EF2A11-46FF-76C0-A32D-4FB25C18551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60104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75" name="Text Placeholder 36">
            <a:extLst>
              <a:ext uri="{FF2B5EF4-FFF2-40B4-BE49-F238E27FC236}">
                <a16:creationId xmlns:a16="http://schemas.microsoft.com/office/drawing/2014/main" id="{CB8ED984-7FDF-5E36-135A-20C427DAEE0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60104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76" name="Text Placeholder 36">
            <a:extLst>
              <a:ext uri="{FF2B5EF4-FFF2-40B4-BE49-F238E27FC236}">
                <a16:creationId xmlns:a16="http://schemas.microsoft.com/office/drawing/2014/main" id="{995C3999-263A-3A78-2AD3-B6FE933DD01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60104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63" name="Picture Placeholder 2">
            <a:extLst>
              <a:ext uri="{FF2B5EF4-FFF2-40B4-BE49-F238E27FC236}">
                <a16:creationId xmlns:a16="http://schemas.microsoft.com/office/drawing/2014/main" id="{5CB72D8D-E34F-82C9-7AF2-1F66AF4B0BB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3652338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78" name="Text Placeholder 36">
            <a:extLst>
              <a:ext uri="{FF2B5EF4-FFF2-40B4-BE49-F238E27FC236}">
                <a16:creationId xmlns:a16="http://schemas.microsoft.com/office/drawing/2014/main" id="{C5633FC3-31B8-9DFE-DACD-C48057F1F5F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777732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79" name="Text Placeholder 36">
            <a:extLst>
              <a:ext uri="{FF2B5EF4-FFF2-40B4-BE49-F238E27FC236}">
                <a16:creationId xmlns:a16="http://schemas.microsoft.com/office/drawing/2014/main" id="{5EAA3F2F-8593-7701-BD48-6BD1DC45050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3777732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80" name="Text Placeholder 36">
            <a:extLst>
              <a:ext uri="{FF2B5EF4-FFF2-40B4-BE49-F238E27FC236}">
                <a16:creationId xmlns:a16="http://schemas.microsoft.com/office/drawing/2014/main" id="{9FA0057C-AE6D-F40A-4075-3BA49BB49F3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777732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274A953E-DAE1-DA84-CA76-920F31EB1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3063275"/>
            <a:ext cx="2987449" cy="3003863"/>
          </a:xfrm>
          <a:prstGeom prst="rect">
            <a:avLst/>
          </a:prstGeom>
        </p:spPr>
      </p:pic>
      <p:sp>
        <p:nvSpPr>
          <p:cNvPr id="87" name="Picture Placeholder 2">
            <a:extLst>
              <a:ext uri="{FF2B5EF4-FFF2-40B4-BE49-F238E27FC236}">
                <a16:creationId xmlns:a16="http://schemas.microsoft.com/office/drawing/2014/main" id="{09ADD477-A9D5-2406-388B-585DA0A1251F}"/>
              </a:ext>
            </a:extLst>
          </p:cNvPr>
          <p:cNvSpPr>
            <a:spLocks noGrp="1" noChangeAspect="1"/>
          </p:cNvSpPr>
          <p:nvPr>
            <p:ph type="pic" sz="quarter" idx="64" hasCustomPrompt="1"/>
          </p:nvPr>
        </p:nvSpPr>
        <p:spPr>
          <a:xfrm>
            <a:off x="6365525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88" name="Text Placeholder 36">
            <a:extLst>
              <a:ext uri="{FF2B5EF4-FFF2-40B4-BE49-F238E27FC236}">
                <a16:creationId xmlns:a16="http://schemas.microsoft.com/office/drawing/2014/main" id="{7834A6C7-371B-5D05-B7EE-7EAF478D885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490919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89" name="Text Placeholder 36">
            <a:extLst>
              <a:ext uri="{FF2B5EF4-FFF2-40B4-BE49-F238E27FC236}">
                <a16:creationId xmlns:a16="http://schemas.microsoft.com/office/drawing/2014/main" id="{2F4F1201-33D2-416B-C6D4-C66D5567C67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6490919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90" name="Text Placeholder 36">
            <a:extLst>
              <a:ext uri="{FF2B5EF4-FFF2-40B4-BE49-F238E27FC236}">
                <a16:creationId xmlns:a16="http://schemas.microsoft.com/office/drawing/2014/main" id="{E32D64AD-2E3E-5A5C-4278-2E69127819E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490919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97" name="Picture Placeholder 2">
            <a:extLst>
              <a:ext uri="{FF2B5EF4-FFF2-40B4-BE49-F238E27FC236}">
                <a16:creationId xmlns:a16="http://schemas.microsoft.com/office/drawing/2014/main" id="{3FD1724F-97F2-06D3-EFBA-75C973801B6B}"/>
              </a:ext>
            </a:extLst>
          </p:cNvPr>
          <p:cNvSpPr>
            <a:spLocks noGrp="1" noChangeAspect="1"/>
          </p:cNvSpPr>
          <p:nvPr>
            <p:ph type="pic" sz="quarter" idx="68" hasCustomPrompt="1"/>
          </p:nvPr>
        </p:nvSpPr>
        <p:spPr>
          <a:xfrm>
            <a:off x="9106840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8" name="Text Placeholder 36">
            <a:extLst>
              <a:ext uri="{FF2B5EF4-FFF2-40B4-BE49-F238E27FC236}">
                <a16:creationId xmlns:a16="http://schemas.microsoft.com/office/drawing/2014/main" id="{613174D2-2E85-D736-A97E-5A6990A89C1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232234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99" name="Text Placeholder 36">
            <a:extLst>
              <a:ext uri="{FF2B5EF4-FFF2-40B4-BE49-F238E27FC236}">
                <a16:creationId xmlns:a16="http://schemas.microsoft.com/office/drawing/2014/main" id="{5C7E88AE-252B-F884-503B-15A2350C8D64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9232234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00" name="Text Placeholder 36">
            <a:extLst>
              <a:ext uri="{FF2B5EF4-FFF2-40B4-BE49-F238E27FC236}">
                <a16:creationId xmlns:a16="http://schemas.microsoft.com/office/drawing/2014/main" id="{FF8BBFE2-1F25-3B30-22DA-E0B3581B784E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9232234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81" name="Picture Placeholder 2">
            <a:extLst>
              <a:ext uri="{FF2B5EF4-FFF2-40B4-BE49-F238E27FC236}">
                <a16:creationId xmlns:a16="http://schemas.microsoft.com/office/drawing/2014/main" id="{43F06939-1251-4407-3E0E-9978E8ECBBDB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82" name="Text Placeholder 36">
            <a:extLst>
              <a:ext uri="{FF2B5EF4-FFF2-40B4-BE49-F238E27FC236}">
                <a16:creationId xmlns:a16="http://schemas.microsoft.com/office/drawing/2014/main" id="{C051F467-AD82-84E1-A322-4CEEE75C4C5A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83" name="Text Placeholder 36">
            <a:extLst>
              <a:ext uri="{FF2B5EF4-FFF2-40B4-BE49-F238E27FC236}">
                <a16:creationId xmlns:a16="http://schemas.microsoft.com/office/drawing/2014/main" id="{2AA0B714-1CDC-9F0A-F8C7-37EF0604BE2F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84" name="Text Placeholder 36">
            <a:extLst>
              <a:ext uri="{FF2B5EF4-FFF2-40B4-BE49-F238E27FC236}">
                <a16:creationId xmlns:a16="http://schemas.microsoft.com/office/drawing/2014/main" id="{01418709-0075-BEDB-3BDA-6BA81F2B58DB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85" name="Picture Placeholder 2">
            <a:extLst>
              <a:ext uri="{FF2B5EF4-FFF2-40B4-BE49-F238E27FC236}">
                <a16:creationId xmlns:a16="http://schemas.microsoft.com/office/drawing/2014/main" id="{897B71F4-CD17-9BB1-D3B4-74188D72B8D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1" name="Text Placeholder 36">
            <a:extLst>
              <a:ext uri="{FF2B5EF4-FFF2-40B4-BE49-F238E27FC236}">
                <a16:creationId xmlns:a16="http://schemas.microsoft.com/office/drawing/2014/main" id="{3B4E6CC9-020C-7D3B-1DA0-FCE4580CA13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92" name="Text Placeholder 36">
            <a:extLst>
              <a:ext uri="{FF2B5EF4-FFF2-40B4-BE49-F238E27FC236}">
                <a16:creationId xmlns:a16="http://schemas.microsoft.com/office/drawing/2014/main" id="{AA5AA59F-473C-E6A0-10A6-F7CAA5A6421D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93" name="Text Placeholder 36">
            <a:extLst>
              <a:ext uri="{FF2B5EF4-FFF2-40B4-BE49-F238E27FC236}">
                <a16:creationId xmlns:a16="http://schemas.microsoft.com/office/drawing/2014/main" id="{5CE24108-82CE-C04F-65C4-C643D520D88B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94" name="Picture Placeholder 2">
            <a:extLst>
              <a:ext uri="{FF2B5EF4-FFF2-40B4-BE49-F238E27FC236}">
                <a16:creationId xmlns:a16="http://schemas.microsoft.com/office/drawing/2014/main" id="{144E41DA-027F-4A9C-7538-24A8B9A389B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5" name="Text Placeholder 36">
            <a:extLst>
              <a:ext uri="{FF2B5EF4-FFF2-40B4-BE49-F238E27FC236}">
                <a16:creationId xmlns:a16="http://schemas.microsoft.com/office/drawing/2014/main" id="{BD71FE2F-7798-65E6-6620-1B587CB06DB2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121" name="Text Placeholder 36">
            <a:extLst>
              <a:ext uri="{FF2B5EF4-FFF2-40B4-BE49-F238E27FC236}">
                <a16:creationId xmlns:a16="http://schemas.microsoft.com/office/drawing/2014/main" id="{BAF33E78-5E18-5800-801E-2180406983C6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22" name="Text Placeholder 36">
            <a:extLst>
              <a:ext uri="{FF2B5EF4-FFF2-40B4-BE49-F238E27FC236}">
                <a16:creationId xmlns:a16="http://schemas.microsoft.com/office/drawing/2014/main" id="{73D0D386-C073-4E2E-1663-D96B8D2EAB8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123" name="Picture Placeholder 2">
            <a:extLst>
              <a:ext uri="{FF2B5EF4-FFF2-40B4-BE49-F238E27FC236}">
                <a16:creationId xmlns:a16="http://schemas.microsoft.com/office/drawing/2014/main" id="{D91B014A-F154-5659-8270-117AAB82E836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124" name="Text Placeholder 36">
            <a:extLst>
              <a:ext uri="{FF2B5EF4-FFF2-40B4-BE49-F238E27FC236}">
                <a16:creationId xmlns:a16="http://schemas.microsoft.com/office/drawing/2014/main" id="{4DA53AF4-A1B9-6C37-51F9-9327D79D063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125" name="Text Placeholder 36">
            <a:extLst>
              <a:ext uri="{FF2B5EF4-FFF2-40B4-BE49-F238E27FC236}">
                <a16:creationId xmlns:a16="http://schemas.microsoft.com/office/drawing/2014/main" id="{F693D806-A58F-8F35-011F-BC03C0712931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26" name="Text Placeholder 36">
            <a:extLst>
              <a:ext uri="{FF2B5EF4-FFF2-40B4-BE49-F238E27FC236}">
                <a16:creationId xmlns:a16="http://schemas.microsoft.com/office/drawing/2014/main" id="{099E6DED-97BC-122A-1805-D9A030EDA970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297944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1A118F-B0C3-0C15-0B7A-FDCB1B42E576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9"/>
          </a:xfrm>
          <a:prstGeom prst="rect">
            <a:avLst/>
          </a:prstGeom>
        </p:spPr>
      </p:pic>
      <p:pic>
        <p:nvPicPr>
          <p:cNvPr id="16" name="Picture 15" descr="A purple oval with black background&#10;&#10;Description automatically generated">
            <a:extLst>
              <a:ext uri="{FF2B5EF4-FFF2-40B4-BE49-F238E27FC236}">
                <a16:creationId xmlns:a16="http://schemas.microsoft.com/office/drawing/2014/main" id="{8D7C9BAD-FBAE-30A7-0049-6ABFC6168A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043821">
            <a:off x="2783013" y="3692644"/>
            <a:ext cx="2015652" cy="2747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0D2E07-1155-88FE-CFB3-8AB5EA210E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6039" y="2197274"/>
            <a:ext cx="1681965" cy="2292580"/>
          </a:xfrm>
          <a:prstGeom prst="rect">
            <a:avLst/>
          </a:prstGeom>
        </p:spPr>
      </p:pic>
      <p:pic>
        <p:nvPicPr>
          <p:cNvPr id="26" name="Picture 25" descr="A black oval with a black background&#10;&#10;Description automatically generated">
            <a:extLst>
              <a:ext uri="{FF2B5EF4-FFF2-40B4-BE49-F238E27FC236}">
                <a16:creationId xmlns:a16="http://schemas.microsoft.com/office/drawing/2014/main" id="{7A187A55-280A-622A-6B86-25C0C8F3FE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5564197">
            <a:off x="6657726" y="4483662"/>
            <a:ext cx="1834848" cy="2887493"/>
          </a:xfrm>
          <a:prstGeom prst="rect">
            <a:avLst/>
          </a:prstGeom>
        </p:spPr>
      </p:pic>
      <p:pic>
        <p:nvPicPr>
          <p:cNvPr id="32" name="Picture 31" descr="A grey oval with black background&#10;&#10;Description automatically generated">
            <a:extLst>
              <a:ext uri="{FF2B5EF4-FFF2-40B4-BE49-F238E27FC236}">
                <a16:creationId xmlns:a16="http://schemas.microsoft.com/office/drawing/2014/main" id="{1782082E-7563-D277-3A65-0797F42AC2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4777951">
            <a:off x="6655360" y="3557575"/>
            <a:ext cx="2098194" cy="3161534"/>
          </a:xfrm>
          <a:prstGeom prst="rect">
            <a:avLst/>
          </a:prstGeom>
        </p:spPr>
      </p:pic>
      <p:pic>
        <p:nvPicPr>
          <p:cNvPr id="12" name="Picture 11" descr="A red oval with black background&#10;&#10;Description automatically generated">
            <a:extLst>
              <a:ext uri="{FF2B5EF4-FFF2-40B4-BE49-F238E27FC236}">
                <a16:creationId xmlns:a16="http://schemas.microsoft.com/office/drawing/2014/main" id="{EDD93712-4106-3380-A243-682742B3F7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872999">
            <a:off x="4184709" y="2260340"/>
            <a:ext cx="1779047" cy="1916425"/>
          </a:xfrm>
          <a:prstGeom prst="rect">
            <a:avLst/>
          </a:prstGeom>
        </p:spPr>
      </p:pic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7D491925-145A-8393-43C1-8231A74CC4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42888" y="4402676"/>
            <a:ext cx="2411712" cy="6343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.”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75CC36-A4C2-6353-71DD-6A56E1A21E68}"/>
              </a:ext>
            </a:extLst>
          </p:cNvPr>
          <p:cNvCxnSpPr/>
          <p:nvPr userDrawn="1"/>
        </p:nvCxnSpPr>
        <p:spPr>
          <a:xfrm>
            <a:off x="2751237" y="5138343"/>
            <a:ext cx="211816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2667A0F3-8B2F-19DB-E640-FCCDEAAA702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42888" y="5189754"/>
            <a:ext cx="2411712" cy="54609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48C19E-D0AE-72AF-0ECB-43D69A741178}"/>
              </a:ext>
            </a:extLst>
          </p:cNvPr>
          <p:cNvCxnSpPr>
            <a:cxnSpLocks/>
          </p:cNvCxnSpPr>
          <p:nvPr userDrawn="1"/>
        </p:nvCxnSpPr>
        <p:spPr>
          <a:xfrm>
            <a:off x="9534001" y="3390567"/>
            <a:ext cx="1519822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D813EC35-AFA9-CB8F-4562-ED42DE97DB3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64781" y="5864230"/>
            <a:ext cx="1990203" cy="45554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Quote ref that can go over two lines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E8B89756-71D0-D16F-9A41-E5373368F7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77644" y="4415065"/>
            <a:ext cx="2643207" cy="1327249"/>
          </a:xfrm>
        </p:spPr>
        <p:txBody>
          <a:bodyPr>
            <a:noAutofit/>
          </a:bodyPr>
          <a:lstStyle>
            <a:lvl1pPr marL="0" indent="0">
              <a:lnSpc>
                <a:spcPts val="1740"/>
              </a:lnSpc>
              <a:buNone/>
              <a:defRPr sz="14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gravida.”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AB859-95F3-B2A5-F30C-A6CC1682A8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2403" y="2638442"/>
            <a:ext cx="1569335" cy="1319313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70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B822D3-A718-D7A5-FE24-A5FBC887D4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2637923"/>
            <a:ext cx="1990203" cy="1319212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8CA50AE-D901-A188-609D-77A31A168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2597840"/>
            <a:ext cx="1516284" cy="795735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100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36AB37B-439F-B1AA-5208-D03C246FCA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3393575"/>
            <a:ext cx="19902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pic>
        <p:nvPicPr>
          <p:cNvPr id="14" name="Picture 13" descr="A brown oval object with black background&#10;&#10;Description automatically generated">
            <a:extLst>
              <a:ext uri="{FF2B5EF4-FFF2-40B4-BE49-F238E27FC236}">
                <a16:creationId xmlns:a16="http://schemas.microsoft.com/office/drawing/2014/main" id="{72106B8F-617B-848E-3F44-64836AEB48B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584230" y="2254144"/>
            <a:ext cx="1569335" cy="201771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B0F385-3F8C-7575-C950-50C91EF9AC9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rot="3937758">
            <a:off x="10005116" y="2845753"/>
            <a:ext cx="2236481" cy="1611470"/>
          </a:xfrm>
          <a:prstGeom prst="rect">
            <a:avLst/>
          </a:prstGeom>
        </p:spPr>
      </p:pic>
      <p:pic>
        <p:nvPicPr>
          <p:cNvPr id="36" name="Picture 35" descr="A green oval with black background&#10;&#10;Description automatically generated">
            <a:extLst>
              <a:ext uri="{FF2B5EF4-FFF2-40B4-BE49-F238E27FC236}">
                <a16:creationId xmlns:a16="http://schemas.microsoft.com/office/drawing/2014/main" id="{BFDE97BA-5B50-E824-CE0E-26C5D26F076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rot="17197721">
            <a:off x="8747498" y="2359035"/>
            <a:ext cx="2906824" cy="1861134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69D1DB4-17F4-E568-2857-C41BE477D1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9895" y="3471832"/>
            <a:ext cx="1736203" cy="795735"/>
          </a:xfrm>
        </p:spPr>
        <p:txBody>
          <a:bodyPr>
            <a:noAutofit/>
          </a:bodyPr>
          <a:lstStyle>
            <a:lvl1pPr marL="0" indent="0">
              <a:buNone/>
              <a:defRPr sz="4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23%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A1AB763-7880-D0E4-6FE2-70873E9DBE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56195" y="2597840"/>
            <a:ext cx="16899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C477EC7-4656-D8BB-5DBB-7B255FB65C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4555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4B5126A-0806-88F8-EBB0-98A46B2BCF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5159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8C89ED7-DBD6-BEB5-06CA-9304B961B9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74555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6650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085205-8A32-A8FE-74ED-FA64D666251F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9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4DCC183C-25EC-C1E3-0436-4DA63FF821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0810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18CAE04-1762-7AE3-425A-00F268DA6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1414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D826B225-8578-AFD7-355C-7E4393F367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810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25016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12FA1B-35DE-4E77-F993-E673DC716291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r="58472"/>
          <a:stretch/>
        </p:blipFill>
        <p:spPr>
          <a:xfrm flipH="1">
            <a:off x="7206914" y="1"/>
            <a:ext cx="5063055" cy="6858000"/>
          </a:xfrm>
          <a:prstGeom prst="rect">
            <a:avLst/>
          </a:prstGeom>
        </p:spPr>
      </p:pic>
      <p:sp>
        <p:nvSpPr>
          <p:cNvPr id="7" name="object 6">
            <a:extLst>
              <a:ext uri="{FF2B5EF4-FFF2-40B4-BE49-F238E27FC236}">
                <a16:creationId xmlns:a16="http://schemas.microsoft.com/office/drawing/2014/main" id="{43D2DE2B-B231-CC05-AD04-0F54504D8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73B8B88-9831-7648-5656-0FBCF8EC42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98B1D894-4367-EAEE-ED26-3E240A18F2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8140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rgundy Title &amp;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EDAA896-E215-E4AA-F47B-9062AAED95F5}"/>
              </a:ext>
            </a:extLst>
          </p:cNvPr>
          <p:cNvPicPr/>
          <p:nvPr userDrawn="1"/>
        </p:nvPicPr>
        <p:blipFill rotWithShape="1">
          <a:blip r:embed="rId2"/>
          <a:srcRect l="37944" r="2630"/>
          <a:stretch/>
        </p:blipFill>
        <p:spPr>
          <a:xfrm>
            <a:off x="5805658" y="560069"/>
            <a:ext cx="6386341" cy="6045125"/>
          </a:xfrm>
          <a:prstGeom prst="rect">
            <a:avLst/>
          </a:prstGeom>
        </p:spPr>
      </p:pic>
      <p:sp>
        <p:nvSpPr>
          <p:cNvPr id="17" name="object 6">
            <a:extLst>
              <a:ext uri="{FF2B5EF4-FFF2-40B4-BE49-F238E27FC236}">
                <a16:creationId xmlns:a16="http://schemas.microsoft.com/office/drawing/2014/main" id="{BBBFCDDA-49C3-FC90-7473-B9660157C7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4568271F-3F07-5B71-9A3D-A2E1F4C7EE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9AA06DD8-98F3-CBA2-27D8-D1849111D1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4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FEC1BE9F-20C5-104D-F401-9C1FF9D5FA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7FA840-3A64-35D9-6457-56C08AB2B716}"/>
              </a:ext>
            </a:extLst>
          </p:cNvPr>
          <p:cNvPicPr/>
          <p:nvPr userDrawn="1"/>
        </p:nvPicPr>
        <p:blipFill rotWithShape="1">
          <a:blip r:embed="rId2"/>
          <a:srcRect l="39076"/>
          <a:stretch/>
        </p:blipFill>
        <p:spPr>
          <a:xfrm>
            <a:off x="5852160" y="591434"/>
            <a:ext cx="6339840" cy="5853505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0F59D05B-47F1-E403-573F-6E01D84B4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31910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177C61F6-99FA-CBC6-7FEA-072AF4059E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5319712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43792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0E514F6-99E3-AA73-8031-AB07C4FB6C61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1B92E-99BD-554C-9CDA-3E624379C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0749"/>
            <a:ext cx="10515600" cy="2887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Introduction</a:t>
            </a:r>
          </a:p>
          <a:p>
            <a:pPr lvl="1"/>
            <a:r>
              <a:rPr lang="en-GB" dirty="0"/>
              <a:t>Sub-heading</a:t>
            </a:r>
          </a:p>
          <a:p>
            <a:pPr lvl="2"/>
            <a:r>
              <a:rPr lang="en-GB" dirty="0"/>
              <a:t>Body Text</a:t>
            </a:r>
          </a:p>
          <a:p>
            <a:pPr lvl="3"/>
            <a:r>
              <a:rPr lang="en-GB" dirty="0"/>
              <a:t>Sub-text</a:t>
            </a:r>
          </a:p>
        </p:txBody>
      </p:sp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181C8F2F-5C7A-4A56-6CA1-857C2BB3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9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5" r:id="rId3"/>
    <p:sldLayoutId id="2147483666" r:id="rId4"/>
    <p:sldLayoutId id="2147483669" r:id="rId5"/>
    <p:sldLayoutId id="2147483712" r:id="rId6"/>
    <p:sldLayoutId id="2147483713" r:id="rId7"/>
    <p:sldLayoutId id="2147483671" r:id="rId8"/>
    <p:sldLayoutId id="2147483706" r:id="rId9"/>
    <p:sldLayoutId id="2147483707" r:id="rId10"/>
    <p:sldLayoutId id="2147483714" r:id="rId11"/>
    <p:sldLayoutId id="2147483683" r:id="rId12"/>
    <p:sldLayoutId id="2147483687" r:id="rId13"/>
    <p:sldLayoutId id="2147483700" r:id="rId14"/>
    <p:sldLayoutId id="2147483702" r:id="rId15"/>
    <p:sldLayoutId id="2147483701" r:id="rId16"/>
    <p:sldLayoutId id="2147483703" r:id="rId17"/>
    <p:sldLayoutId id="2147483704" r:id="rId18"/>
    <p:sldLayoutId id="2147483708" r:id="rId19"/>
    <p:sldLayoutId id="2147483709" r:id="rId20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00597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accent6"/>
          </a:solidFill>
          <a:latin typeface="Poppins" panose="00000500000000000000" pitchFamily="2" charset="0"/>
          <a:ea typeface="Verdana" panose="020B0604030504040204" pitchFamily="34" charset="0"/>
          <a:cs typeface="Poppins" panose="00000500000000000000" pitchFamily="2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1" i="0" kern="1200">
          <a:solidFill>
            <a:srgbClr val="005970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6"/>
          </a:solidFill>
          <a:latin typeface="Museo Sans 300" panose="0200000000000000000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nna.fee@rwkgoodman.com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CQC’s Single Assessment Framework 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F18FB-BBA8-ED25-59D0-CB38334B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3900" y="4235450"/>
            <a:ext cx="6200775" cy="68421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Anna Fee</a:t>
            </a:r>
          </a:p>
          <a:p>
            <a:r>
              <a:rPr lang="en-GB" dirty="0"/>
              <a:t>Senior Associate Solicitor </a:t>
            </a:r>
          </a:p>
        </p:txBody>
      </p:sp>
    </p:spTree>
    <p:extLst>
      <p:ext uri="{BB962C8B-B14F-4D97-AF65-F5344CB8AC3E}">
        <p14:creationId xmlns:p14="http://schemas.microsoft.com/office/powerpoint/2010/main" val="1518085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02" y="380779"/>
            <a:ext cx="9101894" cy="618730"/>
          </a:xfrm>
        </p:spPr>
        <p:txBody>
          <a:bodyPr/>
          <a:lstStyle/>
          <a:p>
            <a:r>
              <a:rPr lang="en-GB" dirty="0"/>
              <a:t>Assessment of Quality Statements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3002" y="1337274"/>
            <a:ext cx="9810015" cy="3670954"/>
          </a:xfrm>
        </p:spPr>
        <p:txBody>
          <a:bodyPr>
            <a:noAutofit/>
          </a:bodyPr>
          <a:lstStyle/>
          <a:p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QS based on soft intelligence</a:t>
            </a:r>
          </a:p>
          <a:p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Ask which QS are being assessed to know what evidence to highlight </a:t>
            </a:r>
          </a:p>
          <a:p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65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332650"/>
            <a:ext cx="8481408" cy="618730"/>
          </a:xfrm>
        </p:spPr>
        <p:txBody>
          <a:bodyPr/>
          <a:lstStyle/>
          <a:p>
            <a:r>
              <a:rPr lang="en-GB" dirty="0"/>
              <a:t>Six evidence categories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2231" y="1089819"/>
            <a:ext cx="7958894" cy="464820"/>
          </a:xfrm>
        </p:spPr>
        <p:txBody>
          <a:bodyPr>
            <a:noAutofit/>
          </a:bodyPr>
          <a:lstStyle/>
          <a:p>
            <a:r>
              <a:rPr lang="en-GB" sz="2400" dirty="0"/>
              <a:t>Themes under each Quality Statement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31534" y="1897893"/>
            <a:ext cx="9980326" cy="401514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600" dirty="0"/>
              <a:t>People's Experiences (“I” Statements) </a:t>
            </a:r>
          </a:p>
          <a:p>
            <a:pPr marL="457200" indent="-457200">
              <a:buFont typeface="+mj-lt"/>
              <a:buAutoNum type="arabicPeriod"/>
            </a:pPr>
            <a:endParaRPr lang="en-GB" sz="2600" dirty="0"/>
          </a:p>
          <a:p>
            <a:pPr marL="457200" indent="-457200">
              <a:buFont typeface="+mj-lt"/>
              <a:buAutoNum type="arabicPeriod"/>
            </a:pPr>
            <a:r>
              <a:rPr lang="en-GB" sz="2600" dirty="0"/>
              <a:t>Feedback from staff and leaders</a:t>
            </a:r>
          </a:p>
          <a:p>
            <a:pPr marL="457200" indent="-457200">
              <a:buFont typeface="+mj-lt"/>
              <a:buAutoNum type="arabicPeriod"/>
            </a:pPr>
            <a:endParaRPr lang="en-GB" sz="2600" dirty="0"/>
          </a:p>
          <a:p>
            <a:pPr marL="457200" indent="-457200">
              <a:buFont typeface="+mj-lt"/>
              <a:buAutoNum type="arabicPeriod"/>
            </a:pPr>
            <a:r>
              <a:rPr lang="en-GB" sz="2600" dirty="0"/>
              <a:t>Feedback from partners (LA’s etc.) </a:t>
            </a:r>
          </a:p>
          <a:p>
            <a:pPr marL="457200" indent="-457200">
              <a:buFont typeface="+mj-lt"/>
              <a:buAutoNum type="arabicPeriod"/>
            </a:pPr>
            <a:endParaRPr lang="en-GB" sz="2600" dirty="0"/>
          </a:p>
          <a:p>
            <a:pPr marL="457200" indent="-457200">
              <a:buFont typeface="+mj-lt"/>
              <a:buAutoNum type="arabicPeriod"/>
            </a:pPr>
            <a:r>
              <a:rPr lang="en-GB" sz="2600" dirty="0"/>
              <a:t>Observations (onsite)</a:t>
            </a:r>
          </a:p>
          <a:p>
            <a:pPr marL="457200" indent="-457200">
              <a:buFont typeface="+mj-lt"/>
              <a:buAutoNum type="arabicPeriod"/>
            </a:pPr>
            <a:endParaRPr lang="en-GB" sz="2600" dirty="0"/>
          </a:p>
          <a:p>
            <a:pPr marL="457200" indent="-457200">
              <a:buFont typeface="+mj-lt"/>
              <a:buAutoNum type="arabicPeriod"/>
            </a:pPr>
            <a:r>
              <a:rPr lang="en-GB" sz="2600" dirty="0"/>
              <a:t>Processes </a:t>
            </a:r>
          </a:p>
          <a:p>
            <a:pPr marL="457200" indent="-457200">
              <a:buFont typeface="+mj-lt"/>
              <a:buAutoNum type="arabicPeriod"/>
            </a:pPr>
            <a:endParaRPr lang="en-GB" sz="2600" dirty="0"/>
          </a:p>
          <a:p>
            <a:pPr marL="457200" indent="-457200">
              <a:buFont typeface="+mj-lt"/>
              <a:buAutoNum type="arabicPeriod"/>
            </a:pPr>
            <a:r>
              <a:rPr lang="en-GB" sz="2600" dirty="0"/>
              <a:t>Outcomes (NHS focused)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971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1569" y="2475545"/>
            <a:ext cx="9377223" cy="1096068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Scoring &amp; ratings </a:t>
            </a:r>
          </a:p>
        </p:txBody>
      </p:sp>
    </p:spTree>
    <p:extLst>
      <p:ext uri="{BB962C8B-B14F-4D97-AF65-F5344CB8AC3E}">
        <p14:creationId xmlns:p14="http://schemas.microsoft.com/office/powerpoint/2010/main" val="3620785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558655"/>
            <a:ext cx="8481408" cy="618730"/>
          </a:xfrm>
        </p:spPr>
        <p:txBody>
          <a:bodyPr/>
          <a:lstStyle/>
          <a:p>
            <a:r>
              <a:rPr lang="en-GB" dirty="0"/>
              <a:t>Scoring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9779" y="1440540"/>
            <a:ext cx="7926237" cy="312519"/>
          </a:xfrm>
        </p:spPr>
        <p:txBody>
          <a:bodyPr>
            <a:noAutofit/>
          </a:bodyPr>
          <a:lstStyle/>
          <a:p>
            <a:r>
              <a:rPr lang="en-GB" sz="2800" dirty="0"/>
              <a:t>CQC assigns score to evidence category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2261622"/>
            <a:ext cx="8481408" cy="3549551"/>
          </a:xfrm>
        </p:spPr>
        <p:txBody>
          <a:bodyPr>
            <a:normAutofit fontScale="92500"/>
          </a:bodyPr>
          <a:lstStyle/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1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Evidence shows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significant shortfalls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in the standard of care</a:t>
            </a:r>
          </a:p>
          <a:p>
            <a:pPr marL="457200" algn="just" fontAlgn="base"/>
            <a:endParaRPr lang="en-GB" sz="2400" dirty="0">
              <a:solidFill>
                <a:schemeClr val="bg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2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Evidence shows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shortfalls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 in the standard of care</a:t>
            </a:r>
          </a:p>
          <a:p>
            <a:pPr marL="457200" algn="just" fontAlgn="base"/>
            <a:endParaRPr lang="en-GB" sz="2400" dirty="0">
              <a:solidFill>
                <a:schemeClr val="bg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3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Evidence shows a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good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 standard of care</a:t>
            </a:r>
          </a:p>
          <a:p>
            <a:pPr marL="457200" algn="just" fontAlgn="base"/>
            <a:endParaRPr lang="en-GB" sz="2400" dirty="0">
              <a:solidFill>
                <a:schemeClr val="bg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4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Evidence shows an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exceptional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 standard of care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88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288" y="436178"/>
            <a:ext cx="8481408" cy="618730"/>
          </a:xfrm>
        </p:spPr>
        <p:txBody>
          <a:bodyPr/>
          <a:lstStyle/>
          <a:p>
            <a:r>
              <a:rPr lang="en-GB" dirty="0"/>
              <a:t>Reaching a Rating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8" y="1466310"/>
            <a:ext cx="8775926" cy="4411976"/>
          </a:xfrm>
        </p:spPr>
        <p:txBody>
          <a:bodyPr>
            <a:normAutofit/>
          </a:bodyPr>
          <a:lstStyle/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0BB880F-4F34-331D-53F6-7D29354C14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260472"/>
              </p:ext>
            </p:extLst>
          </p:nvPr>
        </p:nvGraphicFramePr>
        <p:xfrm>
          <a:off x="497548" y="1203062"/>
          <a:ext cx="9822109" cy="467522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739639">
                  <a:extLst>
                    <a:ext uri="{9D8B030D-6E8A-4147-A177-3AD203B41FA5}">
                      <a16:colId xmlns:a16="http://schemas.microsoft.com/office/drawing/2014/main" val="1581956155"/>
                    </a:ext>
                  </a:extLst>
                </a:gridCol>
                <a:gridCol w="7082470">
                  <a:extLst>
                    <a:ext uri="{9D8B030D-6E8A-4147-A177-3AD203B41FA5}">
                      <a16:colId xmlns:a16="http://schemas.microsoft.com/office/drawing/2014/main" val="3636012600"/>
                    </a:ext>
                  </a:extLst>
                </a:gridCol>
              </a:tblGrid>
              <a:tr h="1242302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Each evidence category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Exceptional 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Good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some shortfalls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significant shortfalls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077190"/>
                  </a:ext>
                </a:extLst>
              </a:tr>
              <a:tr h="984941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Quality statement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Evidence category scores combined  </a:t>
                      </a:r>
                    </a:p>
                    <a:p>
                      <a:r>
                        <a:rPr lang="en-GB" sz="1800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                      = </a:t>
                      </a:r>
                    </a:p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Each Quality Statement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396555"/>
                  </a:ext>
                </a:extLst>
              </a:tr>
              <a:tr h="9849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Key Question score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>
                        <a:solidFill>
                          <a:srgbClr val="005970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All Quality statement scores combined </a:t>
                      </a:r>
                    </a:p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                  </a:t>
                      </a:r>
                      <a:r>
                        <a:rPr lang="en-GB" sz="1800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= </a:t>
                      </a:r>
                    </a:p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Total Key question score (generates Key Q rating)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347964"/>
                  </a:ext>
                </a:extLst>
              </a:tr>
              <a:tr h="1359815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005970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Key Question ratings aggregated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5970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25 – 38% 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 Inadequate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39 – 62% 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Requires Improvement 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63 – 87% 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Good 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Over 87%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 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Outstanding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533276"/>
                  </a:ext>
                </a:extLst>
              </a:tr>
            </a:tbl>
          </a:graphicData>
        </a:graphic>
      </p:graphicFrame>
      <p:sp>
        <p:nvSpPr>
          <p:cNvPr id="14" name="Arrow: Down 13">
            <a:extLst>
              <a:ext uri="{FF2B5EF4-FFF2-40B4-BE49-F238E27FC236}">
                <a16:creationId xmlns:a16="http://schemas.microsoft.com/office/drawing/2014/main" id="{E9ECECFE-32C3-FB04-EE0E-DB42F40B15DC}"/>
              </a:ext>
            </a:extLst>
          </p:cNvPr>
          <p:cNvSpPr/>
          <p:nvPr/>
        </p:nvSpPr>
        <p:spPr>
          <a:xfrm>
            <a:off x="1427386" y="2928266"/>
            <a:ext cx="302083" cy="38340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D02E509D-7C76-5308-3391-55AFC519F063}"/>
              </a:ext>
            </a:extLst>
          </p:cNvPr>
          <p:cNvSpPr/>
          <p:nvPr/>
        </p:nvSpPr>
        <p:spPr>
          <a:xfrm>
            <a:off x="1408331" y="1874938"/>
            <a:ext cx="302083" cy="38340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E5977B15-150E-E742-0E2E-889C5F44FDB0}"/>
              </a:ext>
            </a:extLst>
          </p:cNvPr>
          <p:cNvSpPr/>
          <p:nvPr/>
        </p:nvSpPr>
        <p:spPr>
          <a:xfrm>
            <a:off x="1417858" y="3855421"/>
            <a:ext cx="311611" cy="38340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909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87" y="646243"/>
            <a:ext cx="8481408" cy="618730"/>
          </a:xfrm>
        </p:spPr>
        <p:txBody>
          <a:bodyPr/>
          <a:lstStyle/>
          <a:p>
            <a:r>
              <a:rPr lang="en-GB" dirty="0"/>
              <a:t>Scoring &amp; ratings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787" y="1523391"/>
            <a:ext cx="8481408" cy="3549551"/>
          </a:xfrm>
        </p:spPr>
        <p:txBody>
          <a:bodyPr>
            <a:normAutofit/>
          </a:bodyPr>
          <a:lstStyle/>
          <a:p>
            <a:pPr marL="628650" indent="-171450" algn="just" fontAlgn="base">
              <a:buFont typeface="Arial" panose="020B0604020202020204" pitchFamily="34" charset="0"/>
              <a:buChar char="•"/>
            </a:pPr>
            <a:r>
              <a:rPr lang="en-GB" sz="2400" dirty="0"/>
              <a:t>Idea is that you can re-submit evidence to CQC to increase scores</a:t>
            </a:r>
          </a:p>
          <a:p>
            <a:pPr marL="457200" algn="just" fontAlgn="base"/>
            <a:endParaRPr lang="en-GB" dirty="0"/>
          </a:p>
          <a:p>
            <a:pPr marL="628650" indent="-171450" algn="just" fontAlgn="base">
              <a:buFont typeface="Arial" panose="020B0604020202020204" pitchFamily="34" charset="0"/>
              <a:buChar char="•"/>
            </a:pPr>
            <a:r>
              <a:rPr lang="en-GB" sz="2400" dirty="0"/>
              <a:t>Means you won’t be stuck with rating for a long time</a:t>
            </a:r>
          </a:p>
          <a:p>
            <a:pPr marL="457200" algn="just" fontAlgn="base"/>
            <a:endParaRPr lang="en-GB" dirty="0"/>
          </a:p>
          <a:p>
            <a:pPr marL="628650" indent="-171450" algn="just" fontAlgn="base">
              <a:buFont typeface="Arial" panose="020B0604020202020204" pitchFamily="34" charset="0"/>
              <a:buChar char="•"/>
            </a:pPr>
            <a:r>
              <a:rPr lang="en-GB" sz="2400" b="1" dirty="0"/>
              <a:t>HOWEVER</a:t>
            </a:r>
            <a:r>
              <a:rPr lang="en-GB" sz="2400" dirty="0"/>
              <a:t>, the reassessment piece isn’t up and running yet. </a:t>
            </a:r>
          </a:p>
          <a:p>
            <a:pPr marL="628650" indent="-171450" algn="just" fontAlgn="base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algn="just" fontAlgn="base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1489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1569" y="2475545"/>
            <a:ext cx="9377223" cy="1096068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What to expect</a:t>
            </a:r>
          </a:p>
        </p:txBody>
      </p:sp>
    </p:spTree>
    <p:extLst>
      <p:ext uri="{BB962C8B-B14F-4D97-AF65-F5344CB8AC3E}">
        <p14:creationId xmlns:p14="http://schemas.microsoft.com/office/powerpoint/2010/main" val="3161676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789" y="405788"/>
            <a:ext cx="8481408" cy="563330"/>
          </a:xfrm>
        </p:spPr>
        <p:txBody>
          <a:bodyPr/>
          <a:lstStyle/>
          <a:p>
            <a:r>
              <a:rPr lang="en-GB" sz="4000" dirty="0"/>
              <a:t>What to expect during assessment (1)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065" y="1635853"/>
            <a:ext cx="9047221" cy="47146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Should be business as usual for providers. 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Different ways of presenting evidence 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All about </a:t>
            </a:r>
            <a:r>
              <a:rPr lang="en-GB" sz="2400" b="1" dirty="0"/>
              <a:t>FEEDBACK</a:t>
            </a:r>
            <a:r>
              <a:rPr lang="en-GB" sz="2400" dirty="0"/>
              <a:t>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28650" indent="-171450" algn="just" fontAlgn="base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883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789" y="405788"/>
            <a:ext cx="8481408" cy="563330"/>
          </a:xfrm>
        </p:spPr>
        <p:txBody>
          <a:bodyPr/>
          <a:lstStyle/>
          <a:p>
            <a:r>
              <a:rPr lang="en-GB" sz="4000" dirty="0"/>
              <a:t>What to expect during assessment (2)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065" y="1535185"/>
            <a:ext cx="9047221" cy="471461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Big focus on QS under Safe and Well-led 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SAFE</a:t>
            </a:r>
            <a:r>
              <a:rPr lang="en-GB" sz="2800" dirty="0"/>
              <a:t> = Culture of safety /risks identified &amp; mitigated / learning lessons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WELL-LED</a:t>
            </a:r>
            <a:r>
              <a:rPr lang="en-GB" sz="2800" dirty="0"/>
              <a:t> = Governance &amp; audits 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28650" indent="-171450" algn="just" fontAlgn="base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048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1569" y="2475545"/>
            <a:ext cx="9377223" cy="1096068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Key takeaways </a:t>
            </a:r>
          </a:p>
        </p:txBody>
      </p:sp>
    </p:spTree>
    <p:extLst>
      <p:ext uri="{BB962C8B-B14F-4D97-AF65-F5344CB8AC3E}">
        <p14:creationId xmlns:p14="http://schemas.microsoft.com/office/powerpoint/2010/main" val="1409723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78BA30-30F1-7A83-93F9-0054DE16E4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63515" y="667008"/>
            <a:ext cx="8113712" cy="3184816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GB" sz="5400" dirty="0"/>
              <a:t>Who am I? </a:t>
            </a:r>
          </a:p>
        </p:txBody>
      </p:sp>
      <p:pic>
        <p:nvPicPr>
          <p:cNvPr id="1026" name="Picture 2" descr="Anna Fee RWK Goodman">
            <a:extLst>
              <a:ext uri="{FF2B5EF4-FFF2-40B4-BE49-F238E27FC236}">
                <a16:creationId xmlns:a16="http://schemas.microsoft.com/office/drawing/2014/main" id="{D5BFF98F-E09C-00DA-8010-3229D278C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405" y="1941836"/>
            <a:ext cx="1258564" cy="125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315A660-C3AD-E2E2-06C1-D51D5D3A0D5D}"/>
              </a:ext>
            </a:extLst>
          </p:cNvPr>
          <p:cNvSpPr txBox="1">
            <a:spLocks/>
          </p:cNvSpPr>
          <p:nvPr/>
        </p:nvSpPr>
        <p:spPr>
          <a:xfrm>
            <a:off x="3187335" y="3491213"/>
            <a:ext cx="6200775" cy="684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2"/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i="0" kern="1200">
                <a:solidFill>
                  <a:srgbClr val="005970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Anna Fee</a:t>
            </a:r>
          </a:p>
          <a:p>
            <a:r>
              <a:rPr lang="en-GB" dirty="0"/>
              <a:t>Senior Associate Solicitor </a:t>
            </a:r>
          </a:p>
          <a:p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anna.fee@rwkgoodman.com</a:t>
            </a:r>
            <a:r>
              <a:rPr lang="en-GB" dirty="0">
                <a:solidFill>
                  <a:schemeClr val="bg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69575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87" y="506455"/>
            <a:ext cx="8481408" cy="563330"/>
          </a:xfrm>
        </p:spPr>
        <p:txBody>
          <a:bodyPr/>
          <a:lstStyle/>
          <a:p>
            <a:r>
              <a:rPr lang="en-GB" sz="4000" dirty="0"/>
              <a:t>Key Takeaways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786" y="1527875"/>
            <a:ext cx="9047221" cy="47146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Ongoing assessment &amp; monitoring  </a:t>
            </a:r>
          </a:p>
          <a:p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The legislation hasn’t changed  </a:t>
            </a:r>
          </a:p>
          <a:p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Prepare a folder of evidence which sets out how you meet all 34 Quality Statements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All about </a:t>
            </a:r>
            <a:r>
              <a:rPr lang="en-GB" sz="2200" b="1" dirty="0"/>
              <a:t>FEEDBACK</a:t>
            </a:r>
            <a:r>
              <a:rPr lang="en-GB" sz="2200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Use the FAC process – always challenge!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28650" indent="-171450" algn="just" fontAlgn="base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61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1569" y="2589845"/>
            <a:ext cx="9377223" cy="1096068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287416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3AF26-B328-EDF4-A618-05792EA35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038" y="471031"/>
            <a:ext cx="9471543" cy="618730"/>
          </a:xfrm>
        </p:spPr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E3D6F-61F1-0E00-E6A3-F82534A2F5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30262" y="1283736"/>
            <a:ext cx="9471319" cy="464820"/>
          </a:xfrm>
        </p:spPr>
        <p:txBody>
          <a:bodyPr>
            <a:normAutofit/>
          </a:bodyPr>
          <a:lstStyle/>
          <a:p>
            <a:r>
              <a:rPr lang="en-GB" sz="2000" dirty="0"/>
              <a:t>By the end of this session you will have an understanding of: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F009B-320A-E22F-6FFD-B31A037B77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97797" y="1748556"/>
            <a:ext cx="9111343" cy="441394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/>
              <a:t>Purpose of the Single Assessment Framework (SAF)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/>
              <a:t>What remains the same?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/>
              <a:t>What’s new?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/>
              <a:t>The Quality statements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/>
              <a:t>Scoring &amp; ratings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/>
              <a:t>What to expect during an assessment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337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679799"/>
            <a:ext cx="8481408" cy="618730"/>
          </a:xfrm>
        </p:spPr>
        <p:txBody>
          <a:bodyPr/>
          <a:lstStyle/>
          <a:p>
            <a:r>
              <a:rPr lang="en-GB" dirty="0"/>
              <a:t>Purpose of CQC’s SAF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652631"/>
            <a:ext cx="9541567" cy="3682767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kern="100" dirty="0">
                <a:ea typeface="Calibri" panose="020F0502020204030204" pitchFamily="34" charset="0"/>
              </a:rPr>
              <a:t>Ongoing assessment &amp; monitoring </a:t>
            </a:r>
            <a:r>
              <a:rPr lang="en-GB" sz="3000" kern="100" dirty="0">
                <a:effectLst/>
                <a:ea typeface="Calibri" panose="020F0502020204030204" pitchFamily="34" charset="0"/>
              </a:rPr>
              <a:t>of </a:t>
            </a:r>
            <a:r>
              <a:rPr lang="en-GB" sz="3000" kern="100" spc="-25" dirty="0">
                <a:effectLst/>
                <a:ea typeface="Calibri" panose="020F0502020204030204" pitchFamily="34" charset="0"/>
              </a:rPr>
              <a:t>quality, safety &amp; risk.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kern="100" spc="-25" dirty="0">
              <a:effectLst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kern="100" spc="-25" dirty="0">
                <a:ea typeface="Calibri" panose="020F0502020204030204" pitchFamily="34" charset="0"/>
              </a:rPr>
              <a:t>Evidence </a:t>
            </a:r>
            <a:r>
              <a:rPr lang="en-GB" sz="3000" kern="100" dirty="0">
                <a:effectLst/>
                <a:ea typeface="Calibri" panose="020F0502020204030204" pitchFamily="34" charset="0"/>
              </a:rPr>
              <a:t>gathered in a variety of ways, not just through inspections.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kern="100" dirty="0">
              <a:effectLst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kern="100" spc="-25" dirty="0">
                <a:ea typeface="Calibri" panose="020F0502020204030204" pitchFamily="34" charset="0"/>
              </a:rPr>
              <a:t>E</a:t>
            </a:r>
            <a:r>
              <a:rPr lang="en-GB" sz="3000" kern="100" spc="-25" dirty="0">
                <a:effectLst/>
                <a:ea typeface="Calibri" panose="020F0502020204030204" pitchFamily="34" charset="0"/>
              </a:rPr>
              <a:t>vidence collected / information received can trigger assessment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kern="100" spc="-25" dirty="0"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kern="100" dirty="0">
                <a:effectLst/>
                <a:ea typeface="Calibri" panose="020F0502020204030204" pitchFamily="34" charset="0"/>
              </a:rPr>
              <a:t>Ratings updated more regularly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kern="100" dirty="0">
              <a:effectLst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43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727994"/>
            <a:ext cx="8481408" cy="618730"/>
          </a:xfrm>
        </p:spPr>
        <p:txBody>
          <a:bodyPr/>
          <a:lstStyle/>
          <a:p>
            <a:r>
              <a:rPr lang="en-GB" dirty="0"/>
              <a:t>What remains the same?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718260"/>
            <a:ext cx="9549956" cy="382686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The legislation </a:t>
            </a:r>
          </a:p>
          <a:p>
            <a:endParaRPr lang="en-GB" sz="15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The 5 Key Questions:</a:t>
            </a:r>
          </a:p>
          <a:p>
            <a:pPr lvl="1"/>
            <a:endParaRPr lang="en-GB" sz="1700" dirty="0"/>
          </a:p>
          <a:p>
            <a:pPr marL="514350" indent="-514350">
              <a:buAutoNum type="arabicPeriod"/>
            </a:pPr>
            <a:r>
              <a:rPr lang="en-GB" sz="2800" dirty="0"/>
              <a:t>Safe?</a:t>
            </a:r>
          </a:p>
          <a:p>
            <a:pPr marL="514350" indent="-514350">
              <a:buAutoNum type="arabicPeriod"/>
            </a:pPr>
            <a:r>
              <a:rPr lang="en-GB" sz="2800" dirty="0"/>
              <a:t>Effective? </a:t>
            </a:r>
          </a:p>
          <a:p>
            <a:pPr marL="514350" indent="-514350">
              <a:buAutoNum type="arabicPeriod"/>
            </a:pPr>
            <a:r>
              <a:rPr lang="en-GB" sz="2800" dirty="0"/>
              <a:t>Caring? </a:t>
            </a:r>
          </a:p>
          <a:p>
            <a:pPr marL="514350" indent="-514350">
              <a:buAutoNum type="arabicPeriod"/>
            </a:pPr>
            <a:r>
              <a:rPr lang="en-GB" sz="2800" dirty="0"/>
              <a:t>Responsive? </a:t>
            </a:r>
          </a:p>
          <a:p>
            <a:pPr marL="514350" indent="-514350">
              <a:buAutoNum type="arabicPeriod"/>
            </a:pPr>
            <a:r>
              <a:rPr lang="en-GB" sz="2800" dirty="0"/>
              <a:t>Well-led? </a:t>
            </a:r>
          </a:p>
        </p:txBody>
      </p:sp>
    </p:spTree>
    <p:extLst>
      <p:ext uri="{BB962C8B-B14F-4D97-AF65-F5344CB8AC3E}">
        <p14:creationId xmlns:p14="http://schemas.microsoft.com/office/powerpoint/2010/main" val="160714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What’s new?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592425"/>
            <a:ext cx="9549956" cy="382686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No longer a point in time inspection – ongoing monitoring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Now an assessment </a:t>
            </a:r>
          </a:p>
          <a:p>
            <a:endParaRPr lang="en-GB" sz="2800" dirty="0"/>
          </a:p>
          <a:p>
            <a:r>
              <a:rPr lang="en-GB" sz="2800" b="1" dirty="0"/>
              <a:t>2 part process:</a:t>
            </a:r>
          </a:p>
          <a:p>
            <a:endParaRPr lang="en-GB" sz="2800" b="1" dirty="0"/>
          </a:p>
          <a:p>
            <a:pPr marL="514350" indent="-514350">
              <a:buAutoNum type="arabicParenR"/>
            </a:pPr>
            <a:r>
              <a:rPr lang="en-GB" sz="2800" dirty="0"/>
              <a:t>Desktop monitoring – sent in advance</a:t>
            </a:r>
          </a:p>
          <a:p>
            <a:pPr marL="514350" indent="-514350">
              <a:buAutoNum type="arabicParenR"/>
            </a:pPr>
            <a:r>
              <a:rPr lang="en-GB" sz="2800" dirty="0"/>
              <a:t>‘Cross the threshold’ observation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94520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1569" y="2475545"/>
            <a:ext cx="9377223" cy="1096068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CQC’s Quality Statements </a:t>
            </a:r>
          </a:p>
        </p:txBody>
      </p:sp>
    </p:spTree>
    <p:extLst>
      <p:ext uri="{BB962C8B-B14F-4D97-AF65-F5344CB8AC3E}">
        <p14:creationId xmlns:p14="http://schemas.microsoft.com/office/powerpoint/2010/main" val="1593431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02" y="508449"/>
            <a:ext cx="9101894" cy="618730"/>
          </a:xfrm>
        </p:spPr>
        <p:txBody>
          <a:bodyPr/>
          <a:lstStyle/>
          <a:p>
            <a:r>
              <a:rPr lang="en-GB" dirty="0"/>
              <a:t>What are the Quality Statements?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437942"/>
            <a:ext cx="6146422" cy="46482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Replaced KLOEs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34 in total – ‘We’ Statements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2748882"/>
            <a:ext cx="8481408" cy="3750227"/>
          </a:xfrm>
        </p:spPr>
        <p:txBody>
          <a:bodyPr/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Safe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- 8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Effective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- 6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Caring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- 5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Responsive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- 7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Well-led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 - 8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30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02" y="296889"/>
            <a:ext cx="9101894" cy="618730"/>
          </a:xfrm>
        </p:spPr>
        <p:txBody>
          <a:bodyPr/>
          <a:lstStyle/>
          <a:p>
            <a:r>
              <a:rPr lang="en-GB" dirty="0"/>
              <a:t>Assessment of Quality Statements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3002" y="1140903"/>
            <a:ext cx="8794947" cy="4840447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>
                    <a:lumMod val="50000"/>
                  </a:schemeClr>
                </a:solidFill>
              </a:rPr>
              <a:t>Initially CQC only looked at 5 QS, then 11 </a:t>
            </a:r>
          </a:p>
          <a:p>
            <a:endParaRPr lang="en-GB" sz="2200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bg1">
                    <a:lumMod val="50000"/>
                  </a:schemeClr>
                </a:solidFill>
              </a:rPr>
              <a:t>Now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</a:rPr>
              <a:t> told it will vary &amp; CQC will decide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>
                    <a:lumMod val="50000"/>
                  </a:schemeClr>
                </a:solidFill>
              </a:rPr>
              <a:t>Highly unlikely ratings will change if only a few QS are looked at</a:t>
            </a:r>
          </a:p>
          <a:p>
            <a:pPr marL="457200" algn="just" fontAlgn="base"/>
            <a:endParaRPr lang="en-GB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chemeClr val="bg1">
                    <a:lumMod val="50000"/>
                  </a:schemeClr>
                </a:solidFill>
                <a:effectLst/>
              </a:rPr>
              <a:t>CQC’s Chief Executive, Ian Trenholm said: </a:t>
            </a:r>
          </a:p>
          <a:p>
            <a:pPr algn="l"/>
            <a:endParaRPr lang="en-GB" sz="800" b="0" i="0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457200" algn="l"/>
            <a:r>
              <a:rPr lang="en-GB" sz="1800" b="0" i="1" dirty="0">
                <a:solidFill>
                  <a:schemeClr val="bg1">
                    <a:lumMod val="50000"/>
                  </a:schemeClr>
                </a:solidFill>
                <a:effectLst/>
              </a:rPr>
              <a:t>“when carrying out an assessment of a service that is either Inadequate or Requires improvement all Quality Statements under the Key Question(s) that are rated Inadequate or Requires improvement will be reviewed.”</a:t>
            </a:r>
          </a:p>
          <a:p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57833"/>
      </p:ext>
    </p:extLst>
  </p:cSld>
  <p:clrMapOvr>
    <a:masterClrMapping/>
  </p:clrMapOvr>
</p:sld>
</file>

<file path=ppt/theme/theme1.xml><?xml version="1.0" encoding="utf-8"?>
<a:theme xmlns:a="http://schemas.openxmlformats.org/drawingml/2006/main" name="RWK Goodman External">
  <a:themeElements>
    <a:clrScheme name="RWK Goodman 1">
      <a:dk1>
        <a:srgbClr val="790028"/>
      </a:dk1>
      <a:lt1>
        <a:srgbClr val="FFFFFF"/>
      </a:lt1>
      <a:dk2>
        <a:srgbClr val="F58C1F"/>
      </a:dk2>
      <a:lt2>
        <a:srgbClr val="FFFFFF"/>
      </a:lt2>
      <a:accent1>
        <a:srgbClr val="790028"/>
      </a:accent1>
      <a:accent2>
        <a:srgbClr val="ED7D31"/>
      </a:accent2>
      <a:accent3>
        <a:srgbClr val="FF4033"/>
      </a:accent3>
      <a:accent4>
        <a:srgbClr val="B81440"/>
      </a:accent4>
      <a:accent5>
        <a:srgbClr val="EC6B3C"/>
      </a:accent5>
      <a:accent6>
        <a:srgbClr val="6E6E6E"/>
      </a:accent6>
      <a:hlink>
        <a:srgbClr val="790028"/>
      </a:hlink>
      <a:folHlink>
        <a:srgbClr val="F58C1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5672ED2-62B6-2942-BB96-1491D28991B4}">
  <we:reference id="wa200001396" version="4.1.3.0" store="en-GB" storeType="OMEX"/>
  <we:alternateReferences>
    <we:reference id="wa200001396" version="4.1.3.0" store="WA20000139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p r o p e r t i e s   x m l n s = " h t t p : / / w w w . i m a n a g e . c o m / w o r k / x m l s c h e m a " >  
     < d o c u m e n t i d > A C T I V E ! 2 2 8 9 7 6 9 9 . 1 < / d o c u m e n t i d >  
     < s e n d e r i d > A N N A . F E E @ R W K G O O D M A N . C O M < / s e n d e r i d >  
     < s e n d e r e m a i l > A N N A . F E E @ R W K G O O D M A N . C O M < / s e n d e r e m a i l >  
     < l a s t m o d i f i e d > 2 0 2 4 - 0 5 - 1 4 T 0 9 : 4 6 : 5 3 . 0 0 0 0 0 0 0 + 0 1 : 0 0 < / l a s t m o d i f i e d >  
     < d a t a b a s e > A C T I V E < / d a t a b a s e >  
 < / p r o p e r t i e s > 
</file>

<file path=customXml/itemProps1.xml><?xml version="1.0" encoding="utf-8"?>
<ds:datastoreItem xmlns:ds="http://schemas.openxmlformats.org/officeDocument/2006/customXml" ds:itemID="{64F382F4-33AC-42CB-8AA9-FDD91B762361}">
  <ds:schemaRefs>
    <ds:schemaRef ds:uri="http://www.imanage.com/work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9654</TotalTime>
  <Words>610</Words>
  <Application>Microsoft Office PowerPoint</Application>
  <PresentationFormat>Widescreen</PresentationFormat>
  <Paragraphs>146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Times New Roman</vt:lpstr>
      <vt:lpstr>Book Antiqua</vt:lpstr>
      <vt:lpstr>Poppins</vt:lpstr>
      <vt:lpstr>Calibri</vt:lpstr>
      <vt:lpstr>Arial</vt:lpstr>
      <vt:lpstr>Museo Sans 300</vt:lpstr>
      <vt:lpstr>RWK Goodman External</vt:lpstr>
      <vt:lpstr>PowerPoint Presentation</vt:lpstr>
      <vt:lpstr>PowerPoint Presentation</vt:lpstr>
      <vt:lpstr>Overview</vt:lpstr>
      <vt:lpstr>Purpose of CQC’s SAF</vt:lpstr>
      <vt:lpstr>What remains the same?</vt:lpstr>
      <vt:lpstr>What’s new?</vt:lpstr>
      <vt:lpstr>PowerPoint Presentation</vt:lpstr>
      <vt:lpstr>What are the Quality Statements?</vt:lpstr>
      <vt:lpstr>Assessment of Quality Statements</vt:lpstr>
      <vt:lpstr>Assessment of Quality Statements</vt:lpstr>
      <vt:lpstr>Six evidence categories </vt:lpstr>
      <vt:lpstr>PowerPoint Presentation</vt:lpstr>
      <vt:lpstr>Scoring </vt:lpstr>
      <vt:lpstr>Reaching a Rating</vt:lpstr>
      <vt:lpstr>Scoring &amp; ratings  </vt:lpstr>
      <vt:lpstr>PowerPoint Presentation</vt:lpstr>
      <vt:lpstr>What to expect during assessment (1)</vt:lpstr>
      <vt:lpstr>What to expect during assessment (2)</vt:lpstr>
      <vt:lpstr>PowerPoint Presentation</vt:lpstr>
      <vt:lpstr>Key Takeaways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</dc:title>
  <dc:creator>Natalie Drane</dc:creator>
  <cp:lastModifiedBy>Michaela Cosway</cp:lastModifiedBy>
  <cp:revision>232</cp:revision>
  <dcterms:created xsi:type="dcterms:W3CDTF">2022-03-31T09:27:29Z</dcterms:created>
  <dcterms:modified xsi:type="dcterms:W3CDTF">2024-05-14T14:53:56Z</dcterms:modified>
</cp:coreProperties>
</file>