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8" r:id="rId2"/>
    <p:sldId id="275" r:id="rId3"/>
    <p:sldId id="284" r:id="rId4"/>
    <p:sldId id="285" r:id="rId5"/>
    <p:sldId id="269" r:id="rId6"/>
    <p:sldId id="286" r:id="rId7"/>
    <p:sldId id="279" r:id="rId8"/>
    <p:sldId id="291" r:id="rId9"/>
    <p:sldId id="280" r:id="rId10"/>
    <p:sldId id="287" r:id="rId11"/>
    <p:sldId id="29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294" autoAdjust="0"/>
  </p:normalViewPr>
  <p:slideViewPr>
    <p:cSldViewPr snapToGrid="0">
      <p:cViewPr varScale="1">
        <p:scale>
          <a:sx n="70" d="100"/>
          <a:sy n="70" d="100"/>
        </p:scale>
        <p:origin x="702" y="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0" d="100"/>
          <a:sy n="90" d="100"/>
        </p:scale>
        <p:origin x="28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014C29F-AFDA-4E24-8481-F4C208B15C83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828588A-5C4E-401A-AECC-B6F63A9DE96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99797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1F56AB4-FCE2-4581-AAF7-961FA83B5CA8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n-GB" noProof="0" dirty="0"/>
              <a:t>Click to edit Master text styles</a:t>
            </a:r>
          </a:p>
          <a:p>
            <a:pPr lvl="1" rtl="0"/>
            <a:r>
              <a:rPr lang="en-GB" noProof="0" dirty="0"/>
              <a:t>Second level</a:t>
            </a:r>
          </a:p>
          <a:p>
            <a:pPr lvl="2" rtl="0"/>
            <a:r>
              <a:rPr lang="en-GB" noProof="0" dirty="0"/>
              <a:t>Third level</a:t>
            </a:r>
          </a:p>
          <a:p>
            <a:pPr lvl="3" rtl="0"/>
            <a:r>
              <a:rPr lang="en-GB" noProof="0" dirty="0"/>
              <a:t>Fourth level</a:t>
            </a:r>
          </a:p>
          <a:p>
            <a:pPr lvl="4" rtl="0"/>
            <a:r>
              <a:rPr lang="en-GB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542409-6A04-4DC6-AC3A-D3758287A8F2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11505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829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272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478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5278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3747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0601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43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547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267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87BB6-C274-5768-9EE9-49D27DD687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54F708-8007-6D4E-7456-408F79E920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B2ACBD-616D-E184-A880-C092971498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53CE6A-10EC-5D3F-18FE-1C920E37DED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312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7542409-6A04-4DC6-AC3A-D3758287A8F2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4378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3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1DE3743-E128-4B17-95B5-83A334257BD0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91074521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1DE3743-E128-4B17-95B5-83A334257BD0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2286960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1DE3743-E128-4B17-95B5-83A334257BD0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24012423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1DE3743-E128-4B17-95B5-83A334257BD0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6182553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1DE3743-E128-4B17-95B5-83A334257BD0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36697190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16504CD-F4B0-4A43-812E-6CDC1EB0A434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31491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4DA4BB4-01B4-400F-AE14-F4BF389A321F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8785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24846F8-56D6-49F8-86D3-1438CCC8496A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en-GB" noProof="0" dirty="0"/>
              <a:t>Add a footer</a:t>
            </a:r>
          </a:p>
        </p:txBody>
      </p:sp>
    </p:spTree>
    <p:extLst>
      <p:ext uri="{BB962C8B-B14F-4D97-AF65-F5344CB8AC3E}">
        <p14:creationId xmlns:p14="http://schemas.microsoft.com/office/powerpoint/2010/main" val="110739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3105E48-07E2-4CE6-B8D5-8627CDB90026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6936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44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75AABAA-4BDF-4446-BCC1-2C0FCB567D0E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36176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6B97CB5-E943-4F59-93C9-42AFB9A66A88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5142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418FFD0-417C-445A-9803-59966EEFB174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2850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24846F8-56D6-49F8-86D3-1438CCC8496A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02593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BD842A6-959B-44B1-83F7-DCB46A9B5E08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5753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028224A-8D20-498E-9314-F2D2EF68D2FA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CD8D479-8942-46E8-A226-A4E01F7A105C}" type="slidenum">
              <a:rPr lang="en-GB" noProof="0" smtClean="0"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8621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1DE3743-E128-4B17-95B5-83A334257BD0}" type="datetime1">
              <a:rPr lang="en-GB" noProof="0" smtClean="0"/>
              <a:t>07/03/2025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GB" noProof="0"/>
              <a:t>Add a footer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rtl="0"/>
            <a:fld id="{9CD8D479-8942-46E8-A226-A4E01F7A105C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80B054-C06C-BE59-CB35-01FE66A08089}"/>
              </a:ext>
            </a:extLst>
          </p:cNvPr>
          <p:cNvSpPr/>
          <p:nvPr userDrawn="1"/>
        </p:nvSpPr>
        <p:spPr>
          <a:xfrm>
            <a:off x="0" y="6629400"/>
            <a:ext cx="1499616" cy="228600"/>
          </a:xfrm>
          <a:prstGeom prst="rect">
            <a:avLst/>
          </a:prstGeom>
          <a:gradFill>
            <a:gsLst>
              <a:gs pos="0">
                <a:schemeClr val="accent1">
                  <a:lumMod val="15000"/>
                  <a:lumOff val="85000"/>
                </a:schemeClr>
              </a:gs>
              <a:gs pos="100000">
                <a:schemeClr val="accent1">
                  <a:lumMod val="15000"/>
                  <a:lumOff val="8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54678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55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/>
          <a:p>
            <a:pPr rtl="0"/>
            <a:r>
              <a:rPr lang="en-GB" dirty="0">
                <a:solidFill>
                  <a:srgbClr val="002060"/>
                </a:solidFill>
              </a:rPr>
              <a:t>11 Plantation Terrace, Dawlish, Devon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body" sz="half" idx="2"/>
          </p:nvPr>
        </p:nvSpPr>
        <p:spPr/>
        <p:txBody>
          <a:bodyPr rtlCol="0">
            <a:normAutofit/>
          </a:bodyPr>
          <a:lstStyle/>
          <a:p>
            <a:pPr rtl="0"/>
            <a:r>
              <a:rPr lang="en-GB" sz="2400" dirty="0">
                <a:solidFill>
                  <a:srgbClr val="002060"/>
                </a:solidFill>
              </a:rPr>
              <a:t>Tel: 01626 868190</a:t>
            </a: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688B829F-A59F-B9F1-8721-112E96C0A7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spcAft>
                <a:spcPts val="600"/>
              </a:spcAft>
            </a:pPr>
            <a:fld id="{B028224A-8D20-498E-9314-F2D2EF68D2FA}" type="datetime1">
              <a:rPr lang="en-GB" noProof="0" smtClean="0"/>
              <a:pPr rtl="0">
                <a:spcAft>
                  <a:spcPts val="600"/>
                </a:spcAft>
              </a:pPr>
              <a:t>07/03/2025</a:t>
            </a:fld>
            <a:endParaRPr lang="en-GB" noProof="0"/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94B13DB8-120F-6AFE-E54E-C8DB9A664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spcAft>
                <a:spcPts val="600"/>
              </a:spcAft>
            </a:pPr>
            <a:r>
              <a:rPr lang="en-GB" noProof="0" dirty="0"/>
              <a:t>G Cox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2331795C-521B-FD04-D2E9-629782A70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>
              <a:spcAft>
                <a:spcPts val="600"/>
              </a:spcAft>
            </a:pPr>
            <a:fld id="{9CD8D479-8942-46E8-A226-A4E01F7A105C}" type="slidenum">
              <a:rPr lang="en-GB" noProof="0" smtClean="0"/>
              <a:pPr rtl="0">
                <a:spcAft>
                  <a:spcPts val="600"/>
                </a:spcAft>
              </a:pPr>
              <a:t>1</a:t>
            </a:fld>
            <a:endParaRPr lang="en-GB" noProof="0"/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9FA2978-3E1D-662C-4D9F-473F597585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03373" y="1695885"/>
            <a:ext cx="3657979" cy="27395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154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81" name="Group 3080">
            <a:extLst>
              <a:ext uri="{FF2B5EF4-FFF2-40B4-BE49-F238E27FC236}">
                <a16:creationId xmlns:a16="http://schemas.microsoft.com/office/drawing/2014/main" id="{0884F175-9D23-496E-80AC-F3D2FD5410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082" name="Straight Connector 3081">
              <a:extLst>
                <a:ext uri="{FF2B5EF4-FFF2-40B4-BE49-F238E27FC236}">
                  <a16:creationId xmlns:a16="http://schemas.microsoft.com/office/drawing/2014/main" id="{22D4B7B8-5AFE-4B32-A805-72EC571E6F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3" name="Straight Connector 3082">
              <a:extLst>
                <a:ext uri="{FF2B5EF4-FFF2-40B4-BE49-F238E27FC236}">
                  <a16:creationId xmlns:a16="http://schemas.microsoft.com/office/drawing/2014/main" id="{757D13B2-7A74-4788-8689-5EDB2DA868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84" name="Rectangle 23">
              <a:extLst>
                <a:ext uri="{FF2B5EF4-FFF2-40B4-BE49-F238E27FC236}">
                  <a16:creationId xmlns:a16="http://schemas.microsoft.com/office/drawing/2014/main" id="{66964837-B2CC-483D-BEDA-4BB1901BCC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085" name="Rectangle 25">
              <a:extLst>
                <a:ext uri="{FF2B5EF4-FFF2-40B4-BE49-F238E27FC236}">
                  <a16:creationId xmlns:a16="http://schemas.microsoft.com/office/drawing/2014/main" id="{77D4E216-8B6C-4A3B-AF75-3016320F62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086" name="Isosceles Triangle 3085">
              <a:extLst>
                <a:ext uri="{FF2B5EF4-FFF2-40B4-BE49-F238E27FC236}">
                  <a16:creationId xmlns:a16="http://schemas.microsoft.com/office/drawing/2014/main" id="{CDD4EA12-82D2-47D7-8742-8F4746AA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087" name="Rectangle 27">
              <a:extLst>
                <a:ext uri="{FF2B5EF4-FFF2-40B4-BE49-F238E27FC236}">
                  <a16:creationId xmlns:a16="http://schemas.microsoft.com/office/drawing/2014/main" id="{115B7F7E-4C23-429B-A947-A5B436DB2D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088" name="Rectangle 28">
              <a:extLst>
                <a:ext uri="{FF2B5EF4-FFF2-40B4-BE49-F238E27FC236}">
                  <a16:creationId xmlns:a16="http://schemas.microsoft.com/office/drawing/2014/main" id="{A6B03A29-0A21-40D4-87E4-3C41D6F54C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089" name="Rectangle 29">
              <a:extLst>
                <a:ext uri="{FF2B5EF4-FFF2-40B4-BE49-F238E27FC236}">
                  <a16:creationId xmlns:a16="http://schemas.microsoft.com/office/drawing/2014/main" id="{6C871F60-4E5A-449A-B6D8-1F58C12EE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090" name="Isosceles Triangle 3089">
              <a:extLst>
                <a:ext uri="{FF2B5EF4-FFF2-40B4-BE49-F238E27FC236}">
                  <a16:creationId xmlns:a16="http://schemas.microsoft.com/office/drawing/2014/main" id="{3182795B-2BFA-4D7B-BE85-701A73E253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3091" name="Isosceles Triangle 3090">
              <a:extLst>
                <a:ext uri="{FF2B5EF4-FFF2-40B4-BE49-F238E27FC236}">
                  <a16:creationId xmlns:a16="http://schemas.microsoft.com/office/drawing/2014/main" id="{810B9E5C-2AE2-4B4E-916F-F954F2AA8A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6462" y="609600"/>
            <a:ext cx="5217540" cy="13208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The 10 Key Eden Principles</a:t>
            </a:r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DD9EA1ED-50D9-FE96-7919-2DBCB3CA6F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333" y="730703"/>
            <a:ext cx="3150527" cy="2359541"/>
          </a:xfrm>
          <a:prstGeom prst="rect">
            <a:avLst/>
          </a:prstGeom>
          <a:noFill/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6C0A1F-0116-17E3-A47A-A85F3EFA84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56462" y="2160589"/>
            <a:ext cx="5217539" cy="388077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endParaRPr lang="en-US" sz="1500"/>
          </a:p>
          <a:p>
            <a:pPr>
              <a:lnSpc>
                <a:spcPct val="90000"/>
              </a:lnSpc>
            </a:pPr>
            <a:r>
              <a:rPr lang="en-US" sz="1500"/>
              <a:t>The Problem Statement</a:t>
            </a:r>
          </a:p>
          <a:p>
            <a:pPr>
              <a:lnSpc>
                <a:spcPct val="90000"/>
              </a:lnSpc>
            </a:pPr>
            <a:r>
              <a:rPr lang="en-US" sz="1500"/>
              <a:t>The Solution Statement</a:t>
            </a:r>
          </a:p>
          <a:p>
            <a:pPr>
              <a:lnSpc>
                <a:spcPct val="90000"/>
              </a:lnSpc>
            </a:pPr>
            <a:r>
              <a:rPr lang="en-US" sz="1500"/>
              <a:t>Addressing Loneliness; with loving companionship</a:t>
            </a:r>
          </a:p>
          <a:p>
            <a:pPr>
              <a:lnSpc>
                <a:spcPct val="90000"/>
              </a:lnSpc>
            </a:pPr>
            <a:r>
              <a:rPr lang="en-US" sz="1500"/>
              <a:t>Addressing Helplessness; with building care partnerships</a:t>
            </a:r>
          </a:p>
          <a:p>
            <a:pPr>
              <a:lnSpc>
                <a:spcPct val="90000"/>
              </a:lnSpc>
            </a:pPr>
            <a:r>
              <a:rPr lang="en-US" sz="1500"/>
              <a:t>Addressing Boredom; with spontaneity &amp; joy</a:t>
            </a:r>
          </a:p>
          <a:p>
            <a:pPr>
              <a:lnSpc>
                <a:spcPct val="90000"/>
              </a:lnSpc>
            </a:pPr>
            <a:r>
              <a:rPr lang="en-US" sz="1500"/>
              <a:t>Meaningful engagement</a:t>
            </a:r>
          </a:p>
          <a:p>
            <a:pPr>
              <a:lnSpc>
                <a:spcPct val="90000"/>
              </a:lnSpc>
            </a:pPr>
            <a:r>
              <a:rPr lang="en-US" sz="1500"/>
              <a:t>De-medicalisation</a:t>
            </a:r>
          </a:p>
          <a:p>
            <a:pPr>
              <a:lnSpc>
                <a:spcPct val="90000"/>
              </a:lnSpc>
            </a:pPr>
            <a:r>
              <a:rPr lang="en-US" sz="1500"/>
              <a:t>Empowerment</a:t>
            </a:r>
          </a:p>
          <a:p>
            <a:pPr>
              <a:lnSpc>
                <a:spcPct val="90000"/>
              </a:lnSpc>
            </a:pPr>
            <a:r>
              <a:rPr lang="en-US" sz="1500"/>
              <a:t>Sustainability of innovation</a:t>
            </a:r>
          </a:p>
          <a:p>
            <a:pPr>
              <a:lnSpc>
                <a:spcPct val="90000"/>
              </a:lnSpc>
            </a:pPr>
            <a:r>
              <a:rPr lang="en-US" sz="1500"/>
              <a:t>Modern Leadership principles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519256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r>
              <a:rPr lang="en-US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G Cox</a:t>
            </a:r>
          </a:p>
        </p:txBody>
      </p:sp>
      <p:pic>
        <p:nvPicPr>
          <p:cNvPr id="3076" name="Picture 4" descr="Models of Care - Alzheimer's WA">
            <a:extLst>
              <a:ext uri="{FF2B5EF4-FFF2-40B4-BE49-F238E27FC236}">
                <a16:creationId xmlns:a16="http://schemas.microsoft.com/office/drawing/2014/main" id="{50B94684-50CE-7642-E4AE-04C120837FD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1427" y="3439020"/>
            <a:ext cx="2602341" cy="260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8497" y="6041362"/>
            <a:ext cx="201857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AD8A153F-5F49-4176-A368-35876228B6C0}" type="datetime1">
              <a:rPr lang="en-GB" smtClean="0"/>
              <a:pPr defTabSz="914400">
                <a:spcAft>
                  <a:spcPts val="600"/>
                </a:spcAft>
              </a:pPr>
              <a:t>07/03/2025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590663" y="6041362"/>
            <a:ext cx="68333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spcAft>
                <a:spcPts val="600"/>
              </a:spcAft>
            </a:pPr>
            <a:fld id="{9CD8D479-8942-46E8-A226-A4E01F7A105C}" type="slidenum">
              <a:rPr lang="en-US" smtClean="0"/>
              <a:pPr defTabSz="914400"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0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1777" y="2263914"/>
            <a:ext cx="6949440" cy="917032"/>
          </a:xfrm>
        </p:spPr>
        <p:txBody>
          <a:bodyPr rtlCol="0">
            <a:normAutofit/>
          </a:bodyPr>
          <a:lstStyle/>
          <a:p>
            <a:pPr rtl="0"/>
            <a:r>
              <a:rPr lang="en-GB"/>
              <a:t>Contact details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751777" y="3180947"/>
            <a:ext cx="6949440" cy="2650470"/>
          </a:xfrm>
        </p:spPr>
        <p:txBody>
          <a:bodyPr rtlCol="0">
            <a:normAutofit fontScale="85000" lnSpcReduction="20000"/>
          </a:bodyPr>
          <a:lstStyle/>
          <a:p>
            <a:pPr rtl="0"/>
            <a:endParaRPr lang="en-GB" dirty="0"/>
          </a:p>
          <a:p>
            <a:pPr rtl="0"/>
            <a:r>
              <a:rPr lang="en-GB" dirty="0"/>
              <a:t>Email: enquiries@eden-alternative.co.uk</a:t>
            </a:r>
          </a:p>
          <a:p>
            <a:pPr rtl="0"/>
            <a:endParaRPr lang="en-GB" dirty="0"/>
          </a:p>
          <a:p>
            <a:pPr rtl="0"/>
            <a:r>
              <a:rPr lang="en-GB" dirty="0"/>
              <a:t>Tel: 01626 868190 or 07843 359472</a:t>
            </a:r>
          </a:p>
          <a:p>
            <a:pPr rtl="0"/>
            <a:endParaRPr lang="en-GB" dirty="0"/>
          </a:p>
          <a:p>
            <a:pPr rtl="0"/>
            <a:r>
              <a:rPr lang="en-GB" dirty="0"/>
              <a:t>Website: eden-alternative.co.uk</a:t>
            </a:r>
          </a:p>
          <a:p>
            <a:pPr rtl="0"/>
            <a:endParaRPr lang="en-GB" dirty="0"/>
          </a:p>
          <a:p>
            <a:pPr rtl="0"/>
            <a:r>
              <a:rPr lang="en-GB" dirty="0"/>
              <a:t>Or, visit us today at our stand</a:t>
            </a:r>
          </a:p>
          <a:p>
            <a:pPr rtl="0"/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209F80C6-D8A8-8ED8-9BA2-54144FF6A7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74" y="359726"/>
            <a:ext cx="2783419" cy="2084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Contact us ! - BLUE REVOLUTION project">
            <a:extLst>
              <a:ext uri="{FF2B5EF4-FFF2-40B4-BE49-F238E27FC236}">
                <a16:creationId xmlns:a16="http://schemas.microsoft.com/office/drawing/2014/main" id="{C36C395E-ABD8-9207-880B-7C00F7E88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257" y="1975200"/>
            <a:ext cx="3673503" cy="385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36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026" y="276086"/>
            <a:ext cx="9371949" cy="2371698"/>
          </a:xfrm>
        </p:spPr>
        <p:txBody>
          <a:bodyPr rtlCol="0">
            <a:normAutofit fontScale="90000"/>
          </a:bodyPr>
          <a:lstStyle/>
          <a:p>
            <a:pPr rtl="0"/>
            <a:br>
              <a:rPr lang="en-GB" sz="4400" b="1" dirty="0"/>
            </a:br>
            <a:br>
              <a:rPr lang="en-GB" sz="4400" b="1" dirty="0"/>
            </a:br>
            <a:r>
              <a:rPr lang="en-GB" sz="4400" b="1" dirty="0"/>
              <a:t>What is Eden?</a:t>
            </a:r>
            <a:br>
              <a:rPr lang="en-GB" sz="3600" b="1" dirty="0"/>
            </a:br>
            <a:br>
              <a:rPr lang="en-GB" sz="3600" b="1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0027" y="2194560"/>
            <a:ext cx="9371948" cy="3805826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en-GB" sz="3200" b="1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Probably the best culture transformation programme in the world.</a:t>
            </a:r>
          </a:p>
          <a:p>
            <a:pPr marL="0" indent="0">
              <a:buNone/>
            </a:pPr>
            <a:endParaRPr lang="en-GB" sz="4000" b="1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rtl="0"/>
            <a:r>
              <a:rPr lang="en-GB" dirty="0"/>
              <a:t>Straight forward</a:t>
            </a:r>
          </a:p>
          <a:p>
            <a:pPr rtl="0"/>
            <a:r>
              <a:rPr lang="en-GB" dirty="0"/>
              <a:t>Cost effective</a:t>
            </a:r>
          </a:p>
          <a:p>
            <a:pPr rtl="0"/>
            <a:r>
              <a:rPr lang="en-GB" dirty="0"/>
              <a:t>Proven over 30 years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61E13FA-AA24-46F5-B53F-4037736A4E26}" type="datetime1">
              <a:rPr lang="en-GB" smtClean="0"/>
              <a:t>07/03/2025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dirty="0"/>
              <a:t>G Cox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en-GB" smtClean="0"/>
              <a:t>2</a:t>
            </a:fld>
            <a:endParaRPr lang="en-GB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71F5DC99-8D96-ADBC-CDEF-0BA707C561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28071" y="3250837"/>
            <a:ext cx="2866061" cy="2146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7619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0026" y="276086"/>
            <a:ext cx="9371949" cy="1870766"/>
          </a:xfrm>
        </p:spPr>
        <p:txBody>
          <a:bodyPr rtlCol="0">
            <a:normAutofit fontScale="90000"/>
          </a:bodyPr>
          <a:lstStyle/>
          <a:p>
            <a:pPr rtl="0"/>
            <a:br>
              <a:rPr lang="en-GB" sz="4400" b="1" dirty="0"/>
            </a:br>
            <a:r>
              <a:rPr lang="en-GB" sz="4400" b="1" dirty="0"/>
              <a:t>What does Eden comprise?</a:t>
            </a:r>
            <a:br>
              <a:rPr lang="en-GB" sz="3600" b="1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0027" y="2255085"/>
            <a:ext cx="9371948" cy="3745301"/>
          </a:xfrm>
        </p:spPr>
        <p:txBody>
          <a:bodyPr rtlCol="0"/>
          <a:lstStyle/>
          <a:p>
            <a:pPr rtl="0"/>
            <a:endParaRPr lang="en-GB" dirty="0"/>
          </a:p>
          <a:p>
            <a:pPr rtl="0"/>
            <a:r>
              <a:rPr lang="en-GB" dirty="0"/>
              <a:t>Shares and promotes your values</a:t>
            </a:r>
          </a:p>
          <a:p>
            <a:pPr rtl="0"/>
            <a:r>
              <a:rPr lang="en-GB" dirty="0"/>
              <a:t>Embraces 7 Domains of wellbeing, and</a:t>
            </a:r>
          </a:p>
          <a:p>
            <a:pPr rtl="0"/>
            <a:r>
              <a:rPr lang="en-GB" dirty="0"/>
              <a:t>Adopts 1o Principles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61E13FA-AA24-46F5-B53F-4037736A4E26}" type="datetime1">
              <a:rPr lang="en-GB" smtClean="0"/>
              <a:t>07/03/2025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r>
              <a:rPr lang="en-GB" dirty="0"/>
              <a:t>G Cox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en-GB" smtClean="0"/>
              <a:t>3</a:t>
            </a:fld>
            <a:endParaRPr lang="en-GB" dirty="0"/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7052BB4E-C07E-5F25-8222-71D5F678206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07941" y="2801132"/>
            <a:ext cx="2866061" cy="2146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111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6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1723" y="609600"/>
            <a:ext cx="4512989" cy="2227730"/>
          </a:xfrm>
        </p:spPr>
        <p:txBody>
          <a:bodyPr rtlCol="0" anchor="ctr">
            <a:normAutofit/>
          </a:bodyPr>
          <a:lstStyle/>
          <a:p>
            <a:pPr rtl="0"/>
            <a:r>
              <a:rPr lang="en-GB" b="1">
                <a:solidFill>
                  <a:srgbClr val="FFFFFF"/>
                </a:solidFill>
              </a:rPr>
              <a:t>Why do it?</a:t>
            </a:r>
            <a:br>
              <a:rPr lang="en-GB" b="1">
                <a:solidFill>
                  <a:srgbClr val="FFFFFF"/>
                </a:solidFill>
              </a:rPr>
            </a:b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10D1C345-F4B2-5C46-2FD7-2CED2D8141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251" y="2029212"/>
            <a:ext cx="3856774" cy="2888475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1725" y="2837329"/>
            <a:ext cx="4512988" cy="3317938"/>
          </a:xfrm>
        </p:spPr>
        <p:txBody>
          <a:bodyPr rtlCol="0" anchor="t">
            <a:normAutofit/>
          </a:bodyPr>
          <a:lstStyle/>
          <a:p>
            <a:pPr marL="0" indent="0">
              <a:buNone/>
            </a:pPr>
            <a:r>
              <a:rPr lang="en-GB" sz="1700" b="1" dirty="0">
                <a:solidFill>
                  <a:srgbClr val="FFFFFF"/>
                </a:solidFill>
              </a:rPr>
              <a:t>Strengthen:</a:t>
            </a:r>
          </a:p>
          <a:p>
            <a:pPr marL="0" indent="0">
              <a:buNone/>
            </a:pPr>
            <a:endParaRPr lang="en-GB" sz="1700" b="1" dirty="0">
              <a:solidFill>
                <a:srgbClr val="FFFFFF"/>
              </a:solidFill>
            </a:endParaRPr>
          </a:p>
          <a:p>
            <a:r>
              <a:rPr lang="en-GB" sz="1700" dirty="0">
                <a:solidFill>
                  <a:srgbClr val="FFFFFF"/>
                </a:solidFill>
              </a:rPr>
              <a:t>Developing Team wellbeing and passion</a:t>
            </a:r>
          </a:p>
          <a:p>
            <a:r>
              <a:rPr lang="en-GB" sz="1700" dirty="0">
                <a:solidFill>
                  <a:srgbClr val="FFFFFF"/>
                </a:solidFill>
              </a:rPr>
              <a:t>Fulfilled team = Great retention</a:t>
            </a:r>
          </a:p>
          <a:p>
            <a:r>
              <a:rPr lang="en-GB" sz="1700" dirty="0">
                <a:solidFill>
                  <a:srgbClr val="FFFFFF"/>
                </a:solidFill>
              </a:rPr>
              <a:t>Collaborative teamwork and innovation </a:t>
            </a:r>
          </a:p>
          <a:p>
            <a:r>
              <a:rPr lang="en-GB" sz="1700" dirty="0">
                <a:solidFill>
                  <a:srgbClr val="FFFFFF"/>
                </a:solidFill>
              </a:rPr>
              <a:t>Reputation / Compliance / Occupancy / Viability</a:t>
            </a:r>
          </a:p>
          <a:p>
            <a:r>
              <a:rPr lang="en-GB" sz="1700" dirty="0">
                <a:solidFill>
                  <a:srgbClr val="FFFFFF"/>
                </a:solidFill>
              </a:rPr>
              <a:t>Resident </a:t>
            </a:r>
            <a:r>
              <a:rPr lang="en-GB" sz="1700" dirty="0" err="1">
                <a:solidFill>
                  <a:srgbClr val="FFFFFF"/>
                </a:solidFill>
              </a:rPr>
              <a:t>fulfillment</a:t>
            </a:r>
            <a:endParaRPr lang="en-GB" sz="1700" dirty="0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246915" y="6041362"/>
            <a:ext cx="3329320" cy="365125"/>
          </a:xfrm>
        </p:spPr>
        <p:txBody>
          <a:bodyPr rtlCol="0">
            <a:normAutofit/>
          </a:bodyPr>
          <a:lstStyle/>
          <a:p>
            <a:pPr>
              <a:spcAft>
                <a:spcPts val="600"/>
              </a:spcAft>
            </a:pPr>
            <a:r>
              <a:rPr lang="en-GB">
                <a:solidFill>
                  <a:srgbClr val="FFFFFF"/>
                </a:solidFill>
              </a:rPr>
              <a:t>G Cox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663825" y="6041362"/>
            <a:ext cx="911939" cy="365125"/>
          </a:xfrm>
        </p:spPr>
        <p:txBody>
          <a:bodyPr>
            <a:normAutofit/>
          </a:bodyPr>
          <a:lstStyle/>
          <a:p>
            <a:pPr rtl="0">
              <a:spcAft>
                <a:spcPts val="600"/>
              </a:spcAft>
            </a:pPr>
            <a:fld id="{761E13FA-AA24-46F5-B53F-4037736A4E26}" type="datetime1">
              <a:rPr lang="en-GB">
                <a:solidFill>
                  <a:srgbClr val="FFFFFF"/>
                </a:solidFill>
              </a:rPr>
              <a:pPr rtl="0">
                <a:spcAft>
                  <a:spcPts val="600"/>
                </a:spcAft>
              </a:pPr>
              <a:t>07/03/2025</a:t>
            </a:fld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77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1777" y="2263914"/>
            <a:ext cx="6949440" cy="917032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Geoffrey Cox, </a:t>
            </a:r>
            <a:r>
              <a:rPr lang="en-GB" sz="2700" dirty="0"/>
              <a:t>MSc. </a:t>
            </a:r>
            <a:r>
              <a:rPr lang="en-GB" sz="2700" dirty="0" err="1"/>
              <a:t>LLb</a:t>
            </a:r>
            <a:r>
              <a:rPr lang="en-GB" sz="2700" dirty="0"/>
              <a:t> Hons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751777" y="3180947"/>
            <a:ext cx="6949440" cy="2650470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en-GB" dirty="0"/>
              <a:t>CEO of Eden Alternative UK</a:t>
            </a:r>
          </a:p>
          <a:p>
            <a:pPr rtl="0"/>
            <a:r>
              <a:rPr lang="en-GB" dirty="0"/>
              <a:t>MD of Southern Healthcare, 4 Devon Nursing Homes</a:t>
            </a:r>
          </a:p>
          <a:p>
            <a:pPr rtl="0"/>
            <a:r>
              <a:rPr lang="en-GB" dirty="0"/>
              <a:t>24 years in Social Care</a:t>
            </a:r>
          </a:p>
          <a:p>
            <a:pPr rtl="0"/>
            <a:r>
              <a:rPr lang="en-GB" dirty="0"/>
              <a:t>MSc Dementia Studies</a:t>
            </a:r>
          </a:p>
          <a:p>
            <a:pPr rtl="0"/>
            <a:r>
              <a:rPr lang="en-GB" dirty="0"/>
              <a:t>Board member of the NCA/RNHA</a:t>
            </a:r>
          </a:p>
          <a:p>
            <a:pPr rtl="0"/>
            <a:r>
              <a:rPr lang="en-GB" dirty="0"/>
              <a:t>Director of Devon Care Homes Collaborative</a:t>
            </a:r>
          </a:p>
          <a:p>
            <a:r>
              <a:rPr lang="en-GB" dirty="0"/>
              <a:t>Member of Reinventing Social Care team</a:t>
            </a:r>
          </a:p>
          <a:p>
            <a:pPr rtl="0"/>
            <a:endParaRPr lang="en-GB" dirty="0"/>
          </a:p>
          <a:p>
            <a:pPr rtl="0"/>
            <a:endParaRPr lang="en-GB" dirty="0"/>
          </a:p>
        </p:txBody>
      </p:sp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2B5BD07-8810-D4F7-712E-9CF013B9813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2969" y="-117126"/>
            <a:ext cx="2866061" cy="2146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262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51777" y="2263914"/>
            <a:ext cx="6949440" cy="917032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Dr Bill Thomas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751777" y="3180947"/>
            <a:ext cx="6949440" cy="2650470"/>
          </a:xfrm>
        </p:spPr>
        <p:txBody>
          <a:bodyPr rtlCol="0">
            <a:normAutofit fontScale="92500" lnSpcReduction="20000"/>
          </a:bodyPr>
          <a:lstStyle/>
          <a:p>
            <a:pPr rtl="0"/>
            <a:r>
              <a:rPr lang="en-GB" dirty="0"/>
              <a:t>US Geriatrician </a:t>
            </a:r>
          </a:p>
          <a:p>
            <a:pPr rtl="0"/>
            <a:r>
              <a:rPr lang="en-GB" dirty="0"/>
              <a:t>Co-Founder of Eden Alternative</a:t>
            </a:r>
          </a:p>
          <a:p>
            <a:pPr rtl="0"/>
            <a:r>
              <a:rPr lang="en-GB" dirty="0"/>
              <a:t>Evolved after GP support to a New York Care Home </a:t>
            </a:r>
          </a:p>
          <a:p>
            <a:pPr rtl="0"/>
            <a:r>
              <a:rPr lang="en-GB" dirty="0"/>
              <a:t>He identified some challenges, especially: </a:t>
            </a:r>
          </a:p>
          <a:p>
            <a:pPr rtl="0"/>
            <a:r>
              <a:rPr lang="en-GB" dirty="0"/>
              <a:t>Loneliness, Helplessness and Boredom</a:t>
            </a:r>
          </a:p>
          <a:p>
            <a:pPr rtl="0"/>
            <a:r>
              <a:rPr lang="en-GB" dirty="0"/>
              <a:t>Eden Alternative was created as a solution</a:t>
            </a:r>
          </a:p>
          <a:p>
            <a:pPr rtl="0"/>
            <a:r>
              <a:rPr lang="en-GB" dirty="0"/>
              <a:t>Focus on the wellbeing of everyone in the ‘care partnership’</a:t>
            </a:r>
          </a:p>
        </p:txBody>
      </p:sp>
      <p:pic>
        <p:nvPicPr>
          <p:cNvPr id="1026" name="Picture 2" descr="Dr. Bill Thomas talks Kallimos Communities and Aging in Place on  SeniorsSTRAIGHTTalk with Phyllis Ayman | VoiceAmerica Press Blog | Internet  Talk Radio News">
            <a:extLst>
              <a:ext uri="{FF2B5EF4-FFF2-40B4-BE49-F238E27FC236}">
                <a16:creationId xmlns:a16="http://schemas.microsoft.com/office/drawing/2014/main" id="{F5151D4D-7446-9F03-512D-F1495D9C33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0035" y="2511765"/>
            <a:ext cx="2194775" cy="2564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209F80C6-D8A8-8ED8-9BA2-54144FF6A7B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32927" y="-64776"/>
            <a:ext cx="2866061" cy="2146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4432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sz="3600" b="1" dirty="0"/>
              <a:t>Eden – How?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564" y="1558782"/>
            <a:ext cx="3805495" cy="495685"/>
          </a:xfrm>
        </p:spPr>
        <p:txBody>
          <a:bodyPr rtlCol="0">
            <a:normAutofit/>
          </a:bodyPr>
          <a:lstStyle/>
          <a:p>
            <a:pPr rtl="0"/>
            <a:r>
              <a:rPr lang="en-GB" sz="2300" dirty="0">
                <a:solidFill>
                  <a:srgbClr val="92D050"/>
                </a:solidFill>
              </a:rPr>
              <a:t>Online learning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91969" y="2054467"/>
            <a:ext cx="3326751" cy="4421997"/>
          </a:xfrm>
        </p:spPr>
        <p:txBody>
          <a:bodyPr rtlCol="0">
            <a:normAutofit/>
          </a:bodyPr>
          <a:lstStyle/>
          <a:p>
            <a:pPr rtl="0"/>
            <a:r>
              <a:rPr lang="en-GB" dirty="0"/>
              <a:t>7 weekly sessions</a:t>
            </a:r>
          </a:p>
          <a:p>
            <a:pPr rtl="0"/>
            <a:r>
              <a:rPr lang="en-GB" dirty="0"/>
              <a:t>1 hour per week live learning</a:t>
            </a:r>
          </a:p>
          <a:p>
            <a:pPr rtl="0"/>
            <a:r>
              <a:rPr lang="en-GB" dirty="0"/>
              <a:t>Supplemental reading</a:t>
            </a:r>
          </a:p>
          <a:p>
            <a:pPr rtl="0"/>
            <a:r>
              <a:rPr lang="en-GB" dirty="0"/>
              <a:t>Reference Videos</a:t>
            </a:r>
          </a:p>
          <a:p>
            <a:pPr rtl="0"/>
            <a:r>
              <a:rPr lang="en-GB" dirty="0"/>
              <a:t>11am Thursdays</a:t>
            </a:r>
          </a:p>
          <a:p>
            <a:pPr rtl="0"/>
            <a:r>
              <a:rPr lang="en-GB" dirty="0"/>
              <a:t>Courses start on the 1</a:t>
            </a:r>
            <a:r>
              <a:rPr lang="en-GB" baseline="30000" dirty="0"/>
              <a:t>st</a:t>
            </a:r>
            <a:r>
              <a:rPr lang="en-GB" dirty="0"/>
              <a:t> Thursday of every ‘uneven’ month (Jan, Mar, May etc..)</a:t>
            </a:r>
          </a:p>
          <a:p>
            <a:pPr rtl="0"/>
            <a:r>
              <a:rPr lang="en-GB" b="1" dirty="0"/>
              <a:t>Next start date: 1</a:t>
            </a:r>
            <a:r>
              <a:rPr lang="en-GB" b="1" baseline="30000" dirty="0"/>
              <a:t>st</a:t>
            </a:r>
            <a:r>
              <a:rPr lang="en-GB" b="1" dirty="0"/>
              <a:t> May 2024</a:t>
            </a:r>
          </a:p>
          <a:p>
            <a:pPr rtl="0"/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2946" y="2619450"/>
            <a:ext cx="1987827" cy="486964"/>
          </a:xfrm>
        </p:spPr>
        <p:txBody>
          <a:bodyPr rtlCol="0"/>
          <a:lstStyle/>
          <a:p>
            <a:pPr rtl="0"/>
            <a:endParaRPr lang="en-GB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D8520C0-A1AD-F1FB-0842-2FE0DA42EEB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756688" y="1780144"/>
            <a:ext cx="3353547" cy="1776258"/>
          </a:xfr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F5AB74D-EB6E-4236-BA39-1485FA91848B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dirty="0"/>
              <a:t>G Cox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en-GB" smtClean="0"/>
              <a:t>7</a:t>
            </a:fld>
            <a:endParaRPr lang="en-GB" dirty="0"/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E884FE6B-27CF-6CA3-2F89-6B69F112171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911" y="5104870"/>
            <a:ext cx="2031868" cy="1521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9C5F2F9-8833-97AE-1A8B-7415C31C76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6876" y="3569773"/>
            <a:ext cx="3363359" cy="1836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33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D544C6-FA17-D485-9C8F-EA918E222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5B2F2-28CA-3255-34E6-D28BD662D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64268"/>
            <a:ext cx="8220176" cy="1016102"/>
          </a:xfrm>
        </p:spPr>
        <p:txBody>
          <a:bodyPr rtlCol="0">
            <a:normAutofit fontScale="90000"/>
          </a:bodyPr>
          <a:lstStyle/>
          <a:p>
            <a:r>
              <a:rPr lang="en-GB" sz="3600" b="1" dirty="0"/>
              <a:t>Eden – How?</a:t>
            </a:r>
            <a:br>
              <a:rPr lang="en-GB" sz="3600" b="1" dirty="0"/>
            </a:br>
            <a:br>
              <a:rPr lang="en-GB" sz="3600" dirty="0">
                <a:solidFill>
                  <a:srgbClr val="92D050"/>
                </a:solidFill>
              </a:rPr>
            </a:b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F9721B-F7CA-925A-3E75-765F6C55E4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09746" y="1680371"/>
            <a:ext cx="3480022" cy="4204078"/>
          </a:xfrm>
        </p:spPr>
        <p:txBody>
          <a:bodyPr rtlCol="0">
            <a:normAutofit fontScale="25000" lnSpcReduction="20000"/>
          </a:bodyPr>
          <a:lstStyle/>
          <a:p>
            <a:pPr marL="0" indent="0">
              <a:buNone/>
            </a:pPr>
            <a:r>
              <a:rPr lang="en-GB" sz="7200" dirty="0">
                <a:solidFill>
                  <a:srgbClr val="92D050"/>
                </a:solidFill>
              </a:rPr>
              <a:t>In-person learning </a:t>
            </a:r>
          </a:p>
          <a:p>
            <a:r>
              <a:rPr lang="en-GB" sz="6800" dirty="0"/>
              <a:t>2-day in person courses</a:t>
            </a:r>
          </a:p>
          <a:p>
            <a:r>
              <a:rPr lang="en-GB" sz="6800" dirty="0"/>
              <a:t>Interactive learning</a:t>
            </a:r>
          </a:p>
          <a:p>
            <a:r>
              <a:rPr lang="en-GB" sz="6800" dirty="0"/>
              <a:t>Group discussions</a:t>
            </a:r>
          </a:p>
          <a:p>
            <a:r>
              <a:rPr lang="en-GB" sz="6800" dirty="0"/>
              <a:t>Videos</a:t>
            </a:r>
          </a:p>
          <a:p>
            <a:r>
              <a:rPr lang="en-GB" sz="6800" dirty="0"/>
              <a:t>Cross pollination of care experiences</a:t>
            </a:r>
          </a:p>
          <a:p>
            <a:r>
              <a:rPr lang="en-GB" sz="6800" dirty="0"/>
              <a:t>Well-accommodated training venue in Dawlish, Devon</a:t>
            </a:r>
          </a:p>
          <a:p>
            <a:r>
              <a:rPr lang="en-GB" sz="6800" dirty="0"/>
              <a:t>Accommodation available on-site</a:t>
            </a:r>
          </a:p>
          <a:p>
            <a:r>
              <a:rPr lang="en-GB" sz="6800" b="1" dirty="0"/>
              <a:t>Next date: 29</a:t>
            </a:r>
            <a:r>
              <a:rPr lang="en-GB" sz="6800" b="1" baseline="30000" dirty="0"/>
              <a:t>th</a:t>
            </a:r>
            <a:r>
              <a:rPr lang="en-GB" sz="6800" b="1" dirty="0"/>
              <a:t> &amp; 30</a:t>
            </a:r>
            <a:r>
              <a:rPr lang="en-GB" sz="6800" b="1" baseline="30000" dirty="0"/>
              <a:t>th</a:t>
            </a:r>
            <a:r>
              <a:rPr lang="en-GB" sz="6800" b="1" dirty="0"/>
              <a:t> April 2025</a:t>
            </a:r>
          </a:p>
          <a:p>
            <a:pPr rtl="0"/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AB26C-6A36-67E1-06F5-FC17A42FC5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64410" y="2297757"/>
            <a:ext cx="2179607" cy="2223752"/>
          </a:xfrm>
        </p:spPr>
        <p:txBody>
          <a:bodyPr rtlCol="0">
            <a:normAutofit fontScale="25000" lnSpcReduction="20000"/>
          </a:bodyPr>
          <a:lstStyle/>
          <a:p>
            <a:pPr rtl="0"/>
            <a:endParaRPr lang="en-GB" sz="2800" dirty="0">
              <a:solidFill>
                <a:srgbClr val="92D050"/>
              </a:solidFill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4B65F849-F2B7-6532-B23A-EB453A76C1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F5AB74D-EB6E-4236-BA39-1485FA91848B}" type="datetime1">
              <a:rPr lang="en-GB" smtClean="0"/>
              <a:t>07/03/2025</a:t>
            </a:fld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FE2E0CE-F5C3-F294-E0E0-9244CFB58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77334" y="6062782"/>
            <a:ext cx="6297612" cy="365125"/>
          </a:xfrm>
        </p:spPr>
        <p:txBody>
          <a:bodyPr rtlCol="0"/>
          <a:lstStyle/>
          <a:p>
            <a:pPr rtl="0"/>
            <a:r>
              <a:rPr lang="en-GB" dirty="0"/>
              <a:t>                                                          G Cox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3309D6-A91B-8228-AED8-A230F8102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en-GB" smtClean="0"/>
              <a:t>8</a:t>
            </a:fld>
            <a:endParaRPr lang="en-GB" dirty="0"/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A749D3EF-6066-6C6F-0204-73AC308A3C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26" y="5084502"/>
            <a:ext cx="2031868" cy="1521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359A24B-73DD-34E8-3522-405798B5AC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9753" y="2188178"/>
            <a:ext cx="3054249" cy="308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37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dirty="0"/>
              <a:t>The 7 Eden Domains of Wellbeing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16C0A1F-0116-17E3-A47A-A85F3EFA84B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  <a:p>
            <a:r>
              <a:rPr lang="en-GB" sz="34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Identity</a:t>
            </a:r>
          </a:p>
          <a:p>
            <a:r>
              <a:rPr lang="en-GB" sz="34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Growth</a:t>
            </a:r>
          </a:p>
          <a:p>
            <a:r>
              <a:rPr lang="en-GB" sz="34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Security</a:t>
            </a:r>
          </a:p>
          <a:p>
            <a:r>
              <a:rPr lang="en-GB" sz="34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Connectedness</a:t>
            </a:r>
          </a:p>
          <a:p>
            <a:r>
              <a:rPr lang="en-GB" sz="34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Autonomy</a:t>
            </a:r>
          </a:p>
          <a:p>
            <a:r>
              <a:rPr lang="en-GB" sz="34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Meaning</a:t>
            </a:r>
          </a:p>
          <a:p>
            <a:r>
              <a:rPr lang="en-GB" sz="34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Joy</a:t>
            </a:r>
          </a:p>
        </p:txBody>
      </p:sp>
      <p:pic>
        <p:nvPicPr>
          <p:cNvPr id="2054" name="Picture 6" descr="Philosophy of Care - Enliven Central">
            <a:extLst>
              <a:ext uri="{FF2B5EF4-FFF2-40B4-BE49-F238E27FC236}">
                <a16:creationId xmlns:a16="http://schemas.microsoft.com/office/drawing/2014/main" id="{C80ECE17-937F-A7CB-E0B8-B9D0D0E2F96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885" y="1270000"/>
            <a:ext cx="4610100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D8A153F-5F49-4176-A368-35876228B6C0}" type="datetime1">
              <a:rPr lang="en-GB" smtClean="0"/>
              <a:t>07/03/2025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n-GB" dirty="0"/>
              <a:t>G Cox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CD8D479-8942-46E8-A226-A4E01F7A105C}" type="slidenum">
              <a:rPr lang="en-GB" smtClean="0"/>
              <a:t>9</a:t>
            </a:fld>
            <a:endParaRPr lang="en-GB" dirty="0"/>
          </a:p>
        </p:txBody>
      </p:sp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DD9EA1ED-50D9-FE96-7919-2DBCB3CA6F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867105" y="67977"/>
            <a:ext cx="1859824" cy="13928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229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Ecology">
      <a:dk1>
        <a:srgbClr val="4D3E2F"/>
      </a:dk1>
      <a:lt1>
        <a:sysClr val="window" lastClr="FFFFFF"/>
      </a:lt1>
      <a:dk2>
        <a:srgbClr val="000000"/>
      </a:dk2>
      <a:lt2>
        <a:srgbClr val="DDDDDD"/>
      </a:lt2>
      <a:accent1>
        <a:srgbClr val="8BAA00"/>
      </a:accent1>
      <a:accent2>
        <a:srgbClr val="2A6CB2"/>
      </a:accent2>
      <a:accent3>
        <a:srgbClr val="795837"/>
      </a:accent3>
      <a:accent4>
        <a:srgbClr val="D18316"/>
      </a:accent4>
      <a:accent5>
        <a:srgbClr val="79B4F0"/>
      </a:accent5>
      <a:accent6>
        <a:srgbClr val="CDC80F"/>
      </a:accent6>
      <a:hlink>
        <a:srgbClr val="2A6CB2"/>
      </a:hlink>
      <a:folHlink>
        <a:srgbClr val="808080"/>
      </a:folHlink>
    </a:clrScheme>
    <a:fontScheme name="Corbel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1606</TotalTime>
  <Words>405</Words>
  <Application>Microsoft Office PowerPoint</Application>
  <PresentationFormat>Widescreen</PresentationFormat>
  <Paragraphs>120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Corbel</vt:lpstr>
      <vt:lpstr>Trebuchet MS</vt:lpstr>
      <vt:lpstr>Wingdings 3</vt:lpstr>
      <vt:lpstr>Facet</vt:lpstr>
      <vt:lpstr>11 Plantation Terrace, Dawlish, Devon</vt:lpstr>
      <vt:lpstr>  What is Eden?  </vt:lpstr>
      <vt:lpstr> What does Eden comprise? </vt:lpstr>
      <vt:lpstr>Why do it? </vt:lpstr>
      <vt:lpstr>Geoffrey Cox, MSc. LLb Hons</vt:lpstr>
      <vt:lpstr>Dr Bill Thomas</vt:lpstr>
      <vt:lpstr>Eden – How?</vt:lpstr>
      <vt:lpstr>Eden – How?  </vt:lpstr>
      <vt:lpstr>The 7 Eden Domains of Wellbeing</vt:lpstr>
      <vt:lpstr>The 10 Key Eden Principles</vt:lpstr>
      <vt:lpstr>Contact details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Plantation Terrace, Dawlish, Devon</dc:title>
  <dc:creator>Sam Bailey</dc:creator>
  <cp:lastModifiedBy>Michaela Cosway</cp:lastModifiedBy>
  <cp:revision>21</cp:revision>
  <dcterms:created xsi:type="dcterms:W3CDTF">2023-10-06T08:10:52Z</dcterms:created>
  <dcterms:modified xsi:type="dcterms:W3CDTF">2025-03-07T16:49:25Z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</Properties>
</file>