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notesMasterIdLst>
    <p:notesMasterId r:id="rId12"/>
  </p:notesMasterIdLst>
  <p:sldIdLst>
    <p:sldId id="256" r:id="rId2"/>
    <p:sldId id="258" r:id="rId3"/>
    <p:sldId id="257"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4729"/>
  </p:normalViewPr>
  <p:slideViewPr>
    <p:cSldViewPr snapToGrid="0" snapToObjects="1">
      <p:cViewPr varScale="1">
        <p:scale>
          <a:sx n="70" d="100"/>
          <a:sy n="70" d="100"/>
        </p:scale>
        <p:origin x="714" y="60"/>
      </p:cViewPr>
      <p:guideLst/>
    </p:cSldViewPr>
  </p:slideViewPr>
  <p:notesTextViewPr>
    <p:cViewPr>
      <p:scale>
        <a:sx n="1" d="1"/>
        <a:sy n="1" d="1"/>
      </p:scale>
      <p:origin x="0" y="0"/>
    </p:cViewPr>
  </p:notesTextViewPr>
  <p:notesViewPr>
    <p:cSldViewPr snapToGrid="0" snapToObjects="1">
      <p:cViewPr varScale="1">
        <p:scale>
          <a:sx n="80" d="100"/>
          <a:sy n="80" d="100"/>
        </p:scale>
        <p:origin x="4048"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BA2149-39AA-B044-9999-1317B758D0D5}" type="datetimeFigureOut">
              <a:rPr lang="en-US" smtClean="0"/>
              <a:t>9/18/2025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49AD5C-E952-3348-87D6-843E69565B06}" type="slidenum">
              <a:rPr lang="en-US" smtClean="0"/>
              <a:t>‹#›</a:t>
            </a:fld>
            <a:endParaRPr lang="en-US"/>
          </a:p>
        </p:txBody>
      </p:sp>
    </p:spTree>
    <p:extLst>
      <p:ext uri="{BB962C8B-B14F-4D97-AF65-F5344CB8AC3E}">
        <p14:creationId xmlns:p14="http://schemas.microsoft.com/office/powerpoint/2010/main" val="4155862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was blindsided by the way it affected me</a:t>
            </a:r>
          </a:p>
          <a:p>
            <a:endParaRPr lang="en-US" dirty="0"/>
          </a:p>
          <a:p>
            <a:r>
              <a:rPr lang="en-US" dirty="0"/>
              <a:t>It Took me a while to </a:t>
            </a:r>
            <a:r>
              <a:rPr lang="en-US" dirty="0" err="1"/>
              <a:t>realise</a:t>
            </a:r>
            <a:r>
              <a:rPr lang="en-US" dirty="0"/>
              <a:t> that my trauma responses were taking over my rational thinking</a:t>
            </a:r>
          </a:p>
          <a:p>
            <a:endParaRPr lang="en-US" dirty="0"/>
          </a:p>
          <a:p>
            <a:r>
              <a:rPr lang="en-US" dirty="0"/>
              <a:t>This did for a while cause resentment  (Manager and Provider()</a:t>
            </a:r>
          </a:p>
          <a:p>
            <a:endParaRPr lang="en-US" dirty="0"/>
          </a:p>
          <a:p>
            <a:r>
              <a:rPr lang="en-US" dirty="0" err="1"/>
              <a:t>Iit</a:t>
            </a:r>
            <a:r>
              <a:rPr lang="en-US" dirty="0"/>
              <a:t> could have caused me to work against the Care Home and create battles that didn’t need to be had</a:t>
            </a:r>
          </a:p>
          <a:p>
            <a:endParaRPr lang="en-US" dirty="0"/>
          </a:p>
          <a:p>
            <a:r>
              <a:rPr lang="en-US" dirty="0"/>
              <a:t>Two years down the line I STILL have to work on this</a:t>
            </a:r>
          </a:p>
        </p:txBody>
      </p:sp>
      <p:sp>
        <p:nvSpPr>
          <p:cNvPr id="4" name="Slide Number Placeholder 3"/>
          <p:cNvSpPr>
            <a:spLocks noGrp="1"/>
          </p:cNvSpPr>
          <p:nvPr>
            <p:ph type="sldNum" sz="quarter" idx="5"/>
          </p:nvPr>
        </p:nvSpPr>
        <p:spPr/>
        <p:txBody>
          <a:bodyPr/>
          <a:lstStyle/>
          <a:p>
            <a:fld id="{0949AD5C-E952-3348-87D6-843E69565B06}" type="slidenum">
              <a:rPr lang="en-US" smtClean="0"/>
              <a:t>2</a:t>
            </a:fld>
            <a:endParaRPr lang="en-US"/>
          </a:p>
        </p:txBody>
      </p:sp>
    </p:spTree>
    <p:extLst>
      <p:ext uri="{BB962C8B-B14F-4D97-AF65-F5344CB8AC3E}">
        <p14:creationId xmlns:p14="http://schemas.microsoft.com/office/powerpoint/2010/main" val="30347056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But the Family Members are not staff or Residents</a:t>
            </a:r>
          </a:p>
          <a:p>
            <a:endParaRPr lang="en-US" dirty="0"/>
          </a:p>
          <a:p>
            <a:r>
              <a:rPr lang="en-US" dirty="0"/>
              <a:t>Family Members could possibly be a blessing or a curse (depending on what they bring to the table)</a:t>
            </a:r>
          </a:p>
          <a:p>
            <a:endParaRPr lang="en-US" dirty="0"/>
          </a:p>
          <a:p>
            <a:r>
              <a:rPr lang="en-US" dirty="0"/>
              <a:t>Is it possible that there is a fear or limiting belief around upsetting family members and the negative effects of that , especially when time and resources are under pressure</a:t>
            </a:r>
          </a:p>
          <a:p>
            <a:endParaRPr lang="en-US" dirty="0"/>
          </a:p>
          <a:p>
            <a:r>
              <a:rPr lang="en-US" dirty="0"/>
              <a:t>Maybe there is a disconnect in some cases</a:t>
            </a:r>
          </a:p>
          <a:p>
            <a:endParaRPr lang="en-US" dirty="0"/>
          </a:p>
          <a:p>
            <a:r>
              <a:rPr lang="en-US" dirty="0"/>
              <a:t>More balance and an an understanding that knowing Mum well is helpful, and important …..but knowing how to handle the transition in the best way should be  joint learning </a:t>
            </a:r>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0949AD5C-E952-3348-87D6-843E69565B06}" type="slidenum">
              <a:rPr lang="en-US" smtClean="0"/>
              <a:t>3</a:t>
            </a:fld>
            <a:endParaRPr lang="en-US"/>
          </a:p>
        </p:txBody>
      </p:sp>
    </p:spTree>
    <p:extLst>
      <p:ext uri="{BB962C8B-B14F-4D97-AF65-F5344CB8AC3E}">
        <p14:creationId xmlns:p14="http://schemas.microsoft.com/office/powerpoint/2010/main" val="27481459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 course being Trauma Aware you will expect some of these things</a:t>
            </a:r>
          </a:p>
          <a:p>
            <a:endParaRPr lang="en-US" dirty="0"/>
          </a:p>
          <a:p>
            <a:r>
              <a:rPr lang="en-US" dirty="0"/>
              <a:t>There is no expectation that my Trauma and </a:t>
            </a:r>
            <a:r>
              <a:rPr lang="en-US" dirty="0" err="1"/>
              <a:t>feellngs</a:t>
            </a:r>
            <a:r>
              <a:rPr lang="en-US" dirty="0"/>
              <a:t> should have been assessed</a:t>
            </a:r>
          </a:p>
          <a:p>
            <a:endParaRPr lang="en-US" dirty="0"/>
          </a:p>
          <a:p>
            <a:r>
              <a:rPr lang="en-US" dirty="0"/>
              <a:t>I could have expressed what was triggering me ….once I realized</a:t>
            </a:r>
          </a:p>
          <a:p>
            <a:endParaRPr lang="en-US" dirty="0"/>
          </a:p>
          <a:p>
            <a:r>
              <a:rPr lang="en-US" dirty="0"/>
              <a:t>But I do hope that by sharing some of the triggers, and assuming they will not be applicable only to me…that there can be some Reflection</a:t>
            </a:r>
          </a:p>
        </p:txBody>
      </p:sp>
      <p:sp>
        <p:nvSpPr>
          <p:cNvPr id="4" name="Slide Number Placeholder 3"/>
          <p:cNvSpPr>
            <a:spLocks noGrp="1"/>
          </p:cNvSpPr>
          <p:nvPr>
            <p:ph type="sldNum" sz="quarter" idx="5"/>
          </p:nvPr>
        </p:nvSpPr>
        <p:spPr/>
        <p:txBody>
          <a:bodyPr/>
          <a:lstStyle/>
          <a:p>
            <a:fld id="{0949AD5C-E952-3348-87D6-843E69565B06}" type="slidenum">
              <a:rPr lang="en-US" smtClean="0"/>
              <a:t>4</a:t>
            </a:fld>
            <a:endParaRPr lang="en-US"/>
          </a:p>
        </p:txBody>
      </p:sp>
    </p:spTree>
    <p:extLst>
      <p:ext uri="{BB962C8B-B14F-4D97-AF65-F5344CB8AC3E}">
        <p14:creationId xmlns:p14="http://schemas.microsoft.com/office/powerpoint/2010/main" val="30361858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GP – no support . Meds and Hospital admissions</a:t>
            </a:r>
          </a:p>
          <a:p>
            <a:r>
              <a:rPr lang="en-US" dirty="0"/>
              <a:t>Ambulance – vocal and felt sense of Care Home distrust</a:t>
            </a:r>
          </a:p>
          <a:p>
            <a:r>
              <a:rPr lang="en-US" dirty="0"/>
              <a:t>Hospital Stays – escalation. falls. additional illness, lack of care and compassion</a:t>
            </a:r>
          </a:p>
          <a:p>
            <a:r>
              <a:rPr lang="en-US" dirty="0"/>
              <a:t>Discharge ….had to fight the done to you. ‘She will go where we find her place”</a:t>
            </a:r>
          </a:p>
          <a:p>
            <a:r>
              <a:rPr lang="en-US" dirty="0"/>
              <a:t>Local </a:t>
            </a:r>
            <a:r>
              <a:rPr lang="en-US" dirty="0" err="1"/>
              <a:t>Authority..Not</a:t>
            </a:r>
            <a:r>
              <a:rPr lang="en-US" dirty="0"/>
              <a:t> proactive, not supportive….switching allegiances….from it’s a great place , I know them well….to its outdated and she would be better somewhere much smaller I can find somewhere better for £863 ----back to it’s a great place when a fee top up arrangement was agreed (and later denied)</a:t>
            </a:r>
          </a:p>
        </p:txBody>
      </p:sp>
      <p:sp>
        <p:nvSpPr>
          <p:cNvPr id="4" name="Slide Number Placeholder 3"/>
          <p:cNvSpPr>
            <a:spLocks noGrp="1"/>
          </p:cNvSpPr>
          <p:nvPr>
            <p:ph type="sldNum" sz="quarter" idx="5"/>
          </p:nvPr>
        </p:nvSpPr>
        <p:spPr/>
        <p:txBody>
          <a:bodyPr/>
          <a:lstStyle/>
          <a:p>
            <a:fld id="{0949AD5C-E952-3348-87D6-843E69565B06}" type="slidenum">
              <a:rPr lang="en-US" smtClean="0"/>
              <a:t>5</a:t>
            </a:fld>
            <a:endParaRPr lang="en-US"/>
          </a:p>
        </p:txBody>
      </p:sp>
    </p:spTree>
    <p:extLst>
      <p:ext uri="{BB962C8B-B14F-4D97-AF65-F5344CB8AC3E}">
        <p14:creationId xmlns:p14="http://schemas.microsoft.com/office/powerpoint/2010/main" val="2877948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BUT no practical guidance</a:t>
            </a:r>
          </a:p>
          <a:p>
            <a:endParaRPr lang="en-US" dirty="0"/>
          </a:p>
          <a:p>
            <a:r>
              <a:rPr lang="en-US" dirty="0"/>
              <a:t>Lots of reassurance that Mum was getting cared for, which at the end of the day was the fundamental thing</a:t>
            </a:r>
          </a:p>
          <a:p>
            <a:endParaRPr lang="en-US" dirty="0"/>
          </a:p>
          <a:p>
            <a:r>
              <a:rPr lang="en-US" dirty="0"/>
              <a:t>But could I have helped her settle more by answering the phone less, a different visiting regime, could someone have helped me with that ?</a:t>
            </a:r>
          </a:p>
          <a:p>
            <a:endParaRPr lang="en-US" dirty="0"/>
          </a:p>
          <a:p>
            <a:r>
              <a:rPr lang="en-US" dirty="0"/>
              <a:t>Could someone have actually prompted me to think about how triggering this was ,validated me,  made suggestions about coping better, or  included reference to how are the family coping in the conversations ? *Freddie</a:t>
            </a:r>
          </a:p>
          <a:p>
            <a:endParaRPr lang="en-US" dirty="0"/>
          </a:p>
          <a:p>
            <a:r>
              <a:rPr lang="en-US" dirty="0"/>
              <a:t>I appreciate that the priority was Mum, and do not disagree with that…..BUT my trauma responses were to distrust and resent the Care  Home initially. </a:t>
            </a:r>
          </a:p>
        </p:txBody>
      </p:sp>
      <p:sp>
        <p:nvSpPr>
          <p:cNvPr id="4" name="Slide Number Placeholder 3"/>
          <p:cNvSpPr>
            <a:spLocks noGrp="1"/>
          </p:cNvSpPr>
          <p:nvPr>
            <p:ph type="sldNum" sz="quarter" idx="5"/>
          </p:nvPr>
        </p:nvSpPr>
        <p:spPr/>
        <p:txBody>
          <a:bodyPr/>
          <a:lstStyle/>
          <a:p>
            <a:fld id="{0949AD5C-E952-3348-87D6-843E69565B06}" type="slidenum">
              <a:rPr lang="en-US" smtClean="0"/>
              <a:t>7</a:t>
            </a:fld>
            <a:endParaRPr lang="en-US"/>
          </a:p>
        </p:txBody>
      </p:sp>
    </p:spTree>
    <p:extLst>
      <p:ext uri="{BB962C8B-B14F-4D97-AF65-F5344CB8AC3E}">
        <p14:creationId xmlns:p14="http://schemas.microsoft.com/office/powerpoint/2010/main" val="41663826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Having to repeat and continually raise same issues , Care Plan</a:t>
            </a:r>
          </a:p>
          <a:p>
            <a:endParaRPr lang="en-US" dirty="0"/>
          </a:p>
          <a:p>
            <a:endParaRPr lang="en-US" dirty="0"/>
          </a:p>
          <a:p>
            <a:r>
              <a:rPr lang="en-US" dirty="0"/>
              <a:t>Just to be listened to, on the darkest parts of the journey without feeling rushed, overheard or that the person needed to be elsewhere</a:t>
            </a:r>
          </a:p>
          <a:p>
            <a:endParaRPr lang="en-US" dirty="0"/>
          </a:p>
          <a:p>
            <a:r>
              <a:rPr lang="en-US" dirty="0"/>
              <a:t>Accurate record keeping…..’the family are happy with the relationship’ Not the case. And not the conversation….but brings a massive sense of distrust</a:t>
            </a:r>
          </a:p>
        </p:txBody>
      </p:sp>
      <p:sp>
        <p:nvSpPr>
          <p:cNvPr id="4" name="Slide Number Placeholder 3"/>
          <p:cNvSpPr>
            <a:spLocks noGrp="1"/>
          </p:cNvSpPr>
          <p:nvPr>
            <p:ph type="sldNum" sz="quarter" idx="5"/>
          </p:nvPr>
        </p:nvSpPr>
        <p:spPr/>
        <p:txBody>
          <a:bodyPr/>
          <a:lstStyle/>
          <a:p>
            <a:fld id="{0949AD5C-E952-3348-87D6-843E69565B06}" type="slidenum">
              <a:rPr lang="en-US" smtClean="0"/>
              <a:t>9</a:t>
            </a:fld>
            <a:endParaRPr lang="en-US"/>
          </a:p>
        </p:txBody>
      </p:sp>
    </p:spTree>
    <p:extLst>
      <p:ext uri="{BB962C8B-B14F-4D97-AF65-F5344CB8AC3E}">
        <p14:creationId xmlns:p14="http://schemas.microsoft.com/office/powerpoint/2010/main" val="42649163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GB"/>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p:cNvSpPr>
            <a:spLocks noGrp="1"/>
          </p:cNvSpPr>
          <p:nvPr>
            <p:ph type="dt" sz="half" idx="10"/>
          </p:nvPr>
        </p:nvSpPr>
        <p:spPr/>
        <p:txBody>
          <a:bodyPr/>
          <a:lstStyle/>
          <a:p>
            <a:fld id="{9AB3A824-1A51-4B26-AD58-A6D8E14F6C04}" type="datetimeFigureOut">
              <a:rPr lang="en-US" smtClean="0"/>
              <a:t>9/18/2025</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9739023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D857E33E-8B18-4087-B112-809917729534}" type="datetimeFigureOut">
              <a:rPr lang="en-US" smtClean="0"/>
              <a:t>9/18/2025</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93369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D3FFE419-2371-464F-8239-3959401C3561}" type="datetimeFigureOut">
              <a:rPr lang="en-US" smtClean="0"/>
              <a:t>9/18/2025</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569924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97D162C4-EDD9-4389-A98B-B87ECEA2A816}" type="datetimeFigureOut">
              <a:rPr lang="en-US" smtClean="0"/>
              <a:t>9/18/2025</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66179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GB"/>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p:cNvSpPr>
            <a:spLocks noGrp="1"/>
          </p:cNvSpPr>
          <p:nvPr>
            <p:ph type="dt" sz="half" idx="10"/>
          </p:nvPr>
        </p:nvSpPr>
        <p:spPr/>
        <p:txBody>
          <a:bodyPr/>
          <a:lstStyle/>
          <a:p>
            <a:fld id="{3E5059C3-6A89-4494-99FF-5A4D6FFD50EB}" type="datetimeFigureOut">
              <a:rPr lang="en-US" smtClean="0"/>
              <a:t>9/18/2025</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7954383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Date Placeholder 7"/>
          <p:cNvSpPr>
            <a:spLocks noGrp="1"/>
          </p:cNvSpPr>
          <p:nvPr>
            <p:ph type="dt" sz="half" idx="10"/>
          </p:nvPr>
        </p:nvSpPr>
        <p:spPr/>
        <p:txBody>
          <a:bodyPr/>
          <a:lstStyle/>
          <a:p>
            <a:fld id="{CA954B2F-12DE-47F5-8894-472B206D2E1E}" type="datetimeFigureOut">
              <a:rPr lang="en-US" smtClean="0"/>
              <a:t>9/18/2025</a:t>
            </a:fld>
            <a:endParaRPr lang="en-US" dirty="0"/>
          </a:p>
        </p:txBody>
      </p:sp>
      <p:sp>
        <p:nvSpPr>
          <p:cNvPr id="9" name="Footer Placeholder 8"/>
          <p:cNvSpPr>
            <a:spLocks noGrp="1"/>
          </p:cNvSpPr>
          <p:nvPr>
            <p:ph type="ftr" sz="quarter" idx="11"/>
          </p:nvPr>
        </p:nvSpPr>
        <p:spPr/>
        <p:txBody>
          <a:bodyPr/>
          <a:lstStyle/>
          <a:p>
            <a:r>
              <a:rPr lang="en-US"/>
              <a:t>
              </a:t>
            </a:r>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09412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7" name="Date Placeholder 6"/>
          <p:cNvSpPr>
            <a:spLocks noGrp="1"/>
          </p:cNvSpPr>
          <p:nvPr>
            <p:ph type="dt" sz="half" idx="10"/>
          </p:nvPr>
        </p:nvSpPr>
        <p:spPr/>
        <p:txBody>
          <a:bodyPr/>
          <a:lstStyle/>
          <a:p>
            <a:fld id="{3CBC1C18-307B-4F68-A007-B5B542270E8D}" type="datetimeFigureOut">
              <a:rPr lang="en-US" smtClean="0"/>
              <a:t>9/18/2025</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a:t>
            </a:fld>
            <a:endParaRPr lang="en-US" dirty="0"/>
          </a:p>
        </p:txBody>
      </p:sp>
      <p:sp>
        <p:nvSpPr>
          <p:cNvPr id="10" name="Title 9"/>
          <p:cNvSpPr>
            <a:spLocks noGrp="1"/>
          </p:cNvSpPr>
          <p:nvPr>
            <p:ph type="title"/>
          </p:nvPr>
        </p:nvSpPr>
        <p:spPr/>
        <p:txBody>
          <a:bodyPr/>
          <a:lstStyle/>
          <a:p>
            <a:r>
              <a:rPr lang="en-GB"/>
              <a:t>Click to edit Master title style</a:t>
            </a:r>
            <a:endParaRPr lang="en-US" dirty="0"/>
          </a:p>
        </p:txBody>
      </p:sp>
    </p:spTree>
    <p:extLst>
      <p:ext uri="{BB962C8B-B14F-4D97-AF65-F5344CB8AC3E}">
        <p14:creationId xmlns:p14="http://schemas.microsoft.com/office/powerpoint/2010/main" val="2110422522"/>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1FAF3416-4057-4DAA-829D-4CA07428D088}" type="datetimeFigureOut">
              <a:rPr lang="en-US" smtClean="0"/>
              <a:t>9/18/2025</a:t>
            </a:fld>
            <a:endParaRPr lang="en-US" dirty="0"/>
          </a:p>
        </p:txBody>
      </p:sp>
      <p:sp>
        <p:nvSpPr>
          <p:cNvPr id="4" name="Footer Placeholder 3"/>
          <p:cNvSpPr>
            <a:spLocks noGrp="1"/>
          </p:cNvSpPr>
          <p:nvPr>
            <p:ph type="ftr" sz="quarter" idx="11"/>
          </p:nvPr>
        </p:nvSpPr>
        <p:spPr/>
        <p:txBody>
          <a:bodyPr/>
          <a:lstStyle/>
          <a:p>
            <a:r>
              <a:rPr lang="en-US"/>
              <a:t>
              </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10631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1D9284-D300-4297-87F7-E791DCC15DB1}" type="datetimeFigureOut">
              <a:rPr lang="en-US" smtClean="0"/>
              <a:t>9/18/2025</a:t>
            </a:fld>
            <a:endParaRPr lang="en-US" dirty="0"/>
          </a:p>
        </p:txBody>
      </p:sp>
      <p:sp>
        <p:nvSpPr>
          <p:cNvPr id="3" name="Footer Placeholder 2"/>
          <p:cNvSpPr>
            <a:spLocks noGrp="1"/>
          </p:cNvSpPr>
          <p:nvPr>
            <p:ph type="ftr" sz="quarter" idx="11"/>
          </p:nvPr>
        </p:nvSpPr>
        <p:spPr/>
        <p:txBody>
          <a:bodyPr/>
          <a:lstStyle/>
          <a:p>
            <a:r>
              <a:rPr lang="en-US"/>
              <a:t>
              </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102500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GB"/>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Date Placeholder 8"/>
          <p:cNvSpPr>
            <a:spLocks noGrp="1"/>
          </p:cNvSpPr>
          <p:nvPr>
            <p:ph type="dt" sz="half" idx="10"/>
          </p:nvPr>
        </p:nvSpPr>
        <p:spPr/>
        <p:txBody>
          <a:bodyPr/>
          <a:lstStyle/>
          <a:p>
            <a:fld id="{37D525BB-DA17-4BA0-B3C8-3AC3ABC827E6}" type="datetimeFigureOut">
              <a:rPr lang="en-US" smtClean="0"/>
              <a:t>9/18/2025</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r>
              <a:rPr lang="en-US"/>
              <a:t>
              </a:t>
            </a:r>
            <a:endParaRPr lang="en-US" dirty="0"/>
          </a:p>
        </p:txBody>
      </p:sp>
      <p:sp>
        <p:nvSpPr>
          <p:cNvPr id="11" name="Slide Number Placeholder 10"/>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502152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GB"/>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16C4C9A-3960-41CF-A4E9-2A8FB932454B}" type="datetimeFigureOut">
              <a:rPr lang="en-US" smtClean="0"/>
              <a:t>9/18/2025</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r>
              <a:rPr lang="en-US"/>
              <a:t>
              </a:t>
            </a:r>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31771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3CBC1C18-307B-4F68-A007-B5B542270E8D}" type="datetimeFigureOut">
              <a:rPr lang="en-US" smtClean="0"/>
              <a:t>9/18/2025</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r>
              <a:rPr lang="en-US"/>
              <a:t>
              </a:t>
            </a:r>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35743187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BE3AB-0F19-4343-8441-22EBED90098E}"/>
              </a:ext>
            </a:extLst>
          </p:cNvPr>
          <p:cNvSpPr>
            <a:spLocks noGrp="1"/>
          </p:cNvSpPr>
          <p:nvPr>
            <p:ph type="ctrTitle"/>
          </p:nvPr>
        </p:nvSpPr>
        <p:spPr>
          <a:xfrm>
            <a:off x="1262729" y="1289303"/>
            <a:ext cx="9638443" cy="3339303"/>
          </a:xfrm>
          <a:ln>
            <a:noFill/>
          </a:ln>
        </p:spPr>
        <p:txBody>
          <a:bodyPr>
            <a:normAutofit/>
          </a:bodyPr>
          <a:lstStyle/>
          <a:p>
            <a:r>
              <a:rPr lang="en-US" sz="5000" dirty="0">
                <a:latin typeface="Verdana" panose="020B0604030504040204" pitchFamily="34" charset="0"/>
                <a:ea typeface="Verdana" panose="020B0604030504040204" pitchFamily="34" charset="0"/>
                <a:cs typeface="Verdana" panose="020B0604030504040204" pitchFamily="34" charset="0"/>
              </a:rPr>
              <a:t>A Family Member’s Perspective</a:t>
            </a:r>
          </a:p>
        </p:txBody>
      </p:sp>
      <p:sp>
        <p:nvSpPr>
          <p:cNvPr id="3" name="Subtitle 2">
            <a:extLst>
              <a:ext uri="{FF2B5EF4-FFF2-40B4-BE49-F238E27FC236}">
                <a16:creationId xmlns:a16="http://schemas.microsoft.com/office/drawing/2014/main" id="{F6C53B6F-F0C3-FA41-852B-AE6703DE2BB0}"/>
              </a:ext>
            </a:extLst>
          </p:cNvPr>
          <p:cNvSpPr>
            <a:spLocks noGrp="1"/>
          </p:cNvSpPr>
          <p:nvPr>
            <p:ph type="subTitle" idx="1"/>
          </p:nvPr>
        </p:nvSpPr>
        <p:spPr>
          <a:xfrm>
            <a:off x="1262729" y="5424557"/>
            <a:ext cx="9638443" cy="484633"/>
          </a:xfrm>
        </p:spPr>
        <p:txBody>
          <a:bodyPr>
            <a:normAutofit/>
          </a:bodyPr>
          <a:lstStyle/>
          <a:p>
            <a:r>
              <a:rPr lang="en-US" dirty="0">
                <a:solidFill>
                  <a:schemeClr val="bg1"/>
                </a:solidFill>
                <a:latin typeface="Verdana" panose="020B0604030504040204" pitchFamily="34" charset="0"/>
                <a:ea typeface="Verdana" panose="020B0604030504040204" pitchFamily="34" charset="0"/>
                <a:cs typeface="Verdana" panose="020B0604030504040204" pitchFamily="34" charset="0"/>
              </a:rPr>
              <a:t>The Trauma and Triggers of Mum’s Journey into a Care Home</a:t>
            </a:r>
          </a:p>
        </p:txBody>
      </p:sp>
    </p:spTree>
    <p:extLst>
      <p:ext uri="{BB962C8B-B14F-4D97-AF65-F5344CB8AC3E}">
        <p14:creationId xmlns:p14="http://schemas.microsoft.com/office/powerpoint/2010/main" val="2866026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077A7-7992-BC4D-9E93-D42666C7E2A1}"/>
              </a:ext>
            </a:extLst>
          </p:cNvPr>
          <p:cNvSpPr>
            <a:spLocks noGrp="1"/>
          </p:cNvSpPr>
          <p:nvPr>
            <p:ph type="title"/>
          </p:nvPr>
        </p:nvSpPr>
        <p:spPr/>
        <p:txBody>
          <a:bodyPr/>
          <a:lstStyle/>
          <a:p>
            <a:r>
              <a:rPr lang="en-US" dirty="0"/>
              <a:t>And now</a:t>
            </a:r>
          </a:p>
        </p:txBody>
      </p:sp>
      <p:sp>
        <p:nvSpPr>
          <p:cNvPr id="3" name="Content Placeholder 2">
            <a:extLst>
              <a:ext uri="{FF2B5EF4-FFF2-40B4-BE49-F238E27FC236}">
                <a16:creationId xmlns:a16="http://schemas.microsoft.com/office/drawing/2014/main" id="{79A70748-88FF-734C-9D20-99FD0C1ECE93}"/>
              </a:ext>
            </a:extLst>
          </p:cNvPr>
          <p:cNvSpPr>
            <a:spLocks noGrp="1"/>
          </p:cNvSpPr>
          <p:nvPr>
            <p:ph idx="1"/>
          </p:nvPr>
        </p:nvSpPr>
        <p:spPr/>
        <p:txBody>
          <a:bodyPr/>
          <a:lstStyle/>
          <a:p>
            <a:r>
              <a:rPr lang="en-US" dirty="0"/>
              <a:t>Mum is settled and happy </a:t>
            </a:r>
          </a:p>
          <a:p>
            <a:r>
              <a:rPr lang="en-US" dirty="0"/>
              <a:t>Although issues still arise I can rationalize them (because Mum is settled and happy)</a:t>
            </a:r>
          </a:p>
          <a:p>
            <a:r>
              <a:rPr lang="en-US" dirty="0"/>
              <a:t>My guilt and sadness have reduced</a:t>
            </a:r>
          </a:p>
          <a:p>
            <a:r>
              <a:rPr lang="en-US" dirty="0"/>
              <a:t>My visits are precious ‘Mum’ time</a:t>
            </a:r>
          </a:p>
          <a:p>
            <a:r>
              <a:rPr lang="en-US" dirty="0"/>
              <a:t>If there is anything I can help with support others with their traumas on a similar journey I will</a:t>
            </a:r>
          </a:p>
        </p:txBody>
      </p:sp>
    </p:spTree>
    <p:extLst>
      <p:ext uri="{BB962C8B-B14F-4D97-AF65-F5344CB8AC3E}">
        <p14:creationId xmlns:p14="http://schemas.microsoft.com/office/powerpoint/2010/main" val="2878618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9BF24-737F-3342-8B06-E97785E5CBCF}"/>
              </a:ext>
            </a:extLst>
          </p:cNvPr>
          <p:cNvSpPr>
            <a:spLocks noGrp="1"/>
          </p:cNvSpPr>
          <p:nvPr>
            <p:ph type="title"/>
          </p:nvPr>
        </p:nvSpPr>
        <p:spPr/>
        <p:txBody>
          <a:bodyPr/>
          <a:lstStyle/>
          <a:p>
            <a:r>
              <a:rPr lang="en-US" dirty="0"/>
              <a:t>Context</a:t>
            </a:r>
          </a:p>
        </p:txBody>
      </p:sp>
      <p:sp>
        <p:nvSpPr>
          <p:cNvPr id="3" name="Content Placeholder 2">
            <a:extLst>
              <a:ext uri="{FF2B5EF4-FFF2-40B4-BE49-F238E27FC236}">
                <a16:creationId xmlns:a16="http://schemas.microsoft.com/office/drawing/2014/main" id="{3CDE70A1-5128-4F4E-A54B-87278B96AF55}"/>
              </a:ext>
            </a:extLst>
          </p:cNvPr>
          <p:cNvSpPr>
            <a:spLocks noGrp="1"/>
          </p:cNvSpPr>
          <p:nvPr>
            <p:ph idx="1"/>
          </p:nvPr>
        </p:nvSpPr>
        <p:spPr/>
        <p:txBody>
          <a:bodyPr/>
          <a:lstStyle/>
          <a:p>
            <a:r>
              <a:rPr lang="en-US" dirty="0"/>
              <a:t>I speak in Peace not in criticism</a:t>
            </a:r>
          </a:p>
          <a:p>
            <a:r>
              <a:rPr lang="en-US" dirty="0"/>
              <a:t>I have many years experience in the Sector</a:t>
            </a:r>
          </a:p>
          <a:p>
            <a:r>
              <a:rPr lang="en-US" dirty="0"/>
              <a:t>I work in the field of Trauma</a:t>
            </a:r>
          </a:p>
          <a:p>
            <a:r>
              <a:rPr lang="en-US" dirty="0"/>
              <a:t>I assumed I would have had the tools to handle it better …..but I should have sought more help </a:t>
            </a:r>
          </a:p>
        </p:txBody>
      </p:sp>
    </p:spTree>
    <p:extLst>
      <p:ext uri="{BB962C8B-B14F-4D97-AF65-F5344CB8AC3E}">
        <p14:creationId xmlns:p14="http://schemas.microsoft.com/office/powerpoint/2010/main" val="2635632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18024-2C81-504B-8FD6-4EDF7873A468}"/>
              </a:ext>
            </a:extLst>
          </p:cNvPr>
          <p:cNvSpPr>
            <a:spLocks noGrp="1"/>
          </p:cNvSpPr>
          <p:nvPr>
            <p:ph type="title"/>
          </p:nvPr>
        </p:nvSpPr>
        <p:spPr/>
        <p:txBody>
          <a:bodyPr/>
          <a:lstStyle/>
          <a:p>
            <a:r>
              <a:rPr lang="en-US" dirty="0">
                <a:latin typeface="Verdana" panose="020B0604030504040204" pitchFamily="34" charset="0"/>
                <a:ea typeface="Verdana" panose="020B0604030504040204" pitchFamily="34" charset="0"/>
                <a:cs typeface="Verdana" panose="020B0604030504040204" pitchFamily="34" charset="0"/>
              </a:rPr>
              <a:t>Trauma is what Trauma Does</a:t>
            </a:r>
          </a:p>
        </p:txBody>
      </p:sp>
      <p:sp>
        <p:nvSpPr>
          <p:cNvPr id="6" name="Content Placeholder 5">
            <a:extLst>
              <a:ext uri="{FF2B5EF4-FFF2-40B4-BE49-F238E27FC236}">
                <a16:creationId xmlns:a16="http://schemas.microsoft.com/office/drawing/2014/main" id="{F827F925-52A8-2D4F-927F-9F9BA5198890}"/>
              </a:ext>
            </a:extLst>
          </p:cNvPr>
          <p:cNvSpPr>
            <a:spLocks noGrp="1"/>
          </p:cNvSpPr>
          <p:nvPr>
            <p:ph idx="1"/>
          </p:nvPr>
        </p:nvSpPr>
        <p:spPr/>
        <p:txBody>
          <a:bodyPr/>
          <a:lstStyle/>
          <a:p>
            <a:pPr marL="0" indent="0">
              <a:buNone/>
            </a:pPr>
            <a:r>
              <a:rPr lang="en-US" sz="2400" dirty="0"/>
              <a:t>Care Homes have</a:t>
            </a:r>
          </a:p>
          <a:p>
            <a:r>
              <a:rPr lang="en-US" dirty="0"/>
              <a:t>Compassion</a:t>
            </a:r>
          </a:p>
          <a:p>
            <a:r>
              <a:rPr lang="en-US" dirty="0"/>
              <a:t>Emotional Intelligence</a:t>
            </a:r>
          </a:p>
          <a:p>
            <a:r>
              <a:rPr lang="en-US" dirty="0"/>
              <a:t>Experience of the Journey of Transition</a:t>
            </a:r>
          </a:p>
          <a:p>
            <a:r>
              <a:rPr lang="en-US" dirty="0"/>
              <a:t>The ability and willingness to interpret the communication behind </a:t>
            </a:r>
            <a:r>
              <a:rPr lang="en-US" dirty="0" err="1"/>
              <a:t>behaviours</a:t>
            </a:r>
            <a:endParaRPr lang="en-US" dirty="0"/>
          </a:p>
        </p:txBody>
      </p:sp>
    </p:spTree>
    <p:extLst>
      <p:ext uri="{BB962C8B-B14F-4D97-AF65-F5344CB8AC3E}">
        <p14:creationId xmlns:p14="http://schemas.microsoft.com/office/powerpoint/2010/main" val="33851221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61E8A-DF4B-894A-B9D1-28480306F066}"/>
              </a:ext>
            </a:extLst>
          </p:cNvPr>
          <p:cNvSpPr>
            <a:spLocks noGrp="1"/>
          </p:cNvSpPr>
          <p:nvPr>
            <p:ph type="title"/>
          </p:nvPr>
        </p:nvSpPr>
        <p:spPr/>
        <p:txBody>
          <a:bodyPr/>
          <a:lstStyle/>
          <a:p>
            <a:r>
              <a:rPr lang="en-US" dirty="0"/>
              <a:t>As a Family Member I Brought</a:t>
            </a:r>
          </a:p>
        </p:txBody>
      </p:sp>
      <p:sp>
        <p:nvSpPr>
          <p:cNvPr id="3" name="Content Placeholder 2">
            <a:extLst>
              <a:ext uri="{FF2B5EF4-FFF2-40B4-BE49-F238E27FC236}">
                <a16:creationId xmlns:a16="http://schemas.microsoft.com/office/drawing/2014/main" id="{47126A32-711A-8041-B41B-BBC9BD0C6816}"/>
              </a:ext>
            </a:extLst>
          </p:cNvPr>
          <p:cNvSpPr>
            <a:spLocks noGrp="1"/>
          </p:cNvSpPr>
          <p:nvPr>
            <p:ph idx="1"/>
          </p:nvPr>
        </p:nvSpPr>
        <p:spPr/>
        <p:txBody>
          <a:bodyPr/>
          <a:lstStyle/>
          <a:p>
            <a:r>
              <a:rPr lang="en-US" dirty="0"/>
              <a:t>Compassion</a:t>
            </a:r>
          </a:p>
          <a:p>
            <a:r>
              <a:rPr lang="en-US" dirty="0"/>
              <a:t>Knowledge</a:t>
            </a:r>
          </a:p>
          <a:p>
            <a:r>
              <a:rPr lang="en-US" dirty="0"/>
              <a:t>Continuity</a:t>
            </a:r>
          </a:p>
          <a:p>
            <a:r>
              <a:rPr lang="en-US" dirty="0"/>
              <a:t>Support</a:t>
            </a:r>
          </a:p>
          <a:p>
            <a:endParaRPr lang="en-US" dirty="0"/>
          </a:p>
          <a:p>
            <a:pPr marL="0" indent="0">
              <a:buNone/>
            </a:pPr>
            <a:r>
              <a:rPr lang="en-US" dirty="0"/>
              <a:t>PLUS a stack of unspoken Trauma with ‘T’s and ‘t’s</a:t>
            </a:r>
          </a:p>
          <a:p>
            <a:pPr marL="0" indent="0">
              <a:buNone/>
            </a:pPr>
            <a:r>
              <a:rPr lang="en-US" dirty="0"/>
              <a:t>Guilt, Shame ,Fear and an unregulated nervous system</a:t>
            </a:r>
          </a:p>
        </p:txBody>
      </p:sp>
    </p:spTree>
    <p:extLst>
      <p:ext uri="{BB962C8B-B14F-4D97-AF65-F5344CB8AC3E}">
        <p14:creationId xmlns:p14="http://schemas.microsoft.com/office/powerpoint/2010/main" val="3277590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2BE54-CE94-414E-9185-EC13670CEEDD}"/>
              </a:ext>
            </a:extLst>
          </p:cNvPr>
          <p:cNvSpPr>
            <a:spLocks noGrp="1"/>
          </p:cNvSpPr>
          <p:nvPr>
            <p:ph type="title"/>
          </p:nvPr>
        </p:nvSpPr>
        <p:spPr/>
        <p:txBody>
          <a:bodyPr/>
          <a:lstStyle/>
          <a:p>
            <a:r>
              <a:rPr lang="en-US" dirty="0"/>
              <a:t>Before </a:t>
            </a:r>
            <a:r>
              <a:rPr lang="en-US" dirty="0" err="1"/>
              <a:t>thE</a:t>
            </a:r>
            <a:r>
              <a:rPr lang="en-US" dirty="0"/>
              <a:t> move to Care home</a:t>
            </a:r>
          </a:p>
        </p:txBody>
      </p:sp>
      <p:sp>
        <p:nvSpPr>
          <p:cNvPr id="3" name="Content Placeholder 2">
            <a:extLst>
              <a:ext uri="{FF2B5EF4-FFF2-40B4-BE49-F238E27FC236}">
                <a16:creationId xmlns:a16="http://schemas.microsoft.com/office/drawing/2014/main" id="{95C11F90-897A-2D48-811D-70EE17F9A04E}"/>
              </a:ext>
            </a:extLst>
          </p:cNvPr>
          <p:cNvSpPr>
            <a:spLocks noGrp="1"/>
          </p:cNvSpPr>
          <p:nvPr>
            <p:ph idx="1"/>
          </p:nvPr>
        </p:nvSpPr>
        <p:spPr/>
        <p:txBody>
          <a:bodyPr/>
          <a:lstStyle/>
          <a:p>
            <a:pPr marL="0" indent="0">
              <a:buNone/>
            </a:pPr>
            <a:r>
              <a:rPr lang="en-US" dirty="0"/>
              <a:t>Triggers that sent my nervous system into overdrive</a:t>
            </a:r>
          </a:p>
          <a:p>
            <a:pPr marL="0" indent="0">
              <a:buNone/>
            </a:pPr>
            <a:r>
              <a:rPr lang="en-US" dirty="0"/>
              <a:t>GP</a:t>
            </a:r>
          </a:p>
          <a:p>
            <a:pPr marL="0" indent="0">
              <a:buNone/>
            </a:pPr>
            <a:r>
              <a:rPr lang="en-US" dirty="0"/>
              <a:t>Ambulance Teams</a:t>
            </a:r>
          </a:p>
          <a:p>
            <a:pPr marL="0" indent="0">
              <a:buNone/>
            </a:pPr>
            <a:r>
              <a:rPr lang="en-US" dirty="0"/>
              <a:t>Hospital Stays</a:t>
            </a:r>
          </a:p>
          <a:p>
            <a:pPr marL="0" indent="0">
              <a:buNone/>
            </a:pPr>
            <a:r>
              <a:rPr lang="en-US" dirty="0"/>
              <a:t>Hospital Discharge Team</a:t>
            </a:r>
          </a:p>
          <a:p>
            <a:pPr marL="0" indent="0">
              <a:buNone/>
            </a:pPr>
            <a:r>
              <a:rPr lang="en-US" dirty="0"/>
              <a:t>Local Authority</a:t>
            </a:r>
          </a:p>
        </p:txBody>
      </p:sp>
    </p:spTree>
    <p:extLst>
      <p:ext uri="{BB962C8B-B14F-4D97-AF65-F5344CB8AC3E}">
        <p14:creationId xmlns:p14="http://schemas.microsoft.com/office/powerpoint/2010/main" val="12229337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F33144-FB05-BC46-AC73-57898BC24EC0}"/>
              </a:ext>
            </a:extLst>
          </p:cNvPr>
          <p:cNvSpPr>
            <a:spLocks noGrp="1"/>
          </p:cNvSpPr>
          <p:nvPr>
            <p:ph type="title"/>
          </p:nvPr>
        </p:nvSpPr>
        <p:spPr/>
        <p:txBody>
          <a:bodyPr/>
          <a:lstStyle/>
          <a:p>
            <a:r>
              <a:rPr lang="en-US" dirty="0"/>
              <a:t>On Admission</a:t>
            </a:r>
          </a:p>
        </p:txBody>
      </p:sp>
      <p:sp>
        <p:nvSpPr>
          <p:cNvPr id="3" name="Content Placeholder 2">
            <a:extLst>
              <a:ext uri="{FF2B5EF4-FFF2-40B4-BE49-F238E27FC236}">
                <a16:creationId xmlns:a16="http://schemas.microsoft.com/office/drawing/2014/main" id="{7C58E0A6-5ABC-4541-9663-815D3CFE27D1}"/>
              </a:ext>
            </a:extLst>
          </p:cNvPr>
          <p:cNvSpPr>
            <a:spLocks noGrp="1"/>
          </p:cNvSpPr>
          <p:nvPr>
            <p:ph idx="1"/>
          </p:nvPr>
        </p:nvSpPr>
        <p:spPr/>
        <p:txBody>
          <a:bodyPr/>
          <a:lstStyle/>
          <a:p>
            <a:r>
              <a:rPr lang="en-US" dirty="0"/>
              <a:t>Much Care and Support in the first few weeks – but focused on practical aspects</a:t>
            </a:r>
          </a:p>
          <a:p>
            <a:r>
              <a:rPr lang="en-US" dirty="0"/>
              <a:t>Many gaps in knowledge</a:t>
            </a:r>
          </a:p>
          <a:p>
            <a:r>
              <a:rPr lang="en-US" dirty="0"/>
              <a:t>Some Reassurance</a:t>
            </a:r>
          </a:p>
          <a:p>
            <a:endParaRPr lang="en-US" dirty="0"/>
          </a:p>
          <a:p>
            <a:endParaRPr lang="en-US" dirty="0"/>
          </a:p>
          <a:p>
            <a:r>
              <a:rPr lang="en-US" dirty="0"/>
              <a:t>BUT ……</a:t>
            </a:r>
          </a:p>
        </p:txBody>
      </p:sp>
    </p:spTree>
    <p:extLst>
      <p:ext uri="{BB962C8B-B14F-4D97-AF65-F5344CB8AC3E}">
        <p14:creationId xmlns:p14="http://schemas.microsoft.com/office/powerpoint/2010/main" val="1819517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4572A-B6A4-804C-AA15-56BECB712464}"/>
              </a:ext>
            </a:extLst>
          </p:cNvPr>
          <p:cNvSpPr>
            <a:spLocks noGrp="1"/>
          </p:cNvSpPr>
          <p:nvPr>
            <p:ph type="title"/>
          </p:nvPr>
        </p:nvSpPr>
        <p:spPr/>
        <p:txBody>
          <a:bodyPr/>
          <a:lstStyle/>
          <a:p>
            <a:r>
              <a:rPr lang="en-US" dirty="0"/>
              <a:t>Triggers on Reflection</a:t>
            </a:r>
          </a:p>
        </p:txBody>
      </p:sp>
      <p:sp>
        <p:nvSpPr>
          <p:cNvPr id="3" name="Content Placeholder 2">
            <a:extLst>
              <a:ext uri="{FF2B5EF4-FFF2-40B4-BE49-F238E27FC236}">
                <a16:creationId xmlns:a16="http://schemas.microsoft.com/office/drawing/2014/main" id="{74933487-29D6-3648-B43B-64465947A7D2}"/>
              </a:ext>
            </a:extLst>
          </p:cNvPr>
          <p:cNvSpPr>
            <a:spLocks noGrp="1"/>
          </p:cNvSpPr>
          <p:nvPr>
            <p:ph idx="1"/>
          </p:nvPr>
        </p:nvSpPr>
        <p:spPr/>
        <p:txBody>
          <a:bodyPr/>
          <a:lstStyle/>
          <a:p>
            <a:pPr marL="0" indent="0">
              <a:buNone/>
            </a:pPr>
            <a:r>
              <a:rPr lang="en-US" dirty="0"/>
              <a:t> At First</a:t>
            </a:r>
          </a:p>
          <a:p>
            <a:r>
              <a:rPr lang="en-US" dirty="0"/>
              <a:t>Mum calling incessantly on her mobile </a:t>
            </a:r>
          </a:p>
          <a:p>
            <a:r>
              <a:rPr lang="en-US" dirty="0"/>
              <a:t>Unhappy at visits</a:t>
            </a:r>
          </a:p>
          <a:p>
            <a:r>
              <a:rPr lang="en-US" dirty="0"/>
              <a:t>Basics (hearing aids not working)</a:t>
            </a:r>
          </a:p>
          <a:p>
            <a:endParaRPr lang="en-US" dirty="0"/>
          </a:p>
          <a:p>
            <a:pPr marL="0" indent="0">
              <a:buNone/>
            </a:pPr>
            <a:r>
              <a:rPr lang="en-US" dirty="0"/>
              <a:t>BUT at this time there were opportunities to raise/discuss and have some glimmer of reassurance</a:t>
            </a:r>
          </a:p>
        </p:txBody>
      </p:sp>
    </p:spTree>
    <p:extLst>
      <p:ext uri="{BB962C8B-B14F-4D97-AF65-F5344CB8AC3E}">
        <p14:creationId xmlns:p14="http://schemas.microsoft.com/office/powerpoint/2010/main" val="22540258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C60F3-3B56-C240-BFFC-31C74C6E07FB}"/>
              </a:ext>
            </a:extLst>
          </p:cNvPr>
          <p:cNvSpPr>
            <a:spLocks noGrp="1"/>
          </p:cNvSpPr>
          <p:nvPr>
            <p:ph type="title"/>
          </p:nvPr>
        </p:nvSpPr>
        <p:spPr/>
        <p:txBody>
          <a:bodyPr/>
          <a:lstStyle/>
          <a:p>
            <a:r>
              <a:rPr lang="en-US" dirty="0"/>
              <a:t>Less Expected</a:t>
            </a:r>
          </a:p>
        </p:txBody>
      </p:sp>
      <p:sp>
        <p:nvSpPr>
          <p:cNvPr id="3" name="Content Placeholder 2">
            <a:extLst>
              <a:ext uri="{FF2B5EF4-FFF2-40B4-BE49-F238E27FC236}">
                <a16:creationId xmlns:a16="http://schemas.microsoft.com/office/drawing/2014/main" id="{12C6D158-0F7D-DC40-B5C5-F0C75D8EC9FD}"/>
              </a:ext>
            </a:extLst>
          </p:cNvPr>
          <p:cNvSpPr>
            <a:spLocks noGrp="1"/>
          </p:cNvSpPr>
          <p:nvPr>
            <p:ph idx="1"/>
          </p:nvPr>
        </p:nvSpPr>
        <p:spPr/>
        <p:txBody>
          <a:bodyPr/>
          <a:lstStyle/>
          <a:p>
            <a:r>
              <a:rPr lang="en-US" dirty="0"/>
              <a:t>Anonymous calls from staff members re Safeguarding and Cover Ups</a:t>
            </a:r>
          </a:p>
          <a:p>
            <a:r>
              <a:rPr lang="en-US" dirty="0"/>
              <a:t>From Regular updates to none</a:t>
            </a:r>
          </a:p>
          <a:p>
            <a:r>
              <a:rPr lang="en-US" dirty="0"/>
              <a:t>Turmoil of Head Office not being aware of Financial Agreements made with Local Authority – zero Trauma Awareness at Head Office</a:t>
            </a:r>
          </a:p>
          <a:p>
            <a:r>
              <a:rPr lang="en-US" dirty="0"/>
              <a:t>Illness and hospital admission not communicated</a:t>
            </a:r>
          </a:p>
        </p:txBody>
      </p:sp>
    </p:spTree>
    <p:extLst>
      <p:ext uri="{BB962C8B-B14F-4D97-AF65-F5344CB8AC3E}">
        <p14:creationId xmlns:p14="http://schemas.microsoft.com/office/powerpoint/2010/main" val="25549015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D7F5F-3672-D04F-A403-96CD1BFF8DDC}"/>
              </a:ext>
            </a:extLst>
          </p:cNvPr>
          <p:cNvSpPr>
            <a:spLocks noGrp="1"/>
          </p:cNvSpPr>
          <p:nvPr>
            <p:ph type="title"/>
          </p:nvPr>
        </p:nvSpPr>
        <p:spPr/>
        <p:txBody>
          <a:bodyPr/>
          <a:lstStyle/>
          <a:p>
            <a:r>
              <a:rPr lang="en-US" dirty="0"/>
              <a:t>What Have would Helped</a:t>
            </a:r>
          </a:p>
        </p:txBody>
      </p:sp>
      <p:sp>
        <p:nvSpPr>
          <p:cNvPr id="3" name="Content Placeholder 2">
            <a:extLst>
              <a:ext uri="{FF2B5EF4-FFF2-40B4-BE49-F238E27FC236}">
                <a16:creationId xmlns:a16="http://schemas.microsoft.com/office/drawing/2014/main" id="{3681C411-20E6-F045-8D13-F876E015D66C}"/>
              </a:ext>
            </a:extLst>
          </p:cNvPr>
          <p:cNvSpPr>
            <a:spLocks noGrp="1"/>
          </p:cNvSpPr>
          <p:nvPr>
            <p:ph idx="1"/>
          </p:nvPr>
        </p:nvSpPr>
        <p:spPr/>
        <p:txBody>
          <a:bodyPr/>
          <a:lstStyle/>
          <a:p>
            <a:r>
              <a:rPr lang="en-US" dirty="0"/>
              <a:t>Guidance on the initial part of the journey</a:t>
            </a:r>
          </a:p>
          <a:p>
            <a:r>
              <a:rPr lang="en-US" dirty="0"/>
              <a:t>A felt sense of cohesion (Staff and Management)</a:t>
            </a:r>
          </a:p>
          <a:p>
            <a:r>
              <a:rPr lang="en-US" dirty="0"/>
              <a:t>A felt sense of consistency </a:t>
            </a:r>
          </a:p>
          <a:p>
            <a:r>
              <a:rPr lang="en-US" dirty="0"/>
              <a:t>Holding Space for difficult conversations</a:t>
            </a:r>
          </a:p>
        </p:txBody>
      </p:sp>
    </p:spTree>
    <p:extLst>
      <p:ext uri="{BB962C8B-B14F-4D97-AF65-F5344CB8AC3E}">
        <p14:creationId xmlns:p14="http://schemas.microsoft.com/office/powerpoint/2010/main" val="652502896"/>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{76F29EC1-CA8D-4841-95C0-83E601C7CC44}tf10001120</Template>
  <TotalTime>107</TotalTime>
  <Words>877</Words>
  <Application>Microsoft Office PowerPoint</Application>
  <PresentationFormat>Widescreen</PresentationFormat>
  <Paragraphs>112</Paragraphs>
  <Slides>10</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Gill Sans MT</vt:lpstr>
      <vt:lpstr>Verdana</vt:lpstr>
      <vt:lpstr>Parcel</vt:lpstr>
      <vt:lpstr>A Family Member’s Perspective</vt:lpstr>
      <vt:lpstr>Context</vt:lpstr>
      <vt:lpstr>Trauma is what Trauma Does</vt:lpstr>
      <vt:lpstr>As a Family Member I Brought</vt:lpstr>
      <vt:lpstr>Before thE move to Care home</vt:lpstr>
      <vt:lpstr>On Admission</vt:lpstr>
      <vt:lpstr>Triggers on Reflection</vt:lpstr>
      <vt:lpstr>Less Expected</vt:lpstr>
      <vt:lpstr>What Have would Helped</vt:lpstr>
      <vt:lpstr>And now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Family Member’s Perspective</dc:title>
  <dc:creator>Sally Tommy</dc:creator>
  <cp:lastModifiedBy>Michaela Cosway</cp:lastModifiedBy>
  <cp:revision>1</cp:revision>
  <dcterms:created xsi:type="dcterms:W3CDTF">2025-09-16T08:33:05Z</dcterms:created>
  <dcterms:modified xsi:type="dcterms:W3CDTF">2025-09-18T12:08:57Z</dcterms:modified>
</cp:coreProperties>
</file>