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1"/>
  </p:notesMasterIdLst>
  <p:sldIdLst>
    <p:sldId id="256" r:id="rId2"/>
    <p:sldId id="257" r:id="rId3"/>
    <p:sldId id="260" r:id="rId4"/>
    <p:sldId id="261" r:id="rId5"/>
    <p:sldId id="396" r:id="rId6"/>
    <p:sldId id="262" r:id="rId7"/>
    <p:sldId id="263" r:id="rId8"/>
    <p:sldId id="264" r:id="rId9"/>
    <p:sldId id="259"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54309" autoAdjust="0"/>
  </p:normalViewPr>
  <p:slideViewPr>
    <p:cSldViewPr snapToGrid="0">
      <p:cViewPr varScale="1">
        <p:scale>
          <a:sx n="38" d="100"/>
          <a:sy n="38" d="100"/>
        </p:scale>
        <p:origin x="1938"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6BCC6C-F247-44D6-AAEB-8B4DF5C225C1}" type="doc">
      <dgm:prSet loTypeId="urn:microsoft.com/office/officeart/2005/8/layout/rings+Icon" loCatId="relationship" qsTypeId="urn:microsoft.com/office/officeart/2005/8/quickstyle/3d1" qsCatId="3D" csTypeId="urn:microsoft.com/office/officeart/2005/8/colors/accent1_2" csCatId="accent1" phldr="1"/>
      <dgm:spPr/>
    </dgm:pt>
    <dgm:pt modelId="{D49C19D4-92E6-41AD-BA55-6BBBD89A0930}">
      <dgm:prSet phldrT="[Text]"/>
      <dgm:spPr/>
      <dgm:t>
        <a:bodyPr/>
        <a:lstStyle/>
        <a:p>
          <a:r>
            <a:rPr lang="en-GB" dirty="0"/>
            <a:t>NHS Therapists</a:t>
          </a:r>
        </a:p>
      </dgm:t>
    </dgm:pt>
    <dgm:pt modelId="{73F70923-EF87-40D6-9E92-33598A66430C}" type="parTrans" cxnId="{823B9DF6-3C8F-40FE-AEFE-E3714D77C457}">
      <dgm:prSet/>
      <dgm:spPr/>
      <dgm:t>
        <a:bodyPr/>
        <a:lstStyle/>
        <a:p>
          <a:endParaRPr lang="en-GB"/>
        </a:p>
      </dgm:t>
    </dgm:pt>
    <dgm:pt modelId="{25961DB5-DF38-4406-9D97-F5A44C6FCC15}" type="sibTrans" cxnId="{823B9DF6-3C8F-40FE-AEFE-E3714D77C457}">
      <dgm:prSet/>
      <dgm:spPr/>
      <dgm:t>
        <a:bodyPr/>
        <a:lstStyle/>
        <a:p>
          <a:endParaRPr lang="en-GB"/>
        </a:p>
      </dgm:t>
    </dgm:pt>
    <dgm:pt modelId="{93BED4D6-09B3-49BE-B3AF-BE944E57944D}">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GB" sz="3600" dirty="0"/>
        </a:p>
        <a:p>
          <a:pPr marL="0" marR="0" lvl="0" indent="0" defTabSz="914400" eaLnBrk="1" fontAlgn="auto" latinLnBrk="0" hangingPunct="1">
            <a:lnSpc>
              <a:spcPct val="100000"/>
            </a:lnSpc>
            <a:spcBef>
              <a:spcPts val="0"/>
            </a:spcBef>
            <a:spcAft>
              <a:spcPts val="0"/>
            </a:spcAft>
            <a:buClrTx/>
            <a:buSzTx/>
            <a:buFontTx/>
            <a:buNone/>
            <a:tabLst/>
            <a:defRPr/>
          </a:pPr>
          <a:r>
            <a:rPr lang="en-GB" sz="3200" dirty="0"/>
            <a:t>Website resources</a:t>
          </a:r>
        </a:p>
        <a:p>
          <a:pPr marL="0" lvl="0" defTabSz="1200150">
            <a:lnSpc>
              <a:spcPct val="90000"/>
            </a:lnSpc>
            <a:spcBef>
              <a:spcPct val="0"/>
            </a:spcBef>
            <a:spcAft>
              <a:spcPct val="35000"/>
            </a:spcAft>
            <a:buNone/>
          </a:pPr>
          <a:endParaRPr lang="en-GB" sz="3600" dirty="0"/>
        </a:p>
      </dgm:t>
    </dgm:pt>
    <dgm:pt modelId="{52B1F8EF-1C37-4DC7-A42C-C6DF92C17E8F}" type="parTrans" cxnId="{E8A8A7C3-8281-455F-8F12-921FA29C437C}">
      <dgm:prSet/>
      <dgm:spPr/>
      <dgm:t>
        <a:bodyPr/>
        <a:lstStyle/>
        <a:p>
          <a:endParaRPr lang="en-GB"/>
        </a:p>
      </dgm:t>
    </dgm:pt>
    <dgm:pt modelId="{D1850658-8E92-4FD5-AF7F-039C18D5966A}" type="sibTrans" cxnId="{E8A8A7C3-8281-455F-8F12-921FA29C437C}">
      <dgm:prSet/>
      <dgm:spPr/>
      <dgm:t>
        <a:bodyPr/>
        <a:lstStyle/>
        <a:p>
          <a:endParaRPr lang="en-GB"/>
        </a:p>
      </dgm:t>
    </dgm:pt>
    <dgm:pt modelId="{253AE068-6DBF-498D-901F-42573B2ED964}">
      <dgm:prSet phldrT="[Text]"/>
      <dgm:spPr/>
      <dgm:t>
        <a:bodyPr/>
        <a:lstStyle/>
        <a:p>
          <a:r>
            <a:rPr lang="en-GB" dirty="0"/>
            <a:t>Equipment advice and assessment</a:t>
          </a:r>
        </a:p>
      </dgm:t>
    </dgm:pt>
    <dgm:pt modelId="{41FC1BF2-A627-4B21-9FBC-01978797B60B}" type="parTrans" cxnId="{FAD751BC-38F6-46F3-AD92-FA9CCB545BAC}">
      <dgm:prSet/>
      <dgm:spPr/>
      <dgm:t>
        <a:bodyPr/>
        <a:lstStyle/>
        <a:p>
          <a:endParaRPr lang="en-GB"/>
        </a:p>
      </dgm:t>
    </dgm:pt>
    <dgm:pt modelId="{6226185E-4348-4FCB-ABB9-A825C84FCFAB}" type="sibTrans" cxnId="{FAD751BC-38F6-46F3-AD92-FA9CCB545BAC}">
      <dgm:prSet/>
      <dgm:spPr/>
      <dgm:t>
        <a:bodyPr/>
        <a:lstStyle/>
        <a:p>
          <a:endParaRPr lang="en-GB"/>
        </a:p>
      </dgm:t>
    </dgm:pt>
    <dgm:pt modelId="{993AE2DA-39DE-432D-9AFE-949A857E7B6B}">
      <dgm:prSet/>
      <dgm:spPr/>
      <dgm:t>
        <a:bodyPr/>
        <a:lstStyle/>
        <a:p>
          <a:r>
            <a:rPr lang="en-GB" dirty="0"/>
            <a:t>Training</a:t>
          </a:r>
        </a:p>
      </dgm:t>
    </dgm:pt>
    <dgm:pt modelId="{35146D2F-3D60-4DD0-A1A4-D0B46E946A05}" type="parTrans" cxnId="{F61C3E6E-086B-4B24-A204-8E84491F064C}">
      <dgm:prSet/>
      <dgm:spPr/>
      <dgm:t>
        <a:bodyPr/>
        <a:lstStyle/>
        <a:p>
          <a:endParaRPr lang="en-GB"/>
        </a:p>
      </dgm:t>
    </dgm:pt>
    <dgm:pt modelId="{A6680EF4-009D-4992-AC6B-677C95F285AE}" type="sibTrans" cxnId="{F61C3E6E-086B-4B24-A204-8E84491F064C}">
      <dgm:prSet/>
      <dgm:spPr/>
      <dgm:t>
        <a:bodyPr/>
        <a:lstStyle/>
        <a:p>
          <a:endParaRPr lang="en-GB"/>
        </a:p>
      </dgm:t>
    </dgm:pt>
    <dgm:pt modelId="{433817DA-D908-4F61-9E83-D860CAB7E39D}">
      <dgm:prSet/>
      <dgm:spPr/>
      <dgm:t>
        <a:bodyPr/>
        <a:lstStyle/>
        <a:p>
          <a:r>
            <a:rPr lang="en-GB" dirty="0"/>
            <a:t>Free service for people in Devon</a:t>
          </a:r>
        </a:p>
      </dgm:t>
    </dgm:pt>
    <dgm:pt modelId="{935BDE3A-1E84-4971-B353-09A2378B4A2E}" type="parTrans" cxnId="{68EBD31D-4DF8-450E-85BD-76AB86D237FD}">
      <dgm:prSet/>
      <dgm:spPr/>
      <dgm:t>
        <a:bodyPr/>
        <a:lstStyle/>
        <a:p>
          <a:endParaRPr lang="en-GB"/>
        </a:p>
      </dgm:t>
    </dgm:pt>
    <dgm:pt modelId="{57D867CF-87A0-4743-9745-8FEBEA2F5815}" type="sibTrans" cxnId="{68EBD31D-4DF8-450E-85BD-76AB86D237FD}">
      <dgm:prSet/>
      <dgm:spPr/>
      <dgm:t>
        <a:bodyPr/>
        <a:lstStyle/>
        <a:p>
          <a:endParaRPr lang="en-GB"/>
        </a:p>
      </dgm:t>
    </dgm:pt>
    <dgm:pt modelId="{0F7EE55A-7B24-46BD-9C52-6AFDFC392696}" type="pres">
      <dgm:prSet presAssocID="{B26BCC6C-F247-44D6-AAEB-8B4DF5C225C1}" presName="Name0" presStyleCnt="0">
        <dgm:presLayoutVars>
          <dgm:chMax val="7"/>
          <dgm:dir/>
          <dgm:resizeHandles val="exact"/>
        </dgm:presLayoutVars>
      </dgm:prSet>
      <dgm:spPr/>
    </dgm:pt>
    <dgm:pt modelId="{C588FF50-1554-42F0-B287-804E094FEB6F}" type="pres">
      <dgm:prSet presAssocID="{B26BCC6C-F247-44D6-AAEB-8B4DF5C225C1}" presName="ellipse1" presStyleLbl="vennNode1" presStyleIdx="0" presStyleCnt="5">
        <dgm:presLayoutVars>
          <dgm:bulletEnabled val="1"/>
        </dgm:presLayoutVars>
      </dgm:prSet>
      <dgm:spPr/>
    </dgm:pt>
    <dgm:pt modelId="{6D0B07AE-CC84-45F2-AB15-62C1E959D5DA}" type="pres">
      <dgm:prSet presAssocID="{B26BCC6C-F247-44D6-AAEB-8B4DF5C225C1}" presName="ellipse2" presStyleLbl="vennNode1" presStyleIdx="1" presStyleCnt="5" custLinFactNeighborX="-750" custLinFactNeighborY="-630">
        <dgm:presLayoutVars>
          <dgm:bulletEnabled val="1"/>
        </dgm:presLayoutVars>
      </dgm:prSet>
      <dgm:spPr/>
    </dgm:pt>
    <dgm:pt modelId="{D5BA1355-9C3A-4253-89A5-614F9179CE71}" type="pres">
      <dgm:prSet presAssocID="{B26BCC6C-F247-44D6-AAEB-8B4DF5C225C1}" presName="ellipse3" presStyleLbl="vennNode1" presStyleIdx="2" presStyleCnt="5">
        <dgm:presLayoutVars>
          <dgm:bulletEnabled val="1"/>
        </dgm:presLayoutVars>
      </dgm:prSet>
      <dgm:spPr/>
    </dgm:pt>
    <dgm:pt modelId="{3C85EB21-A28D-40C6-827B-7ED5EA14783A}" type="pres">
      <dgm:prSet presAssocID="{B26BCC6C-F247-44D6-AAEB-8B4DF5C225C1}" presName="ellipse4" presStyleLbl="vennNode1" presStyleIdx="3" presStyleCnt="5">
        <dgm:presLayoutVars>
          <dgm:bulletEnabled val="1"/>
        </dgm:presLayoutVars>
      </dgm:prSet>
      <dgm:spPr/>
    </dgm:pt>
    <dgm:pt modelId="{6835C880-B2B2-434A-873D-E37326CB5A5E}" type="pres">
      <dgm:prSet presAssocID="{B26BCC6C-F247-44D6-AAEB-8B4DF5C225C1}" presName="ellipse5" presStyleLbl="vennNode1" presStyleIdx="4" presStyleCnt="5" custLinFactNeighborX="-1890" custLinFactNeighborY="-630">
        <dgm:presLayoutVars>
          <dgm:bulletEnabled val="1"/>
        </dgm:presLayoutVars>
      </dgm:prSet>
      <dgm:spPr/>
    </dgm:pt>
  </dgm:ptLst>
  <dgm:cxnLst>
    <dgm:cxn modelId="{68EBD31D-4DF8-450E-85BD-76AB86D237FD}" srcId="{B26BCC6C-F247-44D6-AAEB-8B4DF5C225C1}" destId="{433817DA-D908-4F61-9E83-D860CAB7E39D}" srcOrd="4" destOrd="0" parTransId="{935BDE3A-1E84-4971-B353-09A2378B4A2E}" sibTransId="{57D867CF-87A0-4743-9745-8FEBEA2F5815}"/>
    <dgm:cxn modelId="{1B3DA21F-8634-4575-A4FF-2BA7497FA3A5}" type="presOf" srcId="{D49C19D4-92E6-41AD-BA55-6BBBD89A0930}" destId="{C588FF50-1554-42F0-B287-804E094FEB6F}" srcOrd="0" destOrd="0" presId="urn:microsoft.com/office/officeart/2005/8/layout/rings+Icon"/>
    <dgm:cxn modelId="{DF015432-25D6-4338-8413-896A95D6C877}" type="presOf" srcId="{93BED4D6-09B3-49BE-B3AF-BE944E57944D}" destId="{6D0B07AE-CC84-45F2-AB15-62C1E959D5DA}" srcOrd="0" destOrd="0" presId="urn:microsoft.com/office/officeart/2005/8/layout/rings+Icon"/>
    <dgm:cxn modelId="{84D89867-D856-4817-A7D8-FCD2195F6D4C}" type="presOf" srcId="{B26BCC6C-F247-44D6-AAEB-8B4DF5C225C1}" destId="{0F7EE55A-7B24-46BD-9C52-6AFDFC392696}" srcOrd="0" destOrd="0" presId="urn:microsoft.com/office/officeart/2005/8/layout/rings+Icon"/>
    <dgm:cxn modelId="{F61C3E6E-086B-4B24-A204-8E84491F064C}" srcId="{B26BCC6C-F247-44D6-AAEB-8B4DF5C225C1}" destId="{993AE2DA-39DE-432D-9AFE-949A857E7B6B}" srcOrd="3" destOrd="0" parTransId="{35146D2F-3D60-4DD0-A1A4-D0B46E946A05}" sibTransId="{A6680EF4-009D-4992-AC6B-677C95F285AE}"/>
    <dgm:cxn modelId="{E4D80493-B870-40FB-80CE-1F8D158C1C19}" type="presOf" srcId="{993AE2DA-39DE-432D-9AFE-949A857E7B6B}" destId="{3C85EB21-A28D-40C6-827B-7ED5EA14783A}" srcOrd="0" destOrd="0" presId="urn:microsoft.com/office/officeart/2005/8/layout/rings+Icon"/>
    <dgm:cxn modelId="{72D7AB9D-80CE-4AE8-8CB8-F5EAF0A6F493}" type="presOf" srcId="{253AE068-6DBF-498D-901F-42573B2ED964}" destId="{D5BA1355-9C3A-4253-89A5-614F9179CE71}" srcOrd="0" destOrd="0" presId="urn:microsoft.com/office/officeart/2005/8/layout/rings+Icon"/>
    <dgm:cxn modelId="{FAD751BC-38F6-46F3-AD92-FA9CCB545BAC}" srcId="{B26BCC6C-F247-44D6-AAEB-8B4DF5C225C1}" destId="{253AE068-6DBF-498D-901F-42573B2ED964}" srcOrd="2" destOrd="0" parTransId="{41FC1BF2-A627-4B21-9FBC-01978797B60B}" sibTransId="{6226185E-4348-4FCB-ABB9-A825C84FCFAB}"/>
    <dgm:cxn modelId="{E8A8A7C3-8281-455F-8F12-921FA29C437C}" srcId="{B26BCC6C-F247-44D6-AAEB-8B4DF5C225C1}" destId="{93BED4D6-09B3-49BE-B3AF-BE944E57944D}" srcOrd="1" destOrd="0" parTransId="{52B1F8EF-1C37-4DC7-A42C-C6DF92C17E8F}" sibTransId="{D1850658-8E92-4FD5-AF7F-039C18D5966A}"/>
    <dgm:cxn modelId="{81EF51CB-8EDD-4C7F-AC4B-A821A704A2A1}" type="presOf" srcId="{433817DA-D908-4F61-9E83-D860CAB7E39D}" destId="{6835C880-B2B2-434A-873D-E37326CB5A5E}" srcOrd="0" destOrd="0" presId="urn:microsoft.com/office/officeart/2005/8/layout/rings+Icon"/>
    <dgm:cxn modelId="{823B9DF6-3C8F-40FE-AEFE-E3714D77C457}" srcId="{B26BCC6C-F247-44D6-AAEB-8B4DF5C225C1}" destId="{D49C19D4-92E6-41AD-BA55-6BBBD89A0930}" srcOrd="0" destOrd="0" parTransId="{73F70923-EF87-40D6-9E92-33598A66430C}" sibTransId="{25961DB5-DF38-4406-9D97-F5A44C6FCC15}"/>
    <dgm:cxn modelId="{B342FF91-5C41-4D6B-8372-1B35E872B599}" type="presParOf" srcId="{0F7EE55A-7B24-46BD-9C52-6AFDFC392696}" destId="{C588FF50-1554-42F0-B287-804E094FEB6F}" srcOrd="0" destOrd="0" presId="urn:microsoft.com/office/officeart/2005/8/layout/rings+Icon"/>
    <dgm:cxn modelId="{48269662-983B-4C4C-9EAB-5A4E1EC30883}" type="presParOf" srcId="{0F7EE55A-7B24-46BD-9C52-6AFDFC392696}" destId="{6D0B07AE-CC84-45F2-AB15-62C1E959D5DA}" srcOrd="1" destOrd="0" presId="urn:microsoft.com/office/officeart/2005/8/layout/rings+Icon"/>
    <dgm:cxn modelId="{4229A888-29DB-450C-9A6A-FD3DF4A718AB}" type="presParOf" srcId="{0F7EE55A-7B24-46BD-9C52-6AFDFC392696}" destId="{D5BA1355-9C3A-4253-89A5-614F9179CE71}" srcOrd="2" destOrd="0" presId="urn:microsoft.com/office/officeart/2005/8/layout/rings+Icon"/>
    <dgm:cxn modelId="{ED69B8BE-4971-4C74-9CF9-73BF2D9EB255}" type="presParOf" srcId="{0F7EE55A-7B24-46BD-9C52-6AFDFC392696}" destId="{3C85EB21-A28D-40C6-827B-7ED5EA14783A}" srcOrd="3" destOrd="0" presId="urn:microsoft.com/office/officeart/2005/8/layout/rings+Icon"/>
    <dgm:cxn modelId="{5509F8FA-1DE0-488F-B8CE-D1F10AC1E1A4}" type="presParOf" srcId="{0F7EE55A-7B24-46BD-9C52-6AFDFC392696}" destId="{6835C880-B2B2-434A-873D-E37326CB5A5E}" srcOrd="4" destOrd="0" presId="urn:microsoft.com/office/officeart/2005/8/layout/rings+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9CBA19-C906-472A-BB41-0FD8B829C15F}" type="doc">
      <dgm:prSet loTypeId="urn:microsoft.com/office/officeart/2005/8/layout/orgChart1" loCatId="hierarchy" qsTypeId="urn:microsoft.com/office/officeart/2005/8/quickstyle/3d1" qsCatId="3D" csTypeId="urn:microsoft.com/office/officeart/2005/8/colors/colorful1" csCatId="colorful" phldr="1"/>
      <dgm:spPr/>
      <dgm:t>
        <a:bodyPr/>
        <a:lstStyle/>
        <a:p>
          <a:endParaRPr lang="en-GB"/>
        </a:p>
      </dgm:t>
    </dgm:pt>
    <dgm:pt modelId="{CAC0AF7C-74E1-4FAC-BD6B-1CA065ED677A}">
      <dgm:prSet phldrT="[Text]"/>
      <dgm:spPr/>
      <dgm:t>
        <a:bodyPr/>
        <a:lstStyle/>
        <a:p>
          <a:r>
            <a:rPr lang="en-GB" dirty="0"/>
            <a:t>Care Home Resource Pack</a:t>
          </a:r>
        </a:p>
      </dgm:t>
    </dgm:pt>
    <dgm:pt modelId="{B03343E7-FD21-4F53-BBB1-2B52B3195EF1}" type="parTrans" cxnId="{1E9F822D-9F54-440F-BBC3-E84A8A4519C8}">
      <dgm:prSet/>
      <dgm:spPr/>
      <dgm:t>
        <a:bodyPr/>
        <a:lstStyle/>
        <a:p>
          <a:endParaRPr lang="en-GB"/>
        </a:p>
      </dgm:t>
    </dgm:pt>
    <dgm:pt modelId="{402D4158-F133-4D92-980F-C9A209AA8ADA}" type="sibTrans" cxnId="{1E9F822D-9F54-440F-BBC3-E84A8A4519C8}">
      <dgm:prSet/>
      <dgm:spPr/>
      <dgm:t>
        <a:bodyPr/>
        <a:lstStyle/>
        <a:p>
          <a:endParaRPr lang="en-GB"/>
        </a:p>
      </dgm:t>
    </dgm:pt>
    <dgm:pt modelId="{C84560FA-9EBB-407B-8828-D5315A3CA75F}">
      <dgm:prSet phldrT="[Text]"/>
      <dgm:spPr/>
      <dgm:t>
        <a:bodyPr/>
        <a:lstStyle/>
        <a:p>
          <a:r>
            <a:rPr lang="en-GB" dirty="0"/>
            <a:t>2 Part Video Series</a:t>
          </a:r>
        </a:p>
      </dgm:t>
    </dgm:pt>
    <dgm:pt modelId="{066A1060-9E74-4C10-B13B-70E4DF48759F}" type="parTrans" cxnId="{F7D37EB8-7B9D-4A92-A359-AFE3797443FB}">
      <dgm:prSet/>
      <dgm:spPr/>
      <dgm:t>
        <a:bodyPr/>
        <a:lstStyle/>
        <a:p>
          <a:endParaRPr lang="en-GB"/>
        </a:p>
      </dgm:t>
    </dgm:pt>
    <dgm:pt modelId="{6C8D941F-8B96-45F1-8254-1B9C969C3C93}" type="sibTrans" cxnId="{F7D37EB8-7B9D-4A92-A359-AFE3797443FB}">
      <dgm:prSet/>
      <dgm:spPr/>
      <dgm:t>
        <a:bodyPr/>
        <a:lstStyle/>
        <a:p>
          <a:endParaRPr lang="en-GB"/>
        </a:p>
      </dgm:t>
    </dgm:pt>
    <dgm:pt modelId="{D29A5443-CC72-4957-B03C-D7F5FB09A6E7}">
      <dgm:prSet phldrT="[Text]"/>
      <dgm:spPr/>
      <dgm:t>
        <a:bodyPr/>
        <a:lstStyle/>
        <a:p>
          <a:r>
            <a:rPr lang="en-GB" dirty="0"/>
            <a:t>Handout: Supporting Posture in Dementia </a:t>
          </a:r>
        </a:p>
      </dgm:t>
    </dgm:pt>
    <dgm:pt modelId="{075D3574-FC61-4DDE-A941-776F169DC198}" type="parTrans" cxnId="{0866CA2E-F1A1-4FCE-B93E-7A4AC0B865AE}">
      <dgm:prSet/>
      <dgm:spPr/>
      <dgm:t>
        <a:bodyPr/>
        <a:lstStyle/>
        <a:p>
          <a:endParaRPr lang="en-GB"/>
        </a:p>
      </dgm:t>
    </dgm:pt>
    <dgm:pt modelId="{8F6931FD-4AFB-473C-AD37-1D1AC6D4103E}" type="sibTrans" cxnId="{0866CA2E-F1A1-4FCE-B93E-7A4AC0B865AE}">
      <dgm:prSet/>
      <dgm:spPr/>
      <dgm:t>
        <a:bodyPr/>
        <a:lstStyle/>
        <a:p>
          <a:endParaRPr lang="en-GB"/>
        </a:p>
      </dgm:t>
    </dgm:pt>
    <dgm:pt modelId="{EDFDCA42-ECBA-41A5-9E9A-5BF023619423}">
      <dgm:prSet phldrT="[Text]"/>
      <dgm:spPr/>
      <dgm:t>
        <a:bodyPr/>
        <a:lstStyle/>
        <a:p>
          <a:r>
            <a:rPr lang="en-GB" dirty="0"/>
            <a:t>Website guides</a:t>
          </a:r>
        </a:p>
      </dgm:t>
    </dgm:pt>
    <dgm:pt modelId="{BA7930EF-78A4-4D14-8AA4-BD61B17D3B8B}" type="parTrans" cxnId="{22CEFB99-EC31-4B60-A7FD-9998CBE6F9BD}">
      <dgm:prSet/>
      <dgm:spPr/>
      <dgm:t>
        <a:bodyPr/>
        <a:lstStyle/>
        <a:p>
          <a:endParaRPr lang="en-GB"/>
        </a:p>
      </dgm:t>
    </dgm:pt>
    <dgm:pt modelId="{8F34F010-ED51-4C75-AFF8-082A5B5CC8A8}" type="sibTrans" cxnId="{22CEFB99-EC31-4B60-A7FD-9998CBE6F9BD}">
      <dgm:prSet/>
      <dgm:spPr/>
      <dgm:t>
        <a:bodyPr/>
        <a:lstStyle/>
        <a:p>
          <a:endParaRPr lang="en-GB"/>
        </a:p>
      </dgm:t>
    </dgm:pt>
    <dgm:pt modelId="{E0F7AF27-565D-4291-B704-40C48C1F9A88}" type="pres">
      <dgm:prSet presAssocID="{9E9CBA19-C906-472A-BB41-0FD8B829C15F}" presName="hierChild1" presStyleCnt="0">
        <dgm:presLayoutVars>
          <dgm:orgChart val="1"/>
          <dgm:chPref val="1"/>
          <dgm:dir/>
          <dgm:animOne val="branch"/>
          <dgm:animLvl val="lvl"/>
          <dgm:resizeHandles/>
        </dgm:presLayoutVars>
      </dgm:prSet>
      <dgm:spPr/>
    </dgm:pt>
    <dgm:pt modelId="{666A9F1E-E64C-4FE3-B6D3-D1D29781FF37}" type="pres">
      <dgm:prSet presAssocID="{CAC0AF7C-74E1-4FAC-BD6B-1CA065ED677A}" presName="hierRoot1" presStyleCnt="0">
        <dgm:presLayoutVars>
          <dgm:hierBranch val="init"/>
        </dgm:presLayoutVars>
      </dgm:prSet>
      <dgm:spPr/>
    </dgm:pt>
    <dgm:pt modelId="{F242396B-4E81-4863-A77C-D6B0BEC736C5}" type="pres">
      <dgm:prSet presAssocID="{CAC0AF7C-74E1-4FAC-BD6B-1CA065ED677A}" presName="rootComposite1" presStyleCnt="0"/>
      <dgm:spPr/>
    </dgm:pt>
    <dgm:pt modelId="{60AC712D-657F-4813-B674-0BD2AE3E0526}" type="pres">
      <dgm:prSet presAssocID="{CAC0AF7C-74E1-4FAC-BD6B-1CA065ED677A}" presName="rootText1" presStyleLbl="node0" presStyleIdx="0" presStyleCnt="1">
        <dgm:presLayoutVars>
          <dgm:chPref val="3"/>
        </dgm:presLayoutVars>
      </dgm:prSet>
      <dgm:spPr/>
    </dgm:pt>
    <dgm:pt modelId="{8528AF66-1AC1-4D73-9501-113E39163A9F}" type="pres">
      <dgm:prSet presAssocID="{CAC0AF7C-74E1-4FAC-BD6B-1CA065ED677A}" presName="rootConnector1" presStyleLbl="node1" presStyleIdx="0" presStyleCnt="0"/>
      <dgm:spPr/>
    </dgm:pt>
    <dgm:pt modelId="{6C971962-555C-4BA9-829F-BB485EB238EB}" type="pres">
      <dgm:prSet presAssocID="{CAC0AF7C-74E1-4FAC-BD6B-1CA065ED677A}" presName="hierChild2" presStyleCnt="0"/>
      <dgm:spPr/>
    </dgm:pt>
    <dgm:pt modelId="{72C8CE12-0F95-44FD-9CCB-C855A1B43BFE}" type="pres">
      <dgm:prSet presAssocID="{066A1060-9E74-4C10-B13B-70E4DF48759F}" presName="Name37" presStyleLbl="parChTrans1D2" presStyleIdx="0" presStyleCnt="3"/>
      <dgm:spPr/>
    </dgm:pt>
    <dgm:pt modelId="{F5AFB043-3E97-4217-A6AE-9F055DD36393}" type="pres">
      <dgm:prSet presAssocID="{C84560FA-9EBB-407B-8828-D5315A3CA75F}" presName="hierRoot2" presStyleCnt="0">
        <dgm:presLayoutVars>
          <dgm:hierBranch val="init"/>
        </dgm:presLayoutVars>
      </dgm:prSet>
      <dgm:spPr/>
    </dgm:pt>
    <dgm:pt modelId="{8F1CB2D6-AEE4-484F-AF46-2460D8616C6E}" type="pres">
      <dgm:prSet presAssocID="{C84560FA-9EBB-407B-8828-D5315A3CA75F}" presName="rootComposite" presStyleCnt="0"/>
      <dgm:spPr/>
    </dgm:pt>
    <dgm:pt modelId="{9A754724-D067-42AA-BC0C-7971ADE04B7B}" type="pres">
      <dgm:prSet presAssocID="{C84560FA-9EBB-407B-8828-D5315A3CA75F}" presName="rootText" presStyleLbl="node2" presStyleIdx="0" presStyleCnt="3">
        <dgm:presLayoutVars>
          <dgm:chPref val="3"/>
        </dgm:presLayoutVars>
      </dgm:prSet>
      <dgm:spPr/>
    </dgm:pt>
    <dgm:pt modelId="{FDEF4A2E-200D-4797-BA4A-426D4589F67E}" type="pres">
      <dgm:prSet presAssocID="{C84560FA-9EBB-407B-8828-D5315A3CA75F}" presName="rootConnector" presStyleLbl="node2" presStyleIdx="0" presStyleCnt="3"/>
      <dgm:spPr/>
    </dgm:pt>
    <dgm:pt modelId="{95C9DB0C-F2E6-4893-9FB9-60353AF9D5D3}" type="pres">
      <dgm:prSet presAssocID="{C84560FA-9EBB-407B-8828-D5315A3CA75F}" presName="hierChild4" presStyleCnt="0"/>
      <dgm:spPr/>
    </dgm:pt>
    <dgm:pt modelId="{C929F02C-1FA4-4869-AA11-BB29F9A09D15}" type="pres">
      <dgm:prSet presAssocID="{C84560FA-9EBB-407B-8828-D5315A3CA75F}" presName="hierChild5" presStyleCnt="0"/>
      <dgm:spPr/>
    </dgm:pt>
    <dgm:pt modelId="{31E96094-004A-4A2C-A364-6413A2D0EE41}" type="pres">
      <dgm:prSet presAssocID="{075D3574-FC61-4DDE-A941-776F169DC198}" presName="Name37" presStyleLbl="parChTrans1D2" presStyleIdx="1" presStyleCnt="3"/>
      <dgm:spPr/>
    </dgm:pt>
    <dgm:pt modelId="{353CFE77-0730-489D-8F87-053975797BB0}" type="pres">
      <dgm:prSet presAssocID="{D29A5443-CC72-4957-B03C-D7F5FB09A6E7}" presName="hierRoot2" presStyleCnt="0">
        <dgm:presLayoutVars>
          <dgm:hierBranch val="init"/>
        </dgm:presLayoutVars>
      </dgm:prSet>
      <dgm:spPr/>
    </dgm:pt>
    <dgm:pt modelId="{A85FFE06-5CE3-41A8-B165-1D20A609FB3F}" type="pres">
      <dgm:prSet presAssocID="{D29A5443-CC72-4957-B03C-D7F5FB09A6E7}" presName="rootComposite" presStyleCnt="0"/>
      <dgm:spPr/>
    </dgm:pt>
    <dgm:pt modelId="{01805C8B-D62D-4F6F-AD47-071AD215B780}" type="pres">
      <dgm:prSet presAssocID="{D29A5443-CC72-4957-B03C-D7F5FB09A6E7}" presName="rootText" presStyleLbl="node2" presStyleIdx="1" presStyleCnt="3">
        <dgm:presLayoutVars>
          <dgm:chPref val="3"/>
        </dgm:presLayoutVars>
      </dgm:prSet>
      <dgm:spPr/>
    </dgm:pt>
    <dgm:pt modelId="{A0D8DD73-C8CA-410C-85B4-685EECF6A2B1}" type="pres">
      <dgm:prSet presAssocID="{D29A5443-CC72-4957-B03C-D7F5FB09A6E7}" presName="rootConnector" presStyleLbl="node2" presStyleIdx="1" presStyleCnt="3"/>
      <dgm:spPr/>
    </dgm:pt>
    <dgm:pt modelId="{045260F5-0D1F-4537-9F57-12462A02F07A}" type="pres">
      <dgm:prSet presAssocID="{D29A5443-CC72-4957-B03C-D7F5FB09A6E7}" presName="hierChild4" presStyleCnt="0"/>
      <dgm:spPr/>
    </dgm:pt>
    <dgm:pt modelId="{761151B1-AF71-4150-8B70-E580DEBE0A73}" type="pres">
      <dgm:prSet presAssocID="{D29A5443-CC72-4957-B03C-D7F5FB09A6E7}" presName="hierChild5" presStyleCnt="0"/>
      <dgm:spPr/>
    </dgm:pt>
    <dgm:pt modelId="{F3FCDF75-F558-4F7F-8450-7CB593065ED9}" type="pres">
      <dgm:prSet presAssocID="{BA7930EF-78A4-4D14-8AA4-BD61B17D3B8B}" presName="Name37" presStyleLbl="parChTrans1D2" presStyleIdx="2" presStyleCnt="3"/>
      <dgm:spPr/>
    </dgm:pt>
    <dgm:pt modelId="{D9977DB6-CF73-42EB-8B40-CF844F818E50}" type="pres">
      <dgm:prSet presAssocID="{EDFDCA42-ECBA-41A5-9E9A-5BF023619423}" presName="hierRoot2" presStyleCnt="0">
        <dgm:presLayoutVars>
          <dgm:hierBranch val="init"/>
        </dgm:presLayoutVars>
      </dgm:prSet>
      <dgm:spPr/>
    </dgm:pt>
    <dgm:pt modelId="{DB29EA1A-732A-4ED6-AE8E-39F29971FB22}" type="pres">
      <dgm:prSet presAssocID="{EDFDCA42-ECBA-41A5-9E9A-5BF023619423}" presName="rootComposite" presStyleCnt="0"/>
      <dgm:spPr/>
    </dgm:pt>
    <dgm:pt modelId="{A19D90BF-100E-4CF8-BDD6-7A5A66012BE0}" type="pres">
      <dgm:prSet presAssocID="{EDFDCA42-ECBA-41A5-9E9A-5BF023619423}" presName="rootText" presStyleLbl="node2" presStyleIdx="2" presStyleCnt="3">
        <dgm:presLayoutVars>
          <dgm:chPref val="3"/>
        </dgm:presLayoutVars>
      </dgm:prSet>
      <dgm:spPr/>
    </dgm:pt>
    <dgm:pt modelId="{5EBA6221-77C6-4E06-BF14-5950B7AB46B1}" type="pres">
      <dgm:prSet presAssocID="{EDFDCA42-ECBA-41A5-9E9A-5BF023619423}" presName="rootConnector" presStyleLbl="node2" presStyleIdx="2" presStyleCnt="3"/>
      <dgm:spPr/>
    </dgm:pt>
    <dgm:pt modelId="{73326193-1BA1-4691-9E13-D2A740F2EE04}" type="pres">
      <dgm:prSet presAssocID="{EDFDCA42-ECBA-41A5-9E9A-5BF023619423}" presName="hierChild4" presStyleCnt="0"/>
      <dgm:spPr/>
    </dgm:pt>
    <dgm:pt modelId="{D5C74B8A-40C0-4CAC-B030-DB8F1892AB1C}" type="pres">
      <dgm:prSet presAssocID="{EDFDCA42-ECBA-41A5-9E9A-5BF023619423}" presName="hierChild5" presStyleCnt="0"/>
      <dgm:spPr/>
    </dgm:pt>
    <dgm:pt modelId="{83E60A52-CA9B-47A7-B7E5-2B88871E3498}" type="pres">
      <dgm:prSet presAssocID="{CAC0AF7C-74E1-4FAC-BD6B-1CA065ED677A}" presName="hierChild3" presStyleCnt="0"/>
      <dgm:spPr/>
    </dgm:pt>
  </dgm:ptLst>
  <dgm:cxnLst>
    <dgm:cxn modelId="{7648FB0A-E180-407B-AD97-F7EAEC4268F2}" type="presOf" srcId="{066A1060-9E74-4C10-B13B-70E4DF48759F}" destId="{72C8CE12-0F95-44FD-9CCB-C855A1B43BFE}" srcOrd="0" destOrd="0" presId="urn:microsoft.com/office/officeart/2005/8/layout/orgChart1"/>
    <dgm:cxn modelId="{0377CA1B-33CD-429B-AE44-60C4B3C92C0B}" type="presOf" srcId="{9E9CBA19-C906-472A-BB41-0FD8B829C15F}" destId="{E0F7AF27-565D-4291-B704-40C48C1F9A88}" srcOrd="0" destOrd="0" presId="urn:microsoft.com/office/officeart/2005/8/layout/orgChart1"/>
    <dgm:cxn modelId="{1E9F822D-9F54-440F-BBC3-E84A8A4519C8}" srcId="{9E9CBA19-C906-472A-BB41-0FD8B829C15F}" destId="{CAC0AF7C-74E1-4FAC-BD6B-1CA065ED677A}" srcOrd="0" destOrd="0" parTransId="{B03343E7-FD21-4F53-BBB1-2B52B3195EF1}" sibTransId="{402D4158-F133-4D92-980F-C9A209AA8ADA}"/>
    <dgm:cxn modelId="{0866CA2E-F1A1-4FCE-B93E-7A4AC0B865AE}" srcId="{CAC0AF7C-74E1-4FAC-BD6B-1CA065ED677A}" destId="{D29A5443-CC72-4957-B03C-D7F5FB09A6E7}" srcOrd="1" destOrd="0" parTransId="{075D3574-FC61-4DDE-A941-776F169DC198}" sibTransId="{8F6931FD-4AFB-473C-AD37-1D1AC6D4103E}"/>
    <dgm:cxn modelId="{1F15DA3B-4369-4168-95F7-ABFE8B85FFDD}" type="presOf" srcId="{BA7930EF-78A4-4D14-8AA4-BD61B17D3B8B}" destId="{F3FCDF75-F558-4F7F-8450-7CB593065ED9}" srcOrd="0" destOrd="0" presId="urn:microsoft.com/office/officeart/2005/8/layout/orgChart1"/>
    <dgm:cxn modelId="{1C33453F-D06A-4F0E-8937-6BAB4CD5B9A5}" type="presOf" srcId="{EDFDCA42-ECBA-41A5-9E9A-5BF023619423}" destId="{5EBA6221-77C6-4E06-BF14-5950B7AB46B1}" srcOrd="1" destOrd="0" presId="urn:microsoft.com/office/officeart/2005/8/layout/orgChart1"/>
    <dgm:cxn modelId="{F95A795F-1E65-4897-97EF-3903042EE29B}" type="presOf" srcId="{CAC0AF7C-74E1-4FAC-BD6B-1CA065ED677A}" destId="{60AC712D-657F-4813-B674-0BD2AE3E0526}" srcOrd="0" destOrd="0" presId="urn:microsoft.com/office/officeart/2005/8/layout/orgChart1"/>
    <dgm:cxn modelId="{12246F51-1BA2-485D-8D04-029BEF911D47}" type="presOf" srcId="{C84560FA-9EBB-407B-8828-D5315A3CA75F}" destId="{9A754724-D067-42AA-BC0C-7971ADE04B7B}" srcOrd="0" destOrd="0" presId="urn:microsoft.com/office/officeart/2005/8/layout/orgChart1"/>
    <dgm:cxn modelId="{B6474286-6B47-42C7-86B9-90FEEC7252CE}" type="presOf" srcId="{075D3574-FC61-4DDE-A941-776F169DC198}" destId="{31E96094-004A-4A2C-A364-6413A2D0EE41}" srcOrd="0" destOrd="0" presId="urn:microsoft.com/office/officeart/2005/8/layout/orgChart1"/>
    <dgm:cxn modelId="{0B822B8B-8C56-4740-973B-C0F4749A1EE6}" type="presOf" srcId="{C84560FA-9EBB-407B-8828-D5315A3CA75F}" destId="{FDEF4A2E-200D-4797-BA4A-426D4589F67E}" srcOrd="1" destOrd="0" presId="urn:microsoft.com/office/officeart/2005/8/layout/orgChart1"/>
    <dgm:cxn modelId="{BC6D798E-C5C4-46F8-AA7C-5DD3DB9307E3}" type="presOf" srcId="{EDFDCA42-ECBA-41A5-9E9A-5BF023619423}" destId="{A19D90BF-100E-4CF8-BDD6-7A5A66012BE0}" srcOrd="0" destOrd="0" presId="urn:microsoft.com/office/officeart/2005/8/layout/orgChart1"/>
    <dgm:cxn modelId="{E6A2B795-0A90-4C46-BE2B-BECB265CD411}" type="presOf" srcId="{D29A5443-CC72-4957-B03C-D7F5FB09A6E7}" destId="{01805C8B-D62D-4F6F-AD47-071AD215B780}" srcOrd="0" destOrd="0" presId="urn:microsoft.com/office/officeart/2005/8/layout/orgChart1"/>
    <dgm:cxn modelId="{22CEFB99-EC31-4B60-A7FD-9998CBE6F9BD}" srcId="{CAC0AF7C-74E1-4FAC-BD6B-1CA065ED677A}" destId="{EDFDCA42-ECBA-41A5-9E9A-5BF023619423}" srcOrd="2" destOrd="0" parTransId="{BA7930EF-78A4-4D14-8AA4-BD61B17D3B8B}" sibTransId="{8F34F010-ED51-4C75-AFF8-082A5B5CC8A8}"/>
    <dgm:cxn modelId="{5C3C0BA2-D8EB-46AA-997C-024681B6F95C}" type="presOf" srcId="{D29A5443-CC72-4957-B03C-D7F5FB09A6E7}" destId="{A0D8DD73-C8CA-410C-85B4-685EECF6A2B1}" srcOrd="1" destOrd="0" presId="urn:microsoft.com/office/officeart/2005/8/layout/orgChart1"/>
    <dgm:cxn modelId="{F7D37EB8-7B9D-4A92-A359-AFE3797443FB}" srcId="{CAC0AF7C-74E1-4FAC-BD6B-1CA065ED677A}" destId="{C84560FA-9EBB-407B-8828-D5315A3CA75F}" srcOrd="0" destOrd="0" parTransId="{066A1060-9E74-4C10-B13B-70E4DF48759F}" sibTransId="{6C8D941F-8B96-45F1-8254-1B9C969C3C93}"/>
    <dgm:cxn modelId="{22EC39E4-0631-46A7-8E8E-AF0ED2CA4834}" type="presOf" srcId="{CAC0AF7C-74E1-4FAC-BD6B-1CA065ED677A}" destId="{8528AF66-1AC1-4D73-9501-113E39163A9F}" srcOrd="1" destOrd="0" presId="urn:microsoft.com/office/officeart/2005/8/layout/orgChart1"/>
    <dgm:cxn modelId="{95A029CB-D02B-43EE-AE85-969D70DF0F30}" type="presParOf" srcId="{E0F7AF27-565D-4291-B704-40C48C1F9A88}" destId="{666A9F1E-E64C-4FE3-B6D3-D1D29781FF37}" srcOrd="0" destOrd="0" presId="urn:microsoft.com/office/officeart/2005/8/layout/orgChart1"/>
    <dgm:cxn modelId="{71F2911E-782E-46B0-A2A3-58EE87459E28}" type="presParOf" srcId="{666A9F1E-E64C-4FE3-B6D3-D1D29781FF37}" destId="{F242396B-4E81-4863-A77C-D6B0BEC736C5}" srcOrd="0" destOrd="0" presId="urn:microsoft.com/office/officeart/2005/8/layout/orgChart1"/>
    <dgm:cxn modelId="{B119C54A-07EA-43CD-A35E-338A8136E6C3}" type="presParOf" srcId="{F242396B-4E81-4863-A77C-D6B0BEC736C5}" destId="{60AC712D-657F-4813-B674-0BD2AE3E0526}" srcOrd="0" destOrd="0" presId="urn:microsoft.com/office/officeart/2005/8/layout/orgChart1"/>
    <dgm:cxn modelId="{38877091-97E4-4A16-B3E8-21E2A7EE9843}" type="presParOf" srcId="{F242396B-4E81-4863-A77C-D6B0BEC736C5}" destId="{8528AF66-1AC1-4D73-9501-113E39163A9F}" srcOrd="1" destOrd="0" presId="urn:microsoft.com/office/officeart/2005/8/layout/orgChart1"/>
    <dgm:cxn modelId="{6BF74934-7515-4D9C-9C5C-6490DBAF88B5}" type="presParOf" srcId="{666A9F1E-E64C-4FE3-B6D3-D1D29781FF37}" destId="{6C971962-555C-4BA9-829F-BB485EB238EB}" srcOrd="1" destOrd="0" presId="urn:microsoft.com/office/officeart/2005/8/layout/orgChart1"/>
    <dgm:cxn modelId="{59193373-F755-42C5-BB1B-7A672F4188DB}" type="presParOf" srcId="{6C971962-555C-4BA9-829F-BB485EB238EB}" destId="{72C8CE12-0F95-44FD-9CCB-C855A1B43BFE}" srcOrd="0" destOrd="0" presId="urn:microsoft.com/office/officeart/2005/8/layout/orgChart1"/>
    <dgm:cxn modelId="{FF104D71-A20F-4449-B794-74B38D4E5A71}" type="presParOf" srcId="{6C971962-555C-4BA9-829F-BB485EB238EB}" destId="{F5AFB043-3E97-4217-A6AE-9F055DD36393}" srcOrd="1" destOrd="0" presId="urn:microsoft.com/office/officeart/2005/8/layout/orgChart1"/>
    <dgm:cxn modelId="{A056668A-7013-4312-9297-92DAEAE26FAD}" type="presParOf" srcId="{F5AFB043-3E97-4217-A6AE-9F055DD36393}" destId="{8F1CB2D6-AEE4-484F-AF46-2460D8616C6E}" srcOrd="0" destOrd="0" presId="urn:microsoft.com/office/officeart/2005/8/layout/orgChart1"/>
    <dgm:cxn modelId="{2B558E1F-31D6-4642-B38B-1F5925DF951D}" type="presParOf" srcId="{8F1CB2D6-AEE4-484F-AF46-2460D8616C6E}" destId="{9A754724-D067-42AA-BC0C-7971ADE04B7B}" srcOrd="0" destOrd="0" presId="urn:microsoft.com/office/officeart/2005/8/layout/orgChart1"/>
    <dgm:cxn modelId="{DCD239B2-F7BA-4DD3-AFC5-85991610660B}" type="presParOf" srcId="{8F1CB2D6-AEE4-484F-AF46-2460D8616C6E}" destId="{FDEF4A2E-200D-4797-BA4A-426D4589F67E}" srcOrd="1" destOrd="0" presId="urn:microsoft.com/office/officeart/2005/8/layout/orgChart1"/>
    <dgm:cxn modelId="{20B08164-C11E-45BB-B993-21E26E8A5F7C}" type="presParOf" srcId="{F5AFB043-3E97-4217-A6AE-9F055DD36393}" destId="{95C9DB0C-F2E6-4893-9FB9-60353AF9D5D3}" srcOrd="1" destOrd="0" presId="urn:microsoft.com/office/officeart/2005/8/layout/orgChart1"/>
    <dgm:cxn modelId="{AC08B6C4-4FC2-48A6-817B-2BFCA18F962F}" type="presParOf" srcId="{F5AFB043-3E97-4217-A6AE-9F055DD36393}" destId="{C929F02C-1FA4-4869-AA11-BB29F9A09D15}" srcOrd="2" destOrd="0" presId="urn:microsoft.com/office/officeart/2005/8/layout/orgChart1"/>
    <dgm:cxn modelId="{17D1470D-B8F5-42AD-B6F4-5D94C794CC48}" type="presParOf" srcId="{6C971962-555C-4BA9-829F-BB485EB238EB}" destId="{31E96094-004A-4A2C-A364-6413A2D0EE41}" srcOrd="2" destOrd="0" presId="urn:microsoft.com/office/officeart/2005/8/layout/orgChart1"/>
    <dgm:cxn modelId="{4551D7E3-FB91-447E-8BBC-A011B44FC656}" type="presParOf" srcId="{6C971962-555C-4BA9-829F-BB485EB238EB}" destId="{353CFE77-0730-489D-8F87-053975797BB0}" srcOrd="3" destOrd="0" presId="urn:microsoft.com/office/officeart/2005/8/layout/orgChart1"/>
    <dgm:cxn modelId="{4382EA07-F66A-49EE-B1BD-7B44E581979C}" type="presParOf" srcId="{353CFE77-0730-489D-8F87-053975797BB0}" destId="{A85FFE06-5CE3-41A8-B165-1D20A609FB3F}" srcOrd="0" destOrd="0" presId="urn:microsoft.com/office/officeart/2005/8/layout/orgChart1"/>
    <dgm:cxn modelId="{3DA2B843-F52F-49C0-861D-2502825B0D4A}" type="presParOf" srcId="{A85FFE06-5CE3-41A8-B165-1D20A609FB3F}" destId="{01805C8B-D62D-4F6F-AD47-071AD215B780}" srcOrd="0" destOrd="0" presId="urn:microsoft.com/office/officeart/2005/8/layout/orgChart1"/>
    <dgm:cxn modelId="{1C2CC453-A791-4A5D-A265-6729817DDF43}" type="presParOf" srcId="{A85FFE06-5CE3-41A8-B165-1D20A609FB3F}" destId="{A0D8DD73-C8CA-410C-85B4-685EECF6A2B1}" srcOrd="1" destOrd="0" presId="urn:microsoft.com/office/officeart/2005/8/layout/orgChart1"/>
    <dgm:cxn modelId="{EE4B2BEC-3F4C-436F-95D7-690F264F68FA}" type="presParOf" srcId="{353CFE77-0730-489D-8F87-053975797BB0}" destId="{045260F5-0D1F-4537-9F57-12462A02F07A}" srcOrd="1" destOrd="0" presId="urn:microsoft.com/office/officeart/2005/8/layout/orgChart1"/>
    <dgm:cxn modelId="{AA8148F0-68FD-45E1-B4BF-4A33ED3FC5FC}" type="presParOf" srcId="{353CFE77-0730-489D-8F87-053975797BB0}" destId="{761151B1-AF71-4150-8B70-E580DEBE0A73}" srcOrd="2" destOrd="0" presId="urn:microsoft.com/office/officeart/2005/8/layout/orgChart1"/>
    <dgm:cxn modelId="{82F3B16B-FDF3-4364-A4D3-D5158CCF0AD9}" type="presParOf" srcId="{6C971962-555C-4BA9-829F-BB485EB238EB}" destId="{F3FCDF75-F558-4F7F-8450-7CB593065ED9}" srcOrd="4" destOrd="0" presId="urn:microsoft.com/office/officeart/2005/8/layout/orgChart1"/>
    <dgm:cxn modelId="{A4CCBCE2-0544-45A5-82E9-16514D156A7E}" type="presParOf" srcId="{6C971962-555C-4BA9-829F-BB485EB238EB}" destId="{D9977DB6-CF73-42EB-8B40-CF844F818E50}" srcOrd="5" destOrd="0" presId="urn:microsoft.com/office/officeart/2005/8/layout/orgChart1"/>
    <dgm:cxn modelId="{E3A92EE8-8AB7-489A-A79A-62FE587C83DB}" type="presParOf" srcId="{D9977DB6-CF73-42EB-8B40-CF844F818E50}" destId="{DB29EA1A-732A-4ED6-AE8E-39F29971FB22}" srcOrd="0" destOrd="0" presId="urn:microsoft.com/office/officeart/2005/8/layout/orgChart1"/>
    <dgm:cxn modelId="{720568B1-6007-4BCC-847F-6F31E69B8906}" type="presParOf" srcId="{DB29EA1A-732A-4ED6-AE8E-39F29971FB22}" destId="{A19D90BF-100E-4CF8-BDD6-7A5A66012BE0}" srcOrd="0" destOrd="0" presId="urn:microsoft.com/office/officeart/2005/8/layout/orgChart1"/>
    <dgm:cxn modelId="{68DE5DBD-6F79-4F6D-8073-6858B8EB42FD}" type="presParOf" srcId="{DB29EA1A-732A-4ED6-AE8E-39F29971FB22}" destId="{5EBA6221-77C6-4E06-BF14-5950B7AB46B1}" srcOrd="1" destOrd="0" presId="urn:microsoft.com/office/officeart/2005/8/layout/orgChart1"/>
    <dgm:cxn modelId="{EBB0E6F8-FE17-474C-9233-E0319F47B2A4}" type="presParOf" srcId="{D9977DB6-CF73-42EB-8B40-CF844F818E50}" destId="{73326193-1BA1-4691-9E13-D2A740F2EE04}" srcOrd="1" destOrd="0" presId="urn:microsoft.com/office/officeart/2005/8/layout/orgChart1"/>
    <dgm:cxn modelId="{104A7FFA-A351-4029-A901-DFD5E58F007F}" type="presParOf" srcId="{D9977DB6-CF73-42EB-8B40-CF844F818E50}" destId="{D5C74B8A-40C0-4CAC-B030-DB8F1892AB1C}" srcOrd="2" destOrd="0" presId="urn:microsoft.com/office/officeart/2005/8/layout/orgChart1"/>
    <dgm:cxn modelId="{9D755072-39D4-4A49-B410-133A5F8DA7B3}" type="presParOf" srcId="{666A9F1E-E64C-4FE3-B6D3-D1D29781FF37}" destId="{83E60A52-CA9B-47A7-B7E5-2B88871E3498}"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8FF50-1554-42F0-B287-804E094FEB6F}">
      <dsp:nvSpPr>
        <dsp:cNvPr id="0" name=""/>
        <dsp:cNvSpPr/>
      </dsp:nvSpPr>
      <dsp:spPr>
        <a:xfrm>
          <a:off x="0" y="33621"/>
          <a:ext cx="3002080" cy="3002073"/>
        </a:xfrm>
        <a:prstGeom prst="ellipse">
          <a:avLst/>
        </a:prstGeom>
        <a:solidFill>
          <a:schemeClr val="accent1">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NHS Therapists</a:t>
          </a:r>
        </a:p>
      </dsp:txBody>
      <dsp:txXfrm>
        <a:off x="439644" y="473264"/>
        <a:ext cx="2122792" cy="2122787"/>
      </dsp:txXfrm>
    </dsp:sp>
    <dsp:sp modelId="{6D0B07AE-CC84-45F2-AB15-62C1E959D5DA}">
      <dsp:nvSpPr>
        <dsp:cNvPr id="0" name=""/>
        <dsp:cNvSpPr/>
      </dsp:nvSpPr>
      <dsp:spPr>
        <a:xfrm>
          <a:off x="1521201" y="2016924"/>
          <a:ext cx="3002080" cy="3002073"/>
        </a:xfrm>
        <a:prstGeom prst="ellipse">
          <a:avLst/>
        </a:prstGeom>
        <a:solidFill>
          <a:schemeClr val="accent1">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7160" tIns="137160" rIns="137160" bIns="137160" numCol="1" spcCol="127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GB" sz="3600" kern="1200" dirty="0"/>
        </a:p>
        <a:p>
          <a:pPr marL="0" marR="0" lvl="0" indent="0" algn="ctr" defTabSz="914400" eaLnBrk="1" fontAlgn="auto" latinLnBrk="0" hangingPunct="1">
            <a:lnSpc>
              <a:spcPct val="100000"/>
            </a:lnSpc>
            <a:spcBef>
              <a:spcPts val="0"/>
            </a:spcBef>
            <a:spcAft>
              <a:spcPts val="0"/>
            </a:spcAft>
            <a:buClrTx/>
            <a:buSzTx/>
            <a:buFontTx/>
            <a:buNone/>
            <a:tabLst/>
            <a:defRPr/>
          </a:pPr>
          <a:r>
            <a:rPr lang="en-GB" sz="3200" kern="1200" dirty="0"/>
            <a:t>Website resources</a:t>
          </a:r>
        </a:p>
        <a:p>
          <a:pPr marL="0" lvl="0" algn="ctr" defTabSz="1200150">
            <a:lnSpc>
              <a:spcPct val="90000"/>
            </a:lnSpc>
            <a:spcBef>
              <a:spcPct val="0"/>
            </a:spcBef>
            <a:spcAft>
              <a:spcPct val="35000"/>
            </a:spcAft>
            <a:buNone/>
          </a:pPr>
          <a:endParaRPr lang="en-GB" sz="3600" kern="1200" dirty="0"/>
        </a:p>
      </dsp:txBody>
      <dsp:txXfrm>
        <a:off x="1960845" y="2456567"/>
        <a:ext cx="2122792" cy="2122787"/>
      </dsp:txXfrm>
    </dsp:sp>
    <dsp:sp modelId="{D5BA1355-9C3A-4253-89A5-614F9179CE71}">
      <dsp:nvSpPr>
        <dsp:cNvPr id="0" name=""/>
        <dsp:cNvSpPr/>
      </dsp:nvSpPr>
      <dsp:spPr>
        <a:xfrm>
          <a:off x="3088352" y="33621"/>
          <a:ext cx="3002080" cy="3002073"/>
        </a:xfrm>
        <a:prstGeom prst="ellipse">
          <a:avLst/>
        </a:prstGeom>
        <a:solidFill>
          <a:schemeClr val="accent1">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Equipment advice and assessment</a:t>
          </a:r>
        </a:p>
      </dsp:txBody>
      <dsp:txXfrm>
        <a:off x="3527996" y="473264"/>
        <a:ext cx="2122792" cy="2122787"/>
      </dsp:txXfrm>
    </dsp:sp>
    <dsp:sp modelId="{3C85EB21-A28D-40C6-827B-7ED5EA14783A}">
      <dsp:nvSpPr>
        <dsp:cNvPr id="0" name=""/>
        <dsp:cNvSpPr/>
      </dsp:nvSpPr>
      <dsp:spPr>
        <a:xfrm>
          <a:off x="4632069" y="2035837"/>
          <a:ext cx="3002080" cy="3002073"/>
        </a:xfrm>
        <a:prstGeom prst="ellipse">
          <a:avLst/>
        </a:prstGeom>
        <a:solidFill>
          <a:schemeClr val="accent1">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Training</a:t>
          </a:r>
        </a:p>
      </dsp:txBody>
      <dsp:txXfrm>
        <a:off x="5071713" y="2475480"/>
        <a:ext cx="2122792" cy="2122787"/>
      </dsp:txXfrm>
    </dsp:sp>
    <dsp:sp modelId="{6835C880-B2B2-434A-873D-E37326CB5A5E}">
      <dsp:nvSpPr>
        <dsp:cNvPr id="0" name=""/>
        <dsp:cNvSpPr/>
      </dsp:nvSpPr>
      <dsp:spPr>
        <a:xfrm>
          <a:off x="6119048" y="14708"/>
          <a:ext cx="3002080" cy="3002073"/>
        </a:xfrm>
        <a:prstGeom prst="ellipse">
          <a:avLst/>
        </a:prstGeom>
        <a:solidFill>
          <a:schemeClr val="accent1">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Free service for people in Devon</a:t>
          </a:r>
        </a:p>
      </dsp:txBody>
      <dsp:txXfrm>
        <a:off x="6558692" y="454351"/>
        <a:ext cx="2122792" cy="21227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FCDF75-F558-4F7F-8450-7CB593065ED9}">
      <dsp:nvSpPr>
        <dsp:cNvPr id="0" name=""/>
        <dsp:cNvSpPr/>
      </dsp:nvSpPr>
      <dsp:spPr>
        <a:xfrm>
          <a:off x="4737537" y="2980482"/>
          <a:ext cx="3351842" cy="581724"/>
        </a:xfrm>
        <a:custGeom>
          <a:avLst/>
          <a:gdLst/>
          <a:ahLst/>
          <a:cxnLst/>
          <a:rect l="0" t="0" r="0" b="0"/>
          <a:pathLst>
            <a:path>
              <a:moveTo>
                <a:pt x="0" y="0"/>
              </a:moveTo>
              <a:lnTo>
                <a:pt x="0" y="290862"/>
              </a:lnTo>
              <a:lnTo>
                <a:pt x="3351842" y="290862"/>
              </a:lnTo>
              <a:lnTo>
                <a:pt x="3351842" y="581724"/>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1E96094-004A-4A2C-A364-6413A2D0EE41}">
      <dsp:nvSpPr>
        <dsp:cNvPr id="0" name=""/>
        <dsp:cNvSpPr/>
      </dsp:nvSpPr>
      <dsp:spPr>
        <a:xfrm>
          <a:off x="4691817" y="2980482"/>
          <a:ext cx="91440" cy="581724"/>
        </a:xfrm>
        <a:custGeom>
          <a:avLst/>
          <a:gdLst/>
          <a:ahLst/>
          <a:cxnLst/>
          <a:rect l="0" t="0" r="0" b="0"/>
          <a:pathLst>
            <a:path>
              <a:moveTo>
                <a:pt x="45720" y="0"/>
              </a:moveTo>
              <a:lnTo>
                <a:pt x="45720" y="581724"/>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2C8CE12-0F95-44FD-9CCB-C855A1B43BFE}">
      <dsp:nvSpPr>
        <dsp:cNvPr id="0" name=""/>
        <dsp:cNvSpPr/>
      </dsp:nvSpPr>
      <dsp:spPr>
        <a:xfrm>
          <a:off x="1385694" y="2980482"/>
          <a:ext cx="3351842" cy="581724"/>
        </a:xfrm>
        <a:custGeom>
          <a:avLst/>
          <a:gdLst/>
          <a:ahLst/>
          <a:cxnLst/>
          <a:rect l="0" t="0" r="0" b="0"/>
          <a:pathLst>
            <a:path>
              <a:moveTo>
                <a:pt x="3351842" y="0"/>
              </a:moveTo>
              <a:lnTo>
                <a:pt x="3351842" y="290862"/>
              </a:lnTo>
              <a:lnTo>
                <a:pt x="0" y="290862"/>
              </a:lnTo>
              <a:lnTo>
                <a:pt x="0" y="581724"/>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0AC712D-657F-4813-B674-0BD2AE3E0526}">
      <dsp:nvSpPr>
        <dsp:cNvPr id="0" name=""/>
        <dsp:cNvSpPr/>
      </dsp:nvSpPr>
      <dsp:spPr>
        <a:xfrm>
          <a:off x="3352478" y="1595423"/>
          <a:ext cx="2770117" cy="1385058"/>
        </a:xfrm>
        <a:prstGeom prst="rect">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GB" sz="2600" kern="1200" dirty="0"/>
            <a:t>Care Home Resource Pack</a:t>
          </a:r>
        </a:p>
      </dsp:txBody>
      <dsp:txXfrm>
        <a:off x="3352478" y="1595423"/>
        <a:ext cx="2770117" cy="1385058"/>
      </dsp:txXfrm>
    </dsp:sp>
    <dsp:sp modelId="{9A754724-D067-42AA-BC0C-7971ADE04B7B}">
      <dsp:nvSpPr>
        <dsp:cNvPr id="0" name=""/>
        <dsp:cNvSpPr/>
      </dsp:nvSpPr>
      <dsp:spPr>
        <a:xfrm>
          <a:off x="636" y="3562207"/>
          <a:ext cx="2770117" cy="1385058"/>
        </a:xfrm>
        <a:prstGeom prst="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GB" sz="2600" kern="1200" dirty="0"/>
            <a:t>2 Part Video Series</a:t>
          </a:r>
        </a:p>
      </dsp:txBody>
      <dsp:txXfrm>
        <a:off x="636" y="3562207"/>
        <a:ext cx="2770117" cy="1385058"/>
      </dsp:txXfrm>
    </dsp:sp>
    <dsp:sp modelId="{01805C8B-D62D-4F6F-AD47-071AD215B780}">
      <dsp:nvSpPr>
        <dsp:cNvPr id="0" name=""/>
        <dsp:cNvSpPr/>
      </dsp:nvSpPr>
      <dsp:spPr>
        <a:xfrm>
          <a:off x="3352478" y="3562207"/>
          <a:ext cx="2770117" cy="1385058"/>
        </a:xfrm>
        <a:prstGeom prst="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GB" sz="2600" kern="1200" dirty="0"/>
            <a:t>Handout: Supporting Posture in Dementia </a:t>
          </a:r>
        </a:p>
      </dsp:txBody>
      <dsp:txXfrm>
        <a:off x="3352478" y="3562207"/>
        <a:ext cx="2770117" cy="1385058"/>
      </dsp:txXfrm>
    </dsp:sp>
    <dsp:sp modelId="{A19D90BF-100E-4CF8-BDD6-7A5A66012BE0}">
      <dsp:nvSpPr>
        <dsp:cNvPr id="0" name=""/>
        <dsp:cNvSpPr/>
      </dsp:nvSpPr>
      <dsp:spPr>
        <a:xfrm>
          <a:off x="6704320" y="3562207"/>
          <a:ext cx="2770117" cy="1385058"/>
        </a:xfrm>
        <a:prstGeom prst="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GB" sz="2600" kern="1200" dirty="0"/>
            <a:t>Website guides</a:t>
          </a:r>
        </a:p>
      </dsp:txBody>
      <dsp:txXfrm>
        <a:off x="6704320" y="3562207"/>
        <a:ext cx="2770117" cy="1385058"/>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E0FABB-AE58-4BEA-AB2F-0D4601B11A07}" type="datetimeFigureOut">
              <a:rPr lang="en-GB" smtClean="0"/>
              <a:t>04/11/2025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E648B1-6152-416A-9E1C-22F8E3FCDD96}" type="slidenum">
              <a:rPr lang="en-GB" smtClean="0"/>
              <a:t>‹#›</a:t>
            </a:fld>
            <a:endParaRPr lang="en-GB"/>
          </a:p>
        </p:txBody>
      </p:sp>
    </p:spTree>
    <p:extLst>
      <p:ext uri="{BB962C8B-B14F-4D97-AF65-F5344CB8AC3E}">
        <p14:creationId xmlns:p14="http://schemas.microsoft.com/office/powerpoint/2010/main" val="333563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Show of hands- who has heard of the Independent Living Centre? </a:t>
            </a:r>
          </a:p>
          <a:p>
            <a:endParaRPr lang="en-GB" dirty="0"/>
          </a:p>
          <a:p>
            <a:r>
              <a:rPr lang="en-GB" dirty="0"/>
              <a:t>Joint funded service DCC/NHS staffed by NHS OTs and PT</a:t>
            </a:r>
          </a:p>
          <a:p>
            <a:endParaRPr lang="en-GB" dirty="0"/>
          </a:p>
          <a:p>
            <a:r>
              <a:rPr lang="en-GB" dirty="0"/>
              <a:t>Our job is to keep up to date about equipment solutions &gt; work closely with national equipment suppliers and local retailers, and reviewing equipment so we can make informed recommendations</a:t>
            </a:r>
          </a:p>
          <a:p>
            <a:endParaRPr lang="en-GB" dirty="0"/>
          </a:p>
          <a:p>
            <a:r>
              <a:rPr lang="en-GB" dirty="0"/>
              <a:t>Centre equipped with variety of equipment &gt; mobility, beds, chairs, bathroom, kitchen, dressing, adaptations. People can book a face to face appointment with us to try equipment and have independent advise. I like to think of us as the stop before the shop. We don’t sell anything, we are there for impartial advise and information. Avoid being caught out by salesperson. </a:t>
            </a:r>
          </a:p>
          <a:p>
            <a:endParaRPr lang="en-GB" dirty="0"/>
          </a:p>
          <a:p>
            <a:r>
              <a:rPr lang="en-GB" dirty="0"/>
              <a:t>Assessment and advice for anyone in Devon- in centre, by phone, by email- please use us. </a:t>
            </a:r>
          </a:p>
          <a:p>
            <a:endParaRPr lang="en-GB" dirty="0"/>
          </a:p>
          <a:p>
            <a:r>
              <a:rPr lang="en-GB" dirty="0"/>
              <a:t>Website of resources </a:t>
            </a:r>
            <a:r>
              <a:rPr lang="en-GB" dirty="0" err="1"/>
              <a:t>inc</a:t>
            </a:r>
            <a:r>
              <a:rPr lang="en-GB" dirty="0"/>
              <a:t> specific section for care providers which I will show you later</a:t>
            </a:r>
          </a:p>
          <a:p>
            <a:endParaRPr lang="en-GB" dirty="0"/>
          </a:p>
          <a:p>
            <a:r>
              <a:rPr lang="en-GB" dirty="0"/>
              <a:t>Providing training for Devon teams- the main purpose of the reason for coming to see you today is to share some training and resources we have developed on posture care, aimed at carers, which we have developed alongside a care home, Mapleton. </a:t>
            </a:r>
          </a:p>
        </p:txBody>
      </p:sp>
      <p:sp>
        <p:nvSpPr>
          <p:cNvPr id="4" name="Slide Number Placeholder 3"/>
          <p:cNvSpPr>
            <a:spLocks noGrp="1"/>
          </p:cNvSpPr>
          <p:nvPr>
            <p:ph type="sldNum" sz="quarter" idx="5"/>
          </p:nvPr>
        </p:nvSpPr>
        <p:spPr/>
        <p:txBody>
          <a:bodyPr/>
          <a:lstStyle/>
          <a:p>
            <a:fld id="{BDE648B1-6152-416A-9E1C-22F8E3FCDD96}" type="slidenum">
              <a:rPr lang="en-GB" smtClean="0"/>
              <a:t>2</a:t>
            </a:fld>
            <a:endParaRPr lang="en-GB"/>
          </a:p>
        </p:txBody>
      </p:sp>
    </p:spTree>
    <p:extLst>
      <p:ext uri="{BB962C8B-B14F-4D97-AF65-F5344CB8AC3E}">
        <p14:creationId xmlns:p14="http://schemas.microsoft.com/office/powerpoint/2010/main" val="967752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we do- I want to give you some background on the motivation behind the posture care training and resources we have developed. </a:t>
            </a:r>
          </a:p>
          <a:p>
            <a:endParaRPr lang="en-GB" dirty="0"/>
          </a:p>
          <a:p>
            <a:r>
              <a:rPr lang="en-GB" dirty="0"/>
              <a:t>Firstly, if anyone would like to volunteer to take part- I would like you to sit in an awkward position in your chairs, for example, leaning forward, in a slumped position or leaning to the side, until the end of this slide.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lady you see in the photo was referred to us by a community therapist who was at a loss as to how to support this lady. She was living in a care home, with advanced dementia and is non verbal. </a:t>
            </a:r>
            <a:r>
              <a:rPr lang="en-GB" sz="1200" kern="1200" dirty="0">
                <a:solidFill>
                  <a:schemeClr val="tx1"/>
                </a:solidFill>
                <a:effectLst/>
                <a:latin typeface="+mn-lt"/>
                <a:ea typeface="+mn-ea"/>
                <a:cs typeface="+mn-cs"/>
              </a:rPr>
              <a:t>She had been sleeping in a foetal position and had been contracted for a while but this has become progressively worse, and as you can see from her position, her arms and legs are extremely tight and unable to straighten out. Her head is extremely forward flexed and overtime has become fixed in this position. She was no longer able to sit out in a chair due to the position of her legs and head. This posture was causing a lot of difficulty for carers in providing care.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not an isolated case (click to reveal more photos)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this chap has what we call ‘kissing knees’ where his legs are completely crossed over</a:t>
            </a:r>
          </a:p>
          <a:p>
            <a:r>
              <a:rPr lang="en-GB" sz="1200" kern="1200" dirty="0">
                <a:solidFill>
                  <a:schemeClr val="tx1"/>
                </a:solidFill>
                <a:effectLst/>
                <a:latin typeface="+mn-lt"/>
                <a:ea typeface="+mn-ea"/>
                <a:cs typeface="+mn-cs"/>
              </a:rPr>
              <a:t>-these individuals are at different stages of their legs becoming contracted from sweeping to one side. </a:t>
            </a:r>
          </a:p>
          <a:p>
            <a:pPr marL="171450" indent="-171450">
              <a:buFontTx/>
              <a:buChar char="-"/>
            </a:pPr>
            <a:r>
              <a:rPr lang="en-GB" sz="1200" kern="1200" dirty="0">
                <a:solidFill>
                  <a:schemeClr val="tx1"/>
                </a:solidFill>
                <a:effectLst/>
                <a:latin typeface="+mn-lt"/>
                <a:ea typeface="+mn-ea"/>
                <a:cs typeface="+mn-cs"/>
              </a:rPr>
              <a:t>This lady is slumped and side leaning in her chair, which led to changes in the shape of her spine</a:t>
            </a:r>
          </a:p>
          <a:p>
            <a:pPr marL="171450" indent="-171450">
              <a:buFontTx/>
              <a:buChar char="-"/>
            </a:pPr>
            <a:r>
              <a:rPr lang="en-GB" sz="1200" kern="1200" dirty="0">
                <a:solidFill>
                  <a:schemeClr val="tx1"/>
                </a:solidFill>
                <a:effectLst/>
                <a:latin typeface="+mn-lt"/>
                <a:ea typeface="+mn-ea"/>
                <a:cs typeface="+mn-cs"/>
              </a:rPr>
              <a:t>This lady was initially seen by us 2 years prior to this photograph and given advise on suitable seating. Unfortunately she chose to remain sitting in her favourite upright chair which was not a good fit, and 2 years later she was cared for in bed as her posture had deteriorated so much</a:t>
            </a:r>
          </a:p>
          <a:p>
            <a:pPr marL="171450" indent="-171450">
              <a:buFontTx/>
              <a:buChar char="-"/>
            </a:pPr>
            <a:r>
              <a:rPr lang="en-GB" sz="1200" kern="1200" dirty="0">
                <a:solidFill>
                  <a:schemeClr val="tx1"/>
                </a:solidFill>
                <a:effectLst/>
                <a:latin typeface="+mn-lt"/>
                <a:ea typeface="+mn-ea"/>
                <a:cs typeface="+mn-cs"/>
              </a:rPr>
              <a:t>this chap is slumping heavily to the side and no longer able to sit upright after years of sitting in an unsupportive chair</a:t>
            </a:r>
          </a:p>
          <a:p>
            <a:pPr marL="171450" indent="-171450">
              <a:buFontTx/>
              <a:buChar char="-"/>
            </a:pPr>
            <a:r>
              <a:rPr lang="en-GB" sz="1200" kern="1200" dirty="0">
                <a:solidFill>
                  <a:schemeClr val="tx1"/>
                </a:solidFill>
                <a:effectLst/>
                <a:latin typeface="+mn-lt"/>
                <a:ea typeface="+mn-ea"/>
                <a:cs typeface="+mn-cs"/>
              </a:rPr>
              <a:t>This person is in a slumped position due to the chair not being adjustable for their size and shape, and without foot support, leaving them at risk of falls</a:t>
            </a:r>
          </a:p>
          <a:p>
            <a:pPr marL="0" indent="0">
              <a:buFontTx/>
              <a:buNone/>
            </a:pPr>
            <a:endParaRPr lang="en-GB" sz="1200" kern="1200" dirty="0">
              <a:solidFill>
                <a:schemeClr val="tx1"/>
              </a:solidFill>
              <a:effectLst/>
              <a:latin typeface="+mn-lt"/>
              <a:ea typeface="+mn-ea"/>
              <a:cs typeface="+mn-cs"/>
            </a:endParaRPr>
          </a:p>
          <a:p>
            <a:pPr marL="0" indent="0">
              <a:buFontTx/>
              <a:buNone/>
            </a:pPr>
            <a:endParaRPr lang="en-GB" sz="1200" kern="1200" dirty="0">
              <a:solidFill>
                <a:schemeClr val="tx1"/>
              </a:solidFill>
              <a:effectLst/>
              <a:latin typeface="+mn-lt"/>
              <a:ea typeface="+mn-ea"/>
              <a:cs typeface="+mn-cs"/>
            </a:endParaRPr>
          </a:p>
          <a:p>
            <a:pPr marL="0" indent="0">
              <a:buFontTx/>
              <a:buNone/>
            </a:pPr>
            <a:r>
              <a:rPr lang="en-GB" sz="1200" kern="1200" dirty="0">
                <a:solidFill>
                  <a:schemeClr val="tx1"/>
                </a:solidFill>
                <a:effectLst/>
                <a:latin typeface="+mn-lt"/>
                <a:ea typeface="+mn-ea"/>
                <a:cs typeface="+mn-cs"/>
              </a:rPr>
              <a:t>we have seen a huge increase in queries coming to us from both the care sector, therapy teams and nursing staff working with individuals in a similar situation . Show of hands who has seen someone with a similar posture. </a:t>
            </a:r>
          </a:p>
          <a:p>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Some of you have been sitting in difficult positions for a while- how are you feeling? This is after only a few minutes of poor posture- you can sit comfortably again now. For people like us, where we can move independently and change positions when we feel uncomfortable, these postures on their own are not an issue. However, for people with health conditions who lack independent movement, and rely on us to move them, they can cause widespread problems.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r>
              <a:rPr lang="en-GB" dirty="0"/>
              <a:t>What would be the consequences of sitting or lying in these positions for long periods- both for care staff and for the person themselves? Audience to add to chat</a:t>
            </a:r>
          </a:p>
          <a:p>
            <a:endParaRPr lang="en-GB" dirty="0"/>
          </a:p>
          <a:p>
            <a:r>
              <a:rPr lang="en-GB" dirty="0"/>
              <a:t>Pain</a:t>
            </a:r>
          </a:p>
          <a:p>
            <a:r>
              <a:rPr lang="en-GB" dirty="0"/>
              <a:t>Reduced function</a:t>
            </a:r>
          </a:p>
          <a:p>
            <a:r>
              <a:rPr lang="en-GB" dirty="0"/>
              <a:t>Difficulty communicating</a:t>
            </a:r>
          </a:p>
          <a:p>
            <a:r>
              <a:rPr lang="en-GB" b="1" dirty="0"/>
              <a:t>Pressure ulcers</a:t>
            </a:r>
          </a:p>
          <a:p>
            <a:r>
              <a:rPr lang="en-GB" dirty="0"/>
              <a:t>Depression</a:t>
            </a:r>
          </a:p>
          <a:p>
            <a:r>
              <a:rPr lang="en-GB" dirty="0"/>
              <a:t>Low self esteem</a:t>
            </a:r>
          </a:p>
          <a:p>
            <a:r>
              <a:rPr lang="en-GB" dirty="0"/>
              <a:t>Social exclusion</a:t>
            </a:r>
          </a:p>
          <a:p>
            <a:r>
              <a:rPr lang="en-GB" b="1" dirty="0"/>
              <a:t>Care burden</a:t>
            </a:r>
          </a:p>
          <a:p>
            <a:r>
              <a:rPr lang="en-GB" dirty="0"/>
              <a:t>Poor sleep</a:t>
            </a:r>
          </a:p>
          <a:p>
            <a:r>
              <a:rPr lang="en-GB" dirty="0"/>
              <a:t>Difficulty breathing</a:t>
            </a:r>
          </a:p>
          <a:p>
            <a:r>
              <a:rPr lang="en-GB" dirty="0"/>
              <a:t>Problems with eating, drinking and digestion</a:t>
            </a:r>
          </a:p>
          <a:p>
            <a:r>
              <a:rPr lang="en-GB" dirty="0"/>
              <a:t>Difficulty moving</a:t>
            </a:r>
          </a:p>
          <a:p>
            <a:r>
              <a:rPr lang="en-GB" b="1" dirty="0"/>
              <a:t>Difficulty supporting with personal care</a:t>
            </a:r>
          </a:p>
          <a:p>
            <a:r>
              <a:rPr lang="en-GB" dirty="0"/>
              <a:t>Constipation</a:t>
            </a:r>
          </a:p>
          <a:p>
            <a:endParaRPr lang="en-GB" dirty="0"/>
          </a:p>
        </p:txBody>
      </p:sp>
      <p:sp>
        <p:nvSpPr>
          <p:cNvPr id="4" name="Slide Number Placeholder 3"/>
          <p:cNvSpPr>
            <a:spLocks noGrp="1"/>
          </p:cNvSpPr>
          <p:nvPr>
            <p:ph type="sldNum" sz="quarter" idx="5"/>
          </p:nvPr>
        </p:nvSpPr>
        <p:spPr/>
        <p:txBody>
          <a:bodyPr/>
          <a:lstStyle/>
          <a:p>
            <a:fld id="{BDE648B1-6152-416A-9E1C-22F8E3FCDD96}" type="slidenum">
              <a:rPr lang="en-GB" smtClean="0"/>
              <a:t>3</a:t>
            </a:fld>
            <a:endParaRPr lang="en-GB"/>
          </a:p>
        </p:txBody>
      </p:sp>
    </p:spTree>
    <p:extLst>
      <p:ext uri="{BB962C8B-B14F-4D97-AF65-F5344CB8AC3E}">
        <p14:creationId xmlns:p14="http://schemas.microsoft.com/office/powerpoint/2010/main" val="3238947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Many of us can adjust our position if we begin to feel uncomfortable, experience pain or recognise our position could be harmful. However, there are certain people who are more at risk of </a:t>
            </a:r>
            <a:r>
              <a:rPr kumimoji="0" lang="en-US" sz="1200" b="0" i="0" u="none" strike="noStrike" kern="1200" cap="none" spc="0" normalizeH="0" baseline="0" noProof="0" dirty="0">
                <a:ln>
                  <a:noFill/>
                </a:ln>
                <a:solidFill>
                  <a:prstClr val="black"/>
                </a:solidFill>
                <a:effectLst/>
                <a:uLnTx/>
                <a:uFillTx/>
                <a:latin typeface="+mn-lt"/>
                <a:ea typeface="+mn-ea"/>
                <a:cs typeface="+mn-cs"/>
              </a:rPr>
              <a:t>posture changes…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This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 Anyone who has difficulty moving independently and people who are bed or chair bound are at very high risk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When we have a movement difficulty caused by an injury, disability or age it becomes more difficult to freely adjust our position. Our body will move in less symmetrical movement patterns leading to a weakness and asymmetry of different parts of the body. They will often sit and lie in a limited number of positions, sometimes relying on others to move them out of these positions. Gravity will compound this effect – pulling the body &amp; limbs further into poor posture, and sometimes into un natural positions which can result in dislocation or misalignment of joints.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Staying in a limited number of positions reduces the range of movement available in the joints and causes changes to muscle length.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-Certain diseases or conditions also increase the risk of movement difficulties, and therefore body shape changes e.g. neurological conditions like MS and </a:t>
            </a:r>
            <a:r>
              <a:rPr kumimoji="0" lang="en-US" sz="1200" b="0" i="0" u="none" strike="noStrike" kern="1200" cap="none" spc="0" normalizeH="0" baseline="0" noProof="0" dirty="0" err="1">
                <a:ln>
                  <a:noFill/>
                </a:ln>
                <a:solidFill>
                  <a:prstClr val="black"/>
                </a:solidFill>
                <a:effectLst/>
                <a:uLnTx/>
                <a:uFillTx/>
                <a:latin typeface="+mn-lt"/>
                <a:ea typeface="+mn-ea"/>
                <a:cs typeface="+mn-cs"/>
              </a:rPr>
              <a:t>Parkinsons</a:t>
            </a:r>
            <a:r>
              <a:rPr kumimoji="0" lang="en-US" sz="1200" b="0" i="0" u="none" strike="noStrike" kern="1200" cap="none" spc="0" normalizeH="0" baseline="0" noProof="0" dirty="0">
                <a:ln>
                  <a:noFill/>
                </a:ln>
                <a:solidFill>
                  <a:prstClr val="black"/>
                </a:solidFill>
                <a:effectLst/>
                <a:uLnTx/>
                <a:uFillTx/>
                <a:latin typeface="+mn-lt"/>
                <a:ea typeface="+mn-ea"/>
                <a:cs typeface="+mn-cs"/>
              </a:rPr>
              <a:t>, joint conditions such as arthritis or fractures, pain, fatigue syndromes and dementia, which we will talk in more detail about later.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It is important to understand just how distorted someone’s body shape can become if the correct interventions are not put in place. This distortion can have a life threatening and life limiting impact.</a:t>
            </a:r>
          </a:p>
          <a:p>
            <a:endParaRPr lang="en-GB" dirty="0"/>
          </a:p>
        </p:txBody>
      </p:sp>
      <p:sp>
        <p:nvSpPr>
          <p:cNvPr id="4" name="Slide Number Placeholder 3"/>
          <p:cNvSpPr>
            <a:spLocks noGrp="1"/>
          </p:cNvSpPr>
          <p:nvPr>
            <p:ph type="sldNum" sz="quarter" idx="5"/>
          </p:nvPr>
        </p:nvSpPr>
        <p:spPr/>
        <p:txBody>
          <a:bodyPr/>
          <a:lstStyle/>
          <a:p>
            <a:fld id="{BDE648B1-6152-416A-9E1C-22F8E3FCDD96}" type="slidenum">
              <a:rPr lang="en-GB" smtClean="0"/>
              <a:t>4</a:t>
            </a:fld>
            <a:endParaRPr lang="en-GB"/>
          </a:p>
        </p:txBody>
      </p:sp>
    </p:spTree>
    <p:extLst>
      <p:ext uri="{BB962C8B-B14F-4D97-AF65-F5344CB8AC3E}">
        <p14:creationId xmlns:p14="http://schemas.microsoft.com/office/powerpoint/2010/main" val="1209948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r>
              <a:rPr lang="en-GB" dirty="0"/>
              <a:t>People with dementia are at particularly high risk of posture change, </a:t>
            </a:r>
          </a:p>
          <a:p>
            <a:pPr marL="457200" lvl="1" indent="0">
              <a:buFont typeface="Arial" panose="020B0604020202020204" pitchFamily="34" charset="0"/>
              <a:buNone/>
            </a:pPr>
            <a:endParaRPr lang="en-GB" dirty="0"/>
          </a:p>
          <a:p>
            <a:pPr marL="457200" lvl="1" indent="0">
              <a:buFont typeface="Arial" panose="020B0604020202020204" pitchFamily="34" charset="0"/>
              <a:buNone/>
            </a:pPr>
            <a:r>
              <a:rPr lang="en-GB" dirty="0"/>
              <a:t>The photo shows a photo of a normal brain on the left compared to a brain of someone living with Alzheimer's dementia on the right</a:t>
            </a:r>
          </a:p>
          <a:p>
            <a:pPr marL="457200" lvl="1" indent="0">
              <a:buFont typeface="Arial" panose="020B0604020202020204" pitchFamily="34" charset="0"/>
              <a:buNone/>
            </a:pPr>
            <a:endParaRPr lang="en-GB" dirty="0"/>
          </a:p>
          <a:p>
            <a:pPr marL="457200" lvl="1" indent="0">
              <a:buFont typeface="Arial" panose="020B0604020202020204" pitchFamily="34" charset="0"/>
              <a:buNone/>
            </a:pPr>
            <a:r>
              <a:rPr lang="en-GB" dirty="0"/>
              <a:t>We can see that brain mass is significantly reduced in the diseased brain. The loss of brain tissue is widespread and effects many parts of the brain, including the areas that regulate muscle tone (the amount of tension held in a muscle) and the sensory system. </a:t>
            </a:r>
          </a:p>
          <a:p>
            <a:pPr marL="457200" lvl="1" indent="0">
              <a:buFont typeface="Arial" panose="020B0604020202020204" pitchFamily="34" charset="0"/>
              <a:buNone/>
            </a:pPr>
            <a:endParaRPr lang="en-GB" dirty="0"/>
          </a:p>
          <a:p>
            <a:pPr marL="457200" lvl="1" indent="0">
              <a:buFont typeface="Arial" panose="020B0604020202020204" pitchFamily="34" charset="0"/>
              <a:buNone/>
            </a:pPr>
            <a:r>
              <a:rPr lang="en-GB" dirty="0"/>
              <a:t>As a result we see changes in how the person holds their posture and processes sensory stimulus. </a:t>
            </a:r>
          </a:p>
          <a:p>
            <a:pPr marL="457200" lvl="1" indent="0">
              <a:buFont typeface="Arial" panose="020B0604020202020204" pitchFamily="34" charset="0"/>
              <a:buNone/>
            </a:pPr>
            <a:endParaRPr lang="en-GB" sz="1200" b="1" kern="1200" dirty="0">
              <a:solidFill>
                <a:schemeClr val="tx1"/>
              </a:solidFill>
              <a:effectLst/>
              <a:latin typeface="+mn-lt"/>
              <a:ea typeface="+mn-ea"/>
              <a:cs typeface="+mn-cs"/>
            </a:endParaRPr>
          </a:p>
          <a:p>
            <a:pPr marL="457200" lvl="1" indent="0">
              <a:buFont typeface="Arial" panose="020B0604020202020204" pitchFamily="34" charset="0"/>
              <a:buNone/>
            </a:pPr>
            <a:endParaRPr lang="en-GB" sz="1200" b="1"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80% of people living with advanced dementia will experience involuntary increased muscle tone triggered by: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being touched or moved by carers/family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gravity pulling the person’s body in a downward direction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Paratonia can also cause posture changes over time.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equipment that moves the person such as standing hoists or rise recline chairs</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This response is known as paratonia. A person with paratonia may be more rigid and difficult to move.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Earlier signs - may be more subtle like loss of ability to fully straighten legs or arms, curling up in lying and crossing legs over in chair and hugging themselves, tensing up when being handling /helped out of a chair.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In later stages- paratonia can cause the person to hold themselves in tense/flexed positions and lead to posture changes over time as seen in the photos.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Dementia also affects the part of the brain responsible for processing information from our senses. As a result, someone may lose the ability to feel their body, or to know where their body is. They may feel like they are disintegrating as shown in the picture. The loss of ability to know where there body is, can also make them more anxious when being moved by carers</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In earlier stages of dementia sensory loss may present as having difficulty with other tasks such as eating and drinking, or walking, as the person can no longer feel their hands or feet very well. They may also demonstrate such as repeated chewing, repetitive movements, restlessness to compensate.</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In later stages ,sensory loss can contribute to them to curling up and adopting flexed postures to help them feel safer, which can result in fixed foetal positions</a:t>
            </a:r>
          </a:p>
        </p:txBody>
      </p:sp>
      <p:sp>
        <p:nvSpPr>
          <p:cNvPr id="4" name="Slide Number Placeholder 3"/>
          <p:cNvSpPr>
            <a:spLocks noGrp="1"/>
          </p:cNvSpPr>
          <p:nvPr>
            <p:ph type="sldNum" sz="quarter" idx="5"/>
          </p:nvPr>
        </p:nvSpPr>
        <p:spPr/>
        <p:txBody>
          <a:bodyPr/>
          <a:lstStyle/>
          <a:p>
            <a:fld id="{2528CFC0-591C-482C-A396-07961A9ACC99}" type="slidenum">
              <a:rPr lang="en-GB" smtClean="0"/>
              <a:t>5</a:t>
            </a:fld>
            <a:endParaRPr lang="en-GB"/>
          </a:p>
        </p:txBody>
      </p:sp>
    </p:spTree>
    <p:extLst>
      <p:ext uri="{BB962C8B-B14F-4D97-AF65-F5344CB8AC3E}">
        <p14:creationId xmlns:p14="http://schemas.microsoft.com/office/powerpoint/2010/main" val="1533792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we can recognise who is at risk and provide them with support at the earliest stage of their disease, when they start to have movement difficulties or mild posture changes, we can prevent posture changes from occurring. </a:t>
            </a:r>
          </a:p>
          <a:p>
            <a:endParaRPr lang="en-GB" dirty="0"/>
          </a:p>
          <a:p>
            <a:r>
              <a:rPr lang="en-GB" dirty="0"/>
              <a:t>Care providers are really key to preventing posture change as you are seeing people for many years and know them really well. You might have noticed that the community therapists are talking more about posture, as they have received a lot of training in this area, and there are things we know about now that we didn’t know a few years ago, so we are now trying to spread the word so we can work more preventatively. </a:t>
            </a:r>
          </a:p>
          <a:p>
            <a:endParaRPr lang="en-GB" dirty="0"/>
          </a:p>
          <a:p>
            <a:r>
              <a:rPr lang="en-GB" dirty="0"/>
              <a:t>Part of the reason for the shift in our understanding is we have been learning more about the work of world renowned physio, Jo de </a:t>
            </a:r>
            <a:r>
              <a:rPr lang="en-GB" dirty="0" err="1"/>
              <a:t>clercq</a:t>
            </a:r>
            <a:r>
              <a:rPr lang="en-GB" dirty="0"/>
              <a:t>, who’s pioneering approach has changed the way therapists and carers are thinking about posture care. He runs a dementia care facility in Belgium, where the approach he is using has </a:t>
            </a:r>
            <a:r>
              <a:rPr lang="en-GB" u="sng" dirty="0"/>
              <a:t>completely eliminated contractures and pressure injury in over 10 years</a:t>
            </a:r>
            <a:r>
              <a:rPr lang="en-GB" dirty="0"/>
              <a:t>. There is a lot of interest in his approach and teams in the UK including us in Devon, are starting to implement it in our services and build clinical evidence around using it. </a:t>
            </a:r>
          </a:p>
        </p:txBody>
      </p:sp>
      <p:sp>
        <p:nvSpPr>
          <p:cNvPr id="4" name="Slide Number Placeholder 3"/>
          <p:cNvSpPr>
            <a:spLocks noGrp="1"/>
          </p:cNvSpPr>
          <p:nvPr>
            <p:ph type="sldNum" sz="quarter" idx="5"/>
          </p:nvPr>
        </p:nvSpPr>
        <p:spPr/>
        <p:txBody>
          <a:bodyPr/>
          <a:lstStyle/>
          <a:p>
            <a:fld id="{BDE648B1-6152-416A-9E1C-22F8E3FCDD96}" type="slidenum">
              <a:rPr lang="en-GB" smtClean="0"/>
              <a:t>6</a:t>
            </a:fld>
            <a:endParaRPr lang="en-GB"/>
          </a:p>
        </p:txBody>
      </p:sp>
    </p:spTree>
    <p:extLst>
      <p:ext uri="{BB962C8B-B14F-4D97-AF65-F5344CB8AC3E}">
        <p14:creationId xmlns:p14="http://schemas.microsoft.com/office/powerpoint/2010/main" val="2446925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new learning has lead to us developing a care home resource pack. I have to give a shout out at this point to Viola at Mapleton dementia care home in newton abbot, who has given us lots of support and feedback throughout the development process to ensure the materials are relevant and practical for carers to follow. </a:t>
            </a:r>
          </a:p>
          <a:p>
            <a:endParaRPr lang="en-GB" dirty="0"/>
          </a:p>
          <a:p>
            <a:r>
              <a:rPr lang="en-GB" dirty="0"/>
              <a:t>The first part of the training is a 2 part video series on Posture- aimed to be ‘bitesize’ so you can use them in meetings and fit them into busy schedules, rather than attending a lengthy training session. It has a mixture of videos and graphics to suit different learning styles.</a:t>
            </a:r>
          </a:p>
          <a:p>
            <a:endParaRPr lang="en-GB" dirty="0"/>
          </a:p>
          <a:p>
            <a:r>
              <a:rPr lang="en-GB" dirty="0"/>
              <a:t>Video 1- Introduction to Posture – 20 mins, about identifying people at risk and the consequences of posture change</a:t>
            </a:r>
          </a:p>
          <a:p>
            <a:r>
              <a:rPr lang="en-GB" dirty="0"/>
              <a:t>Video 2- Posture Care for Carers- 25 mins- includes information to help them make simple, practical changes to support </a:t>
            </a:r>
            <a:r>
              <a:rPr lang="en-GB" dirty="0" err="1"/>
              <a:t>someones</a:t>
            </a:r>
            <a:r>
              <a:rPr lang="en-GB" dirty="0"/>
              <a:t> posture in sitting standing and lying. It his designed to focus on the things they can do easily using things they have access to it the workplace such as pillows, or re-arranging where the persons table/TV is positioned which can have a huge positive lasting impact. It also talks about equipment selection, and for people with more complex needs, and knowing when to ask for help.</a:t>
            </a:r>
          </a:p>
          <a:p>
            <a:endParaRPr lang="en-GB" dirty="0"/>
          </a:p>
          <a:p>
            <a:r>
              <a:rPr lang="en-GB" dirty="0"/>
              <a:t>Ask if Viola has anything to add. </a:t>
            </a:r>
          </a:p>
          <a:p>
            <a:endParaRPr lang="en-GB" dirty="0"/>
          </a:p>
          <a:p>
            <a:r>
              <a:rPr lang="en-GB" dirty="0"/>
              <a:t>Part 2 is a handout, supporting posture in dementia which goes hand in hand with the training, but is a resource to highlight the specific issues in dementia, and helps to explain to families why we might be doing what we are doing with the person. </a:t>
            </a:r>
          </a:p>
          <a:p>
            <a:endParaRPr lang="en-GB" dirty="0"/>
          </a:p>
          <a:p>
            <a:r>
              <a:rPr lang="en-GB" dirty="0"/>
              <a:t>I can show you this on our website, along with our other guides</a:t>
            </a:r>
          </a:p>
          <a:p>
            <a:endParaRPr lang="en-GB" dirty="0"/>
          </a:p>
          <a:p>
            <a:r>
              <a:rPr lang="en-GB" dirty="0"/>
              <a:t> </a:t>
            </a:r>
          </a:p>
        </p:txBody>
      </p:sp>
      <p:sp>
        <p:nvSpPr>
          <p:cNvPr id="4" name="Slide Number Placeholder 3"/>
          <p:cNvSpPr>
            <a:spLocks noGrp="1"/>
          </p:cNvSpPr>
          <p:nvPr>
            <p:ph type="sldNum" sz="quarter" idx="5"/>
          </p:nvPr>
        </p:nvSpPr>
        <p:spPr/>
        <p:txBody>
          <a:bodyPr/>
          <a:lstStyle/>
          <a:p>
            <a:fld id="{BDE648B1-6152-416A-9E1C-22F8E3FCDD96}" type="slidenum">
              <a:rPr lang="en-GB" smtClean="0"/>
              <a:t>7</a:t>
            </a:fld>
            <a:endParaRPr lang="en-GB"/>
          </a:p>
        </p:txBody>
      </p:sp>
    </p:spTree>
    <p:extLst>
      <p:ext uri="{BB962C8B-B14F-4D97-AF65-F5344CB8AC3E}">
        <p14:creationId xmlns:p14="http://schemas.microsoft.com/office/powerpoint/2010/main" val="798630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Show BYB guide, supporting posture in dementia, retailer lists</a:t>
            </a:r>
          </a:p>
        </p:txBody>
      </p:sp>
      <p:sp>
        <p:nvSpPr>
          <p:cNvPr id="4" name="Slide Number Placeholder 3"/>
          <p:cNvSpPr>
            <a:spLocks noGrp="1"/>
          </p:cNvSpPr>
          <p:nvPr>
            <p:ph type="sldNum" sz="quarter" idx="5"/>
          </p:nvPr>
        </p:nvSpPr>
        <p:spPr/>
        <p:txBody>
          <a:bodyPr/>
          <a:lstStyle/>
          <a:p>
            <a:fld id="{BDE648B1-6152-416A-9E1C-22F8E3FCDD96}" type="slidenum">
              <a:rPr lang="en-GB" smtClean="0"/>
              <a:t>8</a:t>
            </a:fld>
            <a:endParaRPr lang="en-GB"/>
          </a:p>
        </p:txBody>
      </p:sp>
    </p:spTree>
    <p:extLst>
      <p:ext uri="{BB962C8B-B14F-4D97-AF65-F5344CB8AC3E}">
        <p14:creationId xmlns:p14="http://schemas.microsoft.com/office/powerpoint/2010/main" val="2017580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GB"/>
            </a:p>
          </p:txBody>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txBody>
            <a:bodyPr/>
            <a:lstStyle/>
            <a:p>
              <a:endParaRPr lang="en-GB"/>
            </a:p>
          </p:txBody>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txBody>
            <a:bodyPr/>
            <a:lstStyle/>
            <a:p>
              <a:endParaRPr lang="en-GB"/>
            </a:p>
          </p:txBody>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GB"/>
            </a:p>
          </p:txBody>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GB"/>
            </a:p>
          </p:txBody>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txBody>
            <a:bodyPr/>
            <a:lstStyle/>
            <a:p>
              <a:endParaRPr lang="en-GB"/>
            </a:p>
          </p:txBody>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a:xfrm>
            <a:off x="5332412" y="5883275"/>
            <a:ext cx="4324044" cy="365125"/>
          </a:xfrm>
        </p:spPr>
        <p:txBody>
          <a:bodyPr/>
          <a:lstStyle/>
          <a:p>
            <a:endParaRPr lang="en-GB"/>
          </a:p>
        </p:txBody>
      </p:sp>
      <p:sp>
        <p:nvSpPr>
          <p:cNvPr id="6" name="Slide Number Placeholder 5"/>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2338422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838B2B3-ED87-43CD-86B5-57DBC7FE23DA}" type="datetimeFigureOut">
              <a:rPr lang="en-GB" smtClean="0"/>
              <a:t>04/11/2025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1048663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2061755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3284158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12995065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851548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31235557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1641224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1449233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951856" y="5867131"/>
            <a:ext cx="551167" cy="365125"/>
          </a:xfrm>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2744449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838B2B3-ED87-43CD-86B5-57DBC7FE23DA}" type="datetimeFigureOut">
              <a:rPr lang="en-GB" smtClean="0"/>
              <a:t>04/11/2025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2014363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838B2B3-ED87-43CD-86B5-57DBC7FE23DA}" type="datetimeFigureOut">
              <a:rPr lang="en-GB" smtClean="0"/>
              <a:t>04/11/2025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2588663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38B2B3-ED87-43CD-86B5-57DBC7FE23DA}" type="datetimeFigureOut">
              <a:rPr lang="en-GB" smtClean="0"/>
              <a:t>04/11/2025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3626572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838B2B3-ED87-43CD-86B5-57DBC7FE23DA}" type="datetimeFigureOut">
              <a:rPr lang="en-GB" smtClean="0"/>
              <a:t>04/11/2025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1001376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38B2B3-ED87-43CD-86B5-57DBC7FE23DA}" type="datetimeFigureOut">
              <a:rPr lang="en-GB" smtClean="0"/>
              <a:t>04/11/2025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1174342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838B2B3-ED87-43CD-86B5-57DBC7FE23DA}" type="datetimeFigureOut">
              <a:rPr lang="en-GB" smtClean="0"/>
              <a:t>04/11/2025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3433777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838B2B3-ED87-43CD-86B5-57DBC7FE23DA}" type="datetimeFigureOut">
              <a:rPr lang="en-GB" smtClean="0"/>
              <a:t>04/11/2025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0141D5-5C19-417E-8878-A2A08EF1CB61}" type="slidenum">
              <a:rPr lang="en-GB" smtClean="0"/>
              <a:t>‹#›</a:t>
            </a:fld>
            <a:endParaRPr lang="en-GB"/>
          </a:p>
        </p:txBody>
      </p:sp>
    </p:spTree>
    <p:extLst>
      <p:ext uri="{BB962C8B-B14F-4D97-AF65-F5344CB8AC3E}">
        <p14:creationId xmlns:p14="http://schemas.microsoft.com/office/powerpoint/2010/main" val="980660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838B2B3-ED87-43CD-86B5-57DBC7FE23DA}" type="datetimeFigureOut">
              <a:rPr lang="en-GB" smtClean="0"/>
              <a:t>04/11/2025</a:t>
            </a:fld>
            <a:endParaRPr lang="en-GB"/>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60141D5-5C19-417E-8878-A2A08EF1CB61}" type="slidenum">
              <a:rPr lang="en-GB" smtClean="0"/>
              <a:t>‹#›</a:t>
            </a:fld>
            <a:endParaRPr lang="en-GB"/>
          </a:p>
        </p:txBody>
      </p:sp>
    </p:spTree>
    <p:extLst>
      <p:ext uri="{BB962C8B-B14F-4D97-AF65-F5344CB8AC3E}">
        <p14:creationId xmlns:p14="http://schemas.microsoft.com/office/powerpoint/2010/main" val="369434716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4.png"/><Relationship Id="rId4" Type="http://schemas.openxmlformats.org/officeDocument/2006/relationships/diagramLayout" Target="../diagrams/layout1.xm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4.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independentlivingcentre.org.uk/"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7192A-B903-48C6-8144-73078AE7807A}"/>
              </a:ext>
            </a:extLst>
          </p:cNvPr>
          <p:cNvSpPr>
            <a:spLocks noGrp="1"/>
          </p:cNvSpPr>
          <p:nvPr>
            <p:ph type="ctrTitle"/>
          </p:nvPr>
        </p:nvSpPr>
        <p:spPr/>
        <p:txBody>
          <a:bodyPr/>
          <a:lstStyle/>
          <a:p>
            <a:r>
              <a:rPr lang="en-GB" dirty="0"/>
              <a:t>Posture Care for Carers</a:t>
            </a:r>
          </a:p>
        </p:txBody>
      </p:sp>
      <p:sp>
        <p:nvSpPr>
          <p:cNvPr id="3" name="Subtitle 2">
            <a:extLst>
              <a:ext uri="{FF2B5EF4-FFF2-40B4-BE49-F238E27FC236}">
                <a16:creationId xmlns:a16="http://schemas.microsoft.com/office/drawing/2014/main" id="{F6ACC651-30B4-4B5B-B880-32F7B151CDC1}"/>
              </a:ext>
            </a:extLst>
          </p:cNvPr>
          <p:cNvSpPr>
            <a:spLocks noGrp="1"/>
          </p:cNvSpPr>
          <p:nvPr>
            <p:ph type="subTitle" idx="1"/>
          </p:nvPr>
        </p:nvSpPr>
        <p:spPr>
          <a:xfrm>
            <a:off x="3957145" y="3996267"/>
            <a:ext cx="7545877" cy="1388534"/>
          </a:xfrm>
        </p:spPr>
        <p:txBody>
          <a:bodyPr>
            <a:normAutofit/>
          </a:bodyPr>
          <a:lstStyle/>
          <a:p>
            <a:r>
              <a:rPr lang="en-GB" sz="3200" dirty="0">
                <a:solidFill>
                  <a:srgbClr val="00B050"/>
                </a:solidFill>
              </a:rPr>
              <a:t>Resources and support from the Independent Living Centre  </a:t>
            </a:r>
          </a:p>
        </p:txBody>
      </p:sp>
    </p:spTree>
    <p:extLst>
      <p:ext uri="{BB962C8B-B14F-4D97-AF65-F5344CB8AC3E}">
        <p14:creationId xmlns:p14="http://schemas.microsoft.com/office/powerpoint/2010/main" val="130965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9E249-A323-4D0B-8DD0-C5F1C8E41D27}"/>
              </a:ext>
            </a:extLst>
          </p:cNvPr>
          <p:cNvSpPr>
            <a:spLocks noGrp="1"/>
          </p:cNvSpPr>
          <p:nvPr>
            <p:ph type="title"/>
          </p:nvPr>
        </p:nvSpPr>
        <p:spPr>
          <a:xfrm>
            <a:off x="598117" y="111007"/>
            <a:ext cx="10995766" cy="1049867"/>
          </a:xfrm>
        </p:spPr>
        <p:txBody>
          <a:bodyPr>
            <a:normAutofit/>
          </a:bodyPr>
          <a:lstStyle/>
          <a:p>
            <a:r>
              <a:rPr lang="en-GB" sz="3600" dirty="0"/>
              <a:t>Devon Independent Living Centre</a:t>
            </a:r>
          </a:p>
        </p:txBody>
      </p:sp>
      <p:graphicFrame>
        <p:nvGraphicFramePr>
          <p:cNvPr id="4" name="Diagram 3">
            <a:extLst>
              <a:ext uri="{FF2B5EF4-FFF2-40B4-BE49-F238E27FC236}">
                <a16:creationId xmlns:a16="http://schemas.microsoft.com/office/drawing/2014/main" id="{1307FCAF-7E03-4D19-BFE3-6BAD0DEE2686}"/>
              </a:ext>
            </a:extLst>
          </p:cNvPr>
          <p:cNvGraphicFramePr/>
          <p:nvPr>
            <p:extLst>
              <p:ext uri="{D42A27DB-BD31-4B8C-83A1-F6EECF244321}">
                <p14:modId xmlns:p14="http://schemas.microsoft.com/office/powerpoint/2010/main" val="1628229178"/>
              </p:ext>
            </p:extLst>
          </p:nvPr>
        </p:nvGraphicFramePr>
        <p:xfrm>
          <a:off x="1624870" y="1422400"/>
          <a:ext cx="9177868" cy="50715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3469408A-847B-47B4-85D2-C1AAC969F3B9}"/>
              </a:ext>
            </a:extLst>
          </p:cNvPr>
          <p:cNvPicPr>
            <a:picLocks noChangeAspect="1"/>
          </p:cNvPicPr>
          <p:nvPr/>
        </p:nvPicPr>
        <p:blipFill rotWithShape="1">
          <a:blip r:embed="rId8"/>
          <a:srcRect l="14552" t="26169" r="13190" b="24776"/>
          <a:stretch/>
        </p:blipFill>
        <p:spPr>
          <a:xfrm>
            <a:off x="1624870" y="425214"/>
            <a:ext cx="1066800" cy="474134"/>
          </a:xfrm>
          <a:prstGeom prst="rect">
            <a:avLst/>
          </a:prstGeom>
        </p:spPr>
      </p:pic>
      <p:pic>
        <p:nvPicPr>
          <p:cNvPr id="7" name="Picture 6">
            <a:extLst>
              <a:ext uri="{FF2B5EF4-FFF2-40B4-BE49-F238E27FC236}">
                <a16:creationId xmlns:a16="http://schemas.microsoft.com/office/drawing/2014/main" id="{4F0708FA-7AB0-4C57-8548-8E3B54089199}"/>
              </a:ext>
            </a:extLst>
          </p:cNvPr>
          <p:cNvPicPr>
            <a:picLocks noChangeAspect="1"/>
          </p:cNvPicPr>
          <p:nvPr/>
        </p:nvPicPr>
        <p:blipFill>
          <a:blip r:embed="rId9"/>
          <a:stretch>
            <a:fillRect/>
          </a:stretch>
        </p:blipFill>
        <p:spPr>
          <a:xfrm>
            <a:off x="9541989" y="288988"/>
            <a:ext cx="2050281" cy="746585"/>
          </a:xfrm>
          <a:prstGeom prst="rect">
            <a:avLst/>
          </a:prstGeom>
        </p:spPr>
      </p:pic>
      <p:pic>
        <p:nvPicPr>
          <p:cNvPr id="3" name="Picture 2">
            <a:extLst>
              <a:ext uri="{FF2B5EF4-FFF2-40B4-BE49-F238E27FC236}">
                <a16:creationId xmlns:a16="http://schemas.microsoft.com/office/drawing/2014/main" id="{02DE0C40-71CA-4293-A75E-FDA5336BC31D}"/>
              </a:ext>
            </a:extLst>
          </p:cNvPr>
          <p:cNvPicPr>
            <a:picLocks noChangeAspect="1"/>
          </p:cNvPicPr>
          <p:nvPr/>
        </p:nvPicPr>
        <p:blipFill>
          <a:blip r:embed="rId10"/>
          <a:stretch>
            <a:fillRect/>
          </a:stretch>
        </p:blipFill>
        <p:spPr>
          <a:xfrm>
            <a:off x="10510" y="6219589"/>
            <a:ext cx="518205" cy="548688"/>
          </a:xfrm>
          <a:prstGeom prst="rect">
            <a:avLst/>
          </a:prstGeom>
        </p:spPr>
      </p:pic>
    </p:spTree>
    <p:extLst>
      <p:ext uri="{BB962C8B-B14F-4D97-AF65-F5344CB8AC3E}">
        <p14:creationId xmlns:p14="http://schemas.microsoft.com/office/powerpoint/2010/main" val="2329511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9E249-A323-4D0B-8DD0-C5F1C8E41D27}"/>
              </a:ext>
            </a:extLst>
          </p:cNvPr>
          <p:cNvSpPr>
            <a:spLocks noGrp="1"/>
          </p:cNvSpPr>
          <p:nvPr>
            <p:ph type="title"/>
          </p:nvPr>
        </p:nvSpPr>
        <p:spPr>
          <a:xfrm>
            <a:off x="1379644" y="127000"/>
            <a:ext cx="10018713" cy="1049867"/>
          </a:xfrm>
        </p:spPr>
        <p:txBody>
          <a:bodyPr/>
          <a:lstStyle/>
          <a:p>
            <a:r>
              <a:rPr lang="en-GB" dirty="0"/>
              <a:t>A familiar sight… </a:t>
            </a:r>
          </a:p>
        </p:txBody>
      </p:sp>
      <p:pic>
        <p:nvPicPr>
          <p:cNvPr id="3" name="Picture 2">
            <a:extLst>
              <a:ext uri="{FF2B5EF4-FFF2-40B4-BE49-F238E27FC236}">
                <a16:creationId xmlns:a16="http://schemas.microsoft.com/office/drawing/2014/main" id="{89A7F4EC-501B-4341-AEF2-30BCCFF189C7}"/>
              </a:ext>
            </a:extLst>
          </p:cNvPr>
          <p:cNvPicPr>
            <a:picLocks noChangeAspect="1"/>
          </p:cNvPicPr>
          <p:nvPr/>
        </p:nvPicPr>
        <p:blipFill>
          <a:blip r:embed="rId3"/>
          <a:stretch>
            <a:fillRect/>
          </a:stretch>
        </p:blipFill>
        <p:spPr>
          <a:xfrm>
            <a:off x="4248497" y="1176867"/>
            <a:ext cx="4060288" cy="4846740"/>
          </a:xfrm>
          <a:prstGeom prst="ellipse">
            <a:avLst/>
          </a:prstGeom>
          <a:ln>
            <a:noFill/>
          </a:ln>
          <a:effectLst>
            <a:softEdge rad="112500"/>
          </a:effectLst>
        </p:spPr>
      </p:pic>
      <p:pic>
        <p:nvPicPr>
          <p:cNvPr id="5" name="Picture 4">
            <a:extLst>
              <a:ext uri="{FF2B5EF4-FFF2-40B4-BE49-F238E27FC236}">
                <a16:creationId xmlns:a16="http://schemas.microsoft.com/office/drawing/2014/main" id="{55539952-2098-43CF-BA4C-3BA00248EE18}"/>
              </a:ext>
            </a:extLst>
          </p:cNvPr>
          <p:cNvPicPr>
            <a:picLocks noChangeAspect="1"/>
          </p:cNvPicPr>
          <p:nvPr/>
        </p:nvPicPr>
        <p:blipFill>
          <a:blip r:embed="rId4"/>
          <a:stretch>
            <a:fillRect/>
          </a:stretch>
        </p:blipFill>
        <p:spPr>
          <a:xfrm>
            <a:off x="834862" y="2608422"/>
            <a:ext cx="2233980" cy="3006635"/>
          </a:xfrm>
          <a:prstGeom prst="rect">
            <a:avLst/>
          </a:prstGeom>
        </p:spPr>
      </p:pic>
      <p:pic>
        <p:nvPicPr>
          <p:cNvPr id="8" name="Picture 7">
            <a:extLst>
              <a:ext uri="{FF2B5EF4-FFF2-40B4-BE49-F238E27FC236}">
                <a16:creationId xmlns:a16="http://schemas.microsoft.com/office/drawing/2014/main" id="{68A52613-05EC-435F-AA04-E1A142CA4C14}"/>
              </a:ext>
            </a:extLst>
          </p:cNvPr>
          <p:cNvPicPr>
            <a:picLocks noChangeAspect="1"/>
          </p:cNvPicPr>
          <p:nvPr/>
        </p:nvPicPr>
        <p:blipFill>
          <a:blip r:embed="rId5"/>
          <a:stretch>
            <a:fillRect/>
          </a:stretch>
        </p:blipFill>
        <p:spPr>
          <a:xfrm>
            <a:off x="2440461" y="767417"/>
            <a:ext cx="2012626" cy="2553331"/>
          </a:xfrm>
          <a:prstGeom prst="rect">
            <a:avLst/>
          </a:prstGeom>
        </p:spPr>
      </p:pic>
      <p:pic>
        <p:nvPicPr>
          <p:cNvPr id="9" name="Picture 8">
            <a:extLst>
              <a:ext uri="{FF2B5EF4-FFF2-40B4-BE49-F238E27FC236}">
                <a16:creationId xmlns:a16="http://schemas.microsoft.com/office/drawing/2014/main" id="{CED61079-4419-4CAC-9E9F-0C4907C3CEF8}"/>
              </a:ext>
            </a:extLst>
          </p:cNvPr>
          <p:cNvPicPr>
            <a:picLocks noChangeAspect="1"/>
          </p:cNvPicPr>
          <p:nvPr/>
        </p:nvPicPr>
        <p:blipFill>
          <a:blip r:embed="rId6"/>
          <a:stretch>
            <a:fillRect/>
          </a:stretch>
        </p:blipFill>
        <p:spPr>
          <a:xfrm>
            <a:off x="9806209" y="2973947"/>
            <a:ext cx="2133846" cy="3049660"/>
          </a:xfrm>
          <a:prstGeom prst="rect">
            <a:avLst/>
          </a:prstGeom>
        </p:spPr>
      </p:pic>
      <p:pic>
        <p:nvPicPr>
          <p:cNvPr id="10" name="Picture 9">
            <a:extLst>
              <a:ext uri="{FF2B5EF4-FFF2-40B4-BE49-F238E27FC236}">
                <a16:creationId xmlns:a16="http://schemas.microsoft.com/office/drawing/2014/main" id="{DB47F62C-7E51-4BF4-9FC7-A184D6E6F044}"/>
              </a:ext>
            </a:extLst>
          </p:cNvPr>
          <p:cNvPicPr>
            <a:picLocks noChangeAspect="1"/>
          </p:cNvPicPr>
          <p:nvPr/>
        </p:nvPicPr>
        <p:blipFill>
          <a:blip r:embed="rId7"/>
          <a:stretch>
            <a:fillRect/>
          </a:stretch>
        </p:blipFill>
        <p:spPr>
          <a:xfrm>
            <a:off x="2868687" y="4329471"/>
            <a:ext cx="1641103" cy="2401529"/>
          </a:xfrm>
          <a:prstGeom prst="ellipse">
            <a:avLst/>
          </a:prstGeom>
          <a:ln>
            <a:noFill/>
          </a:ln>
          <a:effectLst>
            <a:softEdge rad="112500"/>
          </a:effectLst>
        </p:spPr>
      </p:pic>
      <p:pic>
        <p:nvPicPr>
          <p:cNvPr id="12" name="Picture 11">
            <a:extLst>
              <a:ext uri="{FF2B5EF4-FFF2-40B4-BE49-F238E27FC236}">
                <a16:creationId xmlns:a16="http://schemas.microsoft.com/office/drawing/2014/main" id="{281E4504-07A1-409B-B600-A71D09B95265}"/>
              </a:ext>
            </a:extLst>
          </p:cNvPr>
          <p:cNvPicPr>
            <a:picLocks noChangeAspect="1"/>
          </p:cNvPicPr>
          <p:nvPr/>
        </p:nvPicPr>
        <p:blipFill>
          <a:blip r:embed="rId8"/>
          <a:stretch>
            <a:fillRect/>
          </a:stretch>
        </p:blipFill>
        <p:spPr>
          <a:xfrm>
            <a:off x="8019033" y="327353"/>
            <a:ext cx="2328874" cy="2993395"/>
          </a:xfrm>
          <a:prstGeom prst="ellipse">
            <a:avLst/>
          </a:prstGeom>
          <a:ln>
            <a:noFill/>
          </a:ln>
          <a:effectLst>
            <a:softEdge rad="112500"/>
          </a:effectLst>
        </p:spPr>
      </p:pic>
      <p:pic>
        <p:nvPicPr>
          <p:cNvPr id="13" name="Picture 12">
            <a:extLst>
              <a:ext uri="{FF2B5EF4-FFF2-40B4-BE49-F238E27FC236}">
                <a16:creationId xmlns:a16="http://schemas.microsoft.com/office/drawing/2014/main" id="{464501BB-4C25-490D-B22E-CF23335AFBC3}"/>
              </a:ext>
            </a:extLst>
          </p:cNvPr>
          <p:cNvPicPr>
            <a:picLocks noChangeAspect="1"/>
          </p:cNvPicPr>
          <p:nvPr/>
        </p:nvPicPr>
        <p:blipFill rotWithShape="1">
          <a:blip r:embed="rId9"/>
          <a:srcRect l="10334" t="15605" r="51937" b="12803"/>
          <a:stretch/>
        </p:blipFill>
        <p:spPr>
          <a:xfrm>
            <a:off x="7978995" y="4253569"/>
            <a:ext cx="2012626" cy="2553332"/>
          </a:xfrm>
          <a:prstGeom prst="ellipse">
            <a:avLst/>
          </a:prstGeom>
          <a:ln>
            <a:noFill/>
          </a:ln>
          <a:effectLst>
            <a:softEdge rad="112500"/>
          </a:effectLst>
        </p:spPr>
      </p:pic>
      <p:pic>
        <p:nvPicPr>
          <p:cNvPr id="14" name="Picture 13">
            <a:extLst>
              <a:ext uri="{FF2B5EF4-FFF2-40B4-BE49-F238E27FC236}">
                <a16:creationId xmlns:a16="http://schemas.microsoft.com/office/drawing/2014/main" id="{D2E46D50-2415-4A7D-8953-709356EF8D06}"/>
              </a:ext>
            </a:extLst>
          </p:cNvPr>
          <p:cNvPicPr>
            <a:picLocks noChangeAspect="1"/>
          </p:cNvPicPr>
          <p:nvPr/>
        </p:nvPicPr>
        <p:blipFill>
          <a:blip r:embed="rId10"/>
          <a:stretch>
            <a:fillRect/>
          </a:stretch>
        </p:blipFill>
        <p:spPr>
          <a:xfrm>
            <a:off x="10362709" y="206742"/>
            <a:ext cx="1784360" cy="2714362"/>
          </a:xfrm>
          <a:prstGeom prst="ellipse">
            <a:avLst/>
          </a:prstGeom>
          <a:ln>
            <a:noFill/>
          </a:ln>
          <a:effectLst>
            <a:softEdge rad="112500"/>
          </a:effectLst>
        </p:spPr>
      </p:pic>
      <p:pic>
        <p:nvPicPr>
          <p:cNvPr id="4" name="Picture 3">
            <a:extLst>
              <a:ext uri="{FF2B5EF4-FFF2-40B4-BE49-F238E27FC236}">
                <a16:creationId xmlns:a16="http://schemas.microsoft.com/office/drawing/2014/main" id="{BF440EC0-D8C6-4DEC-BFCC-7B9144E6DAB8}"/>
              </a:ext>
            </a:extLst>
          </p:cNvPr>
          <p:cNvPicPr>
            <a:picLocks noChangeAspect="1"/>
          </p:cNvPicPr>
          <p:nvPr/>
        </p:nvPicPr>
        <p:blipFill>
          <a:blip r:embed="rId11"/>
          <a:stretch>
            <a:fillRect/>
          </a:stretch>
        </p:blipFill>
        <p:spPr>
          <a:xfrm>
            <a:off x="220876" y="6258213"/>
            <a:ext cx="518205" cy="548688"/>
          </a:xfrm>
          <a:prstGeom prst="rect">
            <a:avLst/>
          </a:prstGeom>
        </p:spPr>
      </p:pic>
    </p:spTree>
    <p:extLst>
      <p:ext uri="{BB962C8B-B14F-4D97-AF65-F5344CB8AC3E}">
        <p14:creationId xmlns:p14="http://schemas.microsoft.com/office/powerpoint/2010/main" val="2457209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arn(inVertical)">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inVertic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ADCAC7A-CAAF-4720-9224-42AF5D4A1ACC}"/>
              </a:ext>
            </a:extLst>
          </p:cNvPr>
          <p:cNvSpPr>
            <a:spLocks noGrp="1"/>
          </p:cNvSpPr>
          <p:nvPr>
            <p:ph type="title"/>
          </p:nvPr>
        </p:nvSpPr>
        <p:spPr>
          <a:xfrm>
            <a:off x="1484310" y="0"/>
            <a:ext cx="10018713" cy="1752599"/>
          </a:xfrm>
        </p:spPr>
        <p:txBody>
          <a:bodyPr/>
          <a:lstStyle/>
          <a:p>
            <a:r>
              <a:rPr lang="en-GB" dirty="0"/>
              <a:t>Who is at risk</a:t>
            </a:r>
          </a:p>
        </p:txBody>
      </p:sp>
      <p:sp>
        <p:nvSpPr>
          <p:cNvPr id="2" name="Content Placeholder 1">
            <a:extLst>
              <a:ext uri="{FF2B5EF4-FFF2-40B4-BE49-F238E27FC236}">
                <a16:creationId xmlns:a16="http://schemas.microsoft.com/office/drawing/2014/main" id="{84E4FCEB-04BA-42ED-9A7D-AFF0D3EF09D9}"/>
              </a:ext>
            </a:extLst>
          </p:cNvPr>
          <p:cNvSpPr>
            <a:spLocks noGrp="1"/>
          </p:cNvSpPr>
          <p:nvPr>
            <p:ph idx="1"/>
          </p:nvPr>
        </p:nvSpPr>
        <p:spPr>
          <a:xfrm>
            <a:off x="1484310" y="1752599"/>
            <a:ext cx="10197938" cy="4663967"/>
          </a:xfrm>
        </p:spPr>
        <p:txBody>
          <a:bodyPr>
            <a:normAutofit/>
          </a:bodyPr>
          <a:lstStyle/>
          <a:p>
            <a:pPr marL="514350" lvl="0" indent="-514350">
              <a:spcAft>
                <a:spcPts val="0"/>
              </a:spcAft>
              <a:buClrTx/>
              <a:buSzTx/>
              <a:buFont typeface="+mj-lt"/>
              <a:buAutoNum type="arabicPeriod"/>
            </a:pPr>
            <a:r>
              <a:rPr lang="en-US" altLang="en-US" sz="3100" dirty="0">
                <a:solidFill>
                  <a:prstClr val="black"/>
                </a:solidFill>
                <a:ea typeface="ＭＳ Ｐゴシック" pitchFamily="34" charset="-128"/>
              </a:rPr>
              <a:t>Anyone who has difficulty with moving independently</a:t>
            </a:r>
          </a:p>
          <a:p>
            <a:pPr marL="0" lvl="0" indent="0">
              <a:spcAft>
                <a:spcPts val="0"/>
              </a:spcAft>
              <a:buClrTx/>
              <a:buSzTx/>
              <a:buNone/>
            </a:pPr>
            <a:endParaRPr lang="en-US" altLang="en-US" sz="3100" dirty="0">
              <a:solidFill>
                <a:prstClr val="black"/>
              </a:solidFill>
              <a:ea typeface="ＭＳ Ｐゴシック" pitchFamily="34" charset="-128"/>
            </a:endParaRPr>
          </a:p>
          <a:p>
            <a:pPr marL="0" lvl="0" indent="0">
              <a:spcAft>
                <a:spcPts val="0"/>
              </a:spcAft>
              <a:buClrTx/>
              <a:buSzTx/>
              <a:buNone/>
            </a:pPr>
            <a:r>
              <a:rPr lang="en-US" altLang="en-US" sz="3100" dirty="0">
                <a:solidFill>
                  <a:prstClr val="black"/>
                </a:solidFill>
                <a:ea typeface="ＭＳ Ｐゴシック" pitchFamily="34" charset="-128"/>
              </a:rPr>
              <a:t>2.   People who are chair or bedbound</a:t>
            </a:r>
          </a:p>
          <a:p>
            <a:pPr marL="0" lvl="0" indent="0">
              <a:spcAft>
                <a:spcPts val="0"/>
              </a:spcAft>
              <a:buClrTx/>
              <a:buSzTx/>
              <a:buNone/>
            </a:pPr>
            <a:endParaRPr lang="en-US" altLang="en-US" sz="3100" dirty="0">
              <a:solidFill>
                <a:prstClr val="black"/>
              </a:solidFill>
              <a:ea typeface="ＭＳ Ｐゴシック" pitchFamily="34" charset="-128"/>
            </a:endParaRPr>
          </a:p>
          <a:p>
            <a:pPr marL="0" lvl="0" indent="0">
              <a:spcAft>
                <a:spcPts val="0"/>
              </a:spcAft>
              <a:buClrTx/>
              <a:buSzTx/>
              <a:buNone/>
            </a:pPr>
            <a:r>
              <a:rPr lang="en-GB" altLang="en-US" sz="3100" dirty="0">
                <a:solidFill>
                  <a:prstClr val="black"/>
                </a:solidFill>
                <a:ea typeface="ＭＳ Ｐゴシック" panose="020B0600070205080204" pitchFamily="34" charset="-128"/>
              </a:rPr>
              <a:t>3.   People with certain diseases/conditions</a:t>
            </a:r>
          </a:p>
          <a:p>
            <a:pPr marL="971550" lvl="1" indent="-514350">
              <a:spcAft>
                <a:spcPts val="0"/>
              </a:spcAft>
              <a:buClrTx/>
              <a:buSzTx/>
              <a:buFont typeface="Arial" panose="020B0604020202020204" pitchFamily="34" charset="0"/>
              <a:buChar char="•"/>
            </a:pPr>
            <a:r>
              <a:rPr lang="en-GB" altLang="en-US" sz="3100" dirty="0">
                <a:solidFill>
                  <a:prstClr val="black"/>
                </a:solidFill>
                <a:ea typeface="ＭＳ Ｐゴシック" panose="020B0600070205080204" pitchFamily="34" charset="-128"/>
              </a:rPr>
              <a:t>dementia</a:t>
            </a:r>
          </a:p>
          <a:p>
            <a:pPr marL="971550" lvl="1" indent="-514350">
              <a:spcAft>
                <a:spcPts val="0"/>
              </a:spcAft>
              <a:buClrTx/>
              <a:buSzTx/>
              <a:buFont typeface="Arial" panose="020B0604020202020204" pitchFamily="34" charset="0"/>
              <a:buChar char="•"/>
            </a:pPr>
            <a:r>
              <a:rPr lang="en-GB" altLang="en-US" sz="3100" dirty="0">
                <a:solidFill>
                  <a:prstClr val="black"/>
                </a:solidFill>
                <a:ea typeface="ＭＳ Ｐゴシック" panose="020B0600070205080204" pitchFamily="34" charset="-128"/>
              </a:rPr>
              <a:t>neurological conditions</a:t>
            </a:r>
          </a:p>
          <a:p>
            <a:pPr marL="971550" lvl="1" indent="-514350">
              <a:spcAft>
                <a:spcPts val="0"/>
              </a:spcAft>
              <a:buClrTx/>
              <a:buSzTx/>
              <a:buFont typeface="Arial" panose="020B0604020202020204" pitchFamily="34" charset="0"/>
              <a:buChar char="•"/>
            </a:pPr>
            <a:r>
              <a:rPr lang="en-GB" altLang="en-US" sz="3100" dirty="0">
                <a:solidFill>
                  <a:prstClr val="black"/>
                </a:solidFill>
              </a:rPr>
              <a:t>joint conditions, fractures, </a:t>
            </a:r>
            <a:r>
              <a:rPr lang="en-GB" altLang="en-US" sz="3100" u="sng" dirty="0">
                <a:solidFill>
                  <a:prstClr val="black"/>
                </a:solidFill>
              </a:rPr>
              <a:t>pain</a:t>
            </a:r>
            <a:endParaRPr lang="en-GB" altLang="en-US" sz="3100" u="sng" dirty="0">
              <a:solidFill>
                <a:prstClr val="black"/>
              </a:solidFill>
              <a:ea typeface="ＭＳ Ｐゴシック" panose="020B0600070205080204" pitchFamily="34" charset="-128"/>
            </a:endParaRPr>
          </a:p>
          <a:p>
            <a:endParaRPr lang="en-GB" dirty="0"/>
          </a:p>
        </p:txBody>
      </p:sp>
      <p:pic>
        <p:nvPicPr>
          <p:cNvPr id="3" name="Picture 2">
            <a:extLst>
              <a:ext uri="{FF2B5EF4-FFF2-40B4-BE49-F238E27FC236}">
                <a16:creationId xmlns:a16="http://schemas.microsoft.com/office/drawing/2014/main" id="{1B8F7E60-C9EB-46E5-B861-5CA2F61810C8}"/>
              </a:ext>
            </a:extLst>
          </p:cNvPr>
          <p:cNvPicPr>
            <a:picLocks noChangeAspect="1"/>
          </p:cNvPicPr>
          <p:nvPr/>
        </p:nvPicPr>
        <p:blipFill>
          <a:blip r:embed="rId3"/>
          <a:stretch>
            <a:fillRect/>
          </a:stretch>
        </p:blipFill>
        <p:spPr>
          <a:xfrm>
            <a:off x="10510" y="6309312"/>
            <a:ext cx="518205" cy="548688"/>
          </a:xfrm>
          <a:prstGeom prst="rect">
            <a:avLst/>
          </a:prstGeom>
        </p:spPr>
      </p:pic>
    </p:spTree>
    <p:extLst>
      <p:ext uri="{BB962C8B-B14F-4D97-AF65-F5344CB8AC3E}">
        <p14:creationId xmlns:p14="http://schemas.microsoft.com/office/powerpoint/2010/main" val="2543973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B809B7-AA51-4238-A8DD-3A87AF4D0C2A}"/>
              </a:ext>
            </a:extLst>
          </p:cNvPr>
          <p:cNvSpPr/>
          <p:nvPr/>
        </p:nvSpPr>
        <p:spPr>
          <a:xfrm>
            <a:off x="1963899" y="541568"/>
            <a:ext cx="8579883" cy="4955203"/>
          </a:xfrm>
          <a:prstGeom prst="rect">
            <a:avLst/>
          </a:prstGeom>
          <a:noFill/>
        </p:spPr>
        <p:txBody>
          <a:bodyPr wrap="square" lIns="91440" tIns="45720" rIns="91440" bIns="45720">
            <a:spAutoFit/>
          </a:bodyPr>
          <a:lstStyle/>
          <a:p>
            <a:pPr algn="ctr"/>
            <a:r>
              <a:rPr lang="en-GB" sz="3600" b="1" dirty="0">
                <a:ln w="9525">
                  <a:solidFill>
                    <a:schemeClr val="bg1"/>
                  </a:solidFill>
                  <a:prstDash val="solid"/>
                </a:ln>
              </a:rPr>
              <a:t>Dementia</a:t>
            </a:r>
          </a:p>
          <a:p>
            <a:pPr algn="ctr"/>
            <a:endParaRPr lang="en-GB" sz="4400" b="1" dirty="0">
              <a:ln w="9525">
                <a:solidFill>
                  <a:schemeClr val="bg1"/>
                </a:solidFill>
                <a:prstDash val="solid"/>
              </a:ln>
              <a:effectLst>
                <a:outerShdw blurRad="12700" dist="38100" dir="2700000" algn="tl" rotWithShape="0">
                  <a:schemeClr val="accent5">
                    <a:lumMod val="60000"/>
                    <a:lumOff val="40000"/>
                  </a:schemeClr>
                </a:outerShdw>
              </a:effectLst>
            </a:endParaRPr>
          </a:p>
          <a:p>
            <a:pPr algn="ctr"/>
            <a:endParaRPr lang="en-GB" sz="4400" b="1" dirty="0">
              <a:ln w="9525">
                <a:solidFill>
                  <a:schemeClr val="bg1"/>
                </a:solidFill>
                <a:prstDash val="solid"/>
              </a:ln>
              <a:effectLst>
                <a:outerShdw blurRad="12700" dist="38100" dir="2700000" algn="tl" rotWithShape="0">
                  <a:schemeClr val="accent5">
                    <a:lumMod val="60000"/>
                    <a:lumOff val="40000"/>
                  </a:schemeClr>
                </a:outerShdw>
              </a:effectLst>
            </a:endParaRPr>
          </a:p>
          <a:p>
            <a:pPr algn="ctr"/>
            <a:endParaRPr lang="en-GB" sz="4400" b="1" dirty="0">
              <a:ln w="9525">
                <a:solidFill>
                  <a:schemeClr val="bg1"/>
                </a:solidFill>
                <a:prstDash val="solid"/>
              </a:ln>
              <a:effectLst>
                <a:outerShdw blurRad="12700" dist="38100" dir="2700000" algn="tl" rotWithShape="0">
                  <a:schemeClr val="accent5">
                    <a:lumMod val="60000"/>
                    <a:lumOff val="40000"/>
                  </a:schemeClr>
                </a:outerShdw>
              </a:effectLst>
            </a:endParaRPr>
          </a:p>
          <a:p>
            <a:pPr algn="ctr"/>
            <a:endParaRPr lang="en-GB" sz="4400" b="1" dirty="0">
              <a:ln w="9525">
                <a:solidFill>
                  <a:schemeClr val="bg1"/>
                </a:solidFill>
                <a:prstDash val="solid"/>
              </a:ln>
              <a:effectLst>
                <a:outerShdw blurRad="12700" dist="38100" dir="2700000" algn="tl" rotWithShape="0">
                  <a:schemeClr val="accent5">
                    <a:lumMod val="60000"/>
                    <a:lumOff val="40000"/>
                  </a:schemeClr>
                </a:outerShdw>
              </a:effectLst>
            </a:endParaRPr>
          </a:p>
          <a:p>
            <a:pPr marL="742950" indent="-742950">
              <a:buAutoNum type="arabicPeriod"/>
            </a:pPr>
            <a:endParaRPr lang="en-GB" sz="3200" dirty="0">
              <a:ln w="9525">
                <a:solidFill>
                  <a:schemeClr val="bg1"/>
                </a:solidFill>
                <a:prstDash val="solid"/>
              </a:ln>
              <a:effectLst>
                <a:outerShdw blurRad="12700" dist="38100" dir="2700000" algn="tl" rotWithShape="0">
                  <a:schemeClr val="accent5">
                    <a:lumMod val="60000"/>
                    <a:lumOff val="40000"/>
                  </a:schemeClr>
                </a:outerShdw>
              </a:effectLst>
            </a:endParaRPr>
          </a:p>
          <a:p>
            <a:endParaRPr lang="en-GB" sz="3200" dirty="0">
              <a:ln w="9525">
                <a:solidFill>
                  <a:schemeClr val="bg1"/>
                </a:solidFill>
                <a:prstDash val="solid"/>
              </a:ln>
              <a:effectLst>
                <a:outerShdw blurRad="12700" dist="38100" dir="2700000" algn="tl" rotWithShape="0">
                  <a:schemeClr val="accent5">
                    <a:lumMod val="60000"/>
                    <a:lumOff val="40000"/>
                  </a:schemeClr>
                </a:outerShdw>
              </a:effectLst>
            </a:endParaRPr>
          </a:p>
          <a:p>
            <a:r>
              <a:rPr lang="en-GB" sz="320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en-GB" sz="4000" dirty="0"/>
          </a:p>
        </p:txBody>
      </p:sp>
      <p:pic>
        <p:nvPicPr>
          <p:cNvPr id="11" name="Picture 10">
            <a:extLst>
              <a:ext uri="{FF2B5EF4-FFF2-40B4-BE49-F238E27FC236}">
                <a16:creationId xmlns:a16="http://schemas.microsoft.com/office/drawing/2014/main" id="{2C8E648D-7BB8-7FBE-C671-9D6C79FA8F40}"/>
              </a:ext>
            </a:extLst>
          </p:cNvPr>
          <p:cNvPicPr>
            <a:picLocks noChangeAspect="1"/>
          </p:cNvPicPr>
          <p:nvPr/>
        </p:nvPicPr>
        <p:blipFill>
          <a:blip r:embed="rId3"/>
          <a:stretch>
            <a:fillRect/>
          </a:stretch>
        </p:blipFill>
        <p:spPr>
          <a:xfrm>
            <a:off x="2160340" y="1920135"/>
            <a:ext cx="3727823" cy="2494505"/>
          </a:xfrm>
          <a:prstGeom prst="rect">
            <a:avLst/>
          </a:prstGeom>
          <a:ln>
            <a:noFill/>
          </a:ln>
          <a:effectLst>
            <a:softEdge rad="112500"/>
          </a:effectLst>
        </p:spPr>
      </p:pic>
      <p:sp>
        <p:nvSpPr>
          <p:cNvPr id="2" name="TextBox 1">
            <a:extLst>
              <a:ext uri="{FF2B5EF4-FFF2-40B4-BE49-F238E27FC236}">
                <a16:creationId xmlns:a16="http://schemas.microsoft.com/office/drawing/2014/main" id="{0A5292A6-7407-437E-A26A-76476D8DD299}"/>
              </a:ext>
            </a:extLst>
          </p:cNvPr>
          <p:cNvSpPr txBox="1"/>
          <p:nvPr/>
        </p:nvSpPr>
        <p:spPr>
          <a:xfrm>
            <a:off x="2379203" y="4432485"/>
            <a:ext cx="2981739" cy="523220"/>
          </a:xfrm>
          <a:prstGeom prst="rect">
            <a:avLst/>
          </a:prstGeom>
          <a:noFill/>
        </p:spPr>
        <p:txBody>
          <a:bodyPr wrap="square" rtlCol="0">
            <a:spAutoFit/>
          </a:bodyPr>
          <a:lstStyle/>
          <a:p>
            <a:r>
              <a:rPr lang="en-GB" sz="1400" dirty="0"/>
              <a:t>Picture from dementiacarecentral.com </a:t>
            </a:r>
          </a:p>
        </p:txBody>
      </p:sp>
      <p:pic>
        <p:nvPicPr>
          <p:cNvPr id="4" name="Picture 3">
            <a:extLst>
              <a:ext uri="{FF2B5EF4-FFF2-40B4-BE49-F238E27FC236}">
                <a16:creationId xmlns:a16="http://schemas.microsoft.com/office/drawing/2014/main" id="{9DD90612-75BC-4B69-82E6-085C2AAA4B8C}"/>
              </a:ext>
            </a:extLst>
          </p:cNvPr>
          <p:cNvPicPr>
            <a:picLocks noChangeAspect="1"/>
          </p:cNvPicPr>
          <p:nvPr/>
        </p:nvPicPr>
        <p:blipFill>
          <a:blip r:embed="rId4"/>
          <a:stretch>
            <a:fillRect/>
          </a:stretch>
        </p:blipFill>
        <p:spPr>
          <a:xfrm>
            <a:off x="10510" y="6309312"/>
            <a:ext cx="518205" cy="548688"/>
          </a:xfrm>
          <a:prstGeom prst="rect">
            <a:avLst/>
          </a:prstGeom>
        </p:spPr>
      </p:pic>
      <p:pic>
        <p:nvPicPr>
          <p:cNvPr id="5" name="Picture 4">
            <a:extLst>
              <a:ext uri="{FF2B5EF4-FFF2-40B4-BE49-F238E27FC236}">
                <a16:creationId xmlns:a16="http://schemas.microsoft.com/office/drawing/2014/main" id="{42ABA408-A99C-4168-A349-68FB54F5D0EB}"/>
              </a:ext>
            </a:extLst>
          </p:cNvPr>
          <p:cNvPicPr>
            <a:picLocks noChangeAspect="1"/>
          </p:cNvPicPr>
          <p:nvPr/>
        </p:nvPicPr>
        <p:blipFill>
          <a:blip r:embed="rId5"/>
          <a:stretch>
            <a:fillRect/>
          </a:stretch>
        </p:blipFill>
        <p:spPr>
          <a:xfrm>
            <a:off x="7146370" y="1755664"/>
            <a:ext cx="3713093" cy="2823449"/>
          </a:xfrm>
          <a:prstGeom prst="rect">
            <a:avLst/>
          </a:prstGeom>
        </p:spPr>
      </p:pic>
    </p:spTree>
    <p:extLst>
      <p:ext uri="{BB962C8B-B14F-4D97-AF65-F5344CB8AC3E}">
        <p14:creationId xmlns:p14="http://schemas.microsoft.com/office/powerpoint/2010/main" val="342975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CB4C9-5DF8-4F73-8B89-E2A662C4500D}"/>
              </a:ext>
            </a:extLst>
          </p:cNvPr>
          <p:cNvSpPr>
            <a:spLocks noGrp="1"/>
          </p:cNvSpPr>
          <p:nvPr>
            <p:ph type="title"/>
          </p:nvPr>
        </p:nvSpPr>
        <p:spPr>
          <a:xfrm>
            <a:off x="1338896" y="0"/>
            <a:ext cx="10018713" cy="1213945"/>
          </a:xfrm>
        </p:spPr>
        <p:txBody>
          <a:bodyPr/>
          <a:lstStyle/>
          <a:p>
            <a:r>
              <a:rPr lang="en-GB" dirty="0"/>
              <a:t>Some good news…</a:t>
            </a:r>
          </a:p>
        </p:txBody>
      </p:sp>
      <p:sp>
        <p:nvSpPr>
          <p:cNvPr id="4" name="Rectangle 3">
            <a:extLst>
              <a:ext uri="{FF2B5EF4-FFF2-40B4-BE49-F238E27FC236}">
                <a16:creationId xmlns:a16="http://schemas.microsoft.com/office/drawing/2014/main" id="{D0C56001-9112-44EA-BD00-D1CA788C9D1E}"/>
              </a:ext>
            </a:extLst>
          </p:cNvPr>
          <p:cNvSpPr/>
          <p:nvPr/>
        </p:nvSpPr>
        <p:spPr>
          <a:xfrm>
            <a:off x="1815697" y="1071008"/>
            <a:ext cx="9065110"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Posture change is preventable! </a:t>
            </a:r>
          </a:p>
        </p:txBody>
      </p:sp>
      <p:pic>
        <p:nvPicPr>
          <p:cNvPr id="3" name="Picture 2">
            <a:extLst>
              <a:ext uri="{FF2B5EF4-FFF2-40B4-BE49-F238E27FC236}">
                <a16:creationId xmlns:a16="http://schemas.microsoft.com/office/drawing/2014/main" id="{60FEDE23-3361-4D7E-870E-06D3BE688841}"/>
              </a:ext>
            </a:extLst>
          </p:cNvPr>
          <p:cNvPicPr>
            <a:picLocks noChangeAspect="1"/>
          </p:cNvPicPr>
          <p:nvPr/>
        </p:nvPicPr>
        <p:blipFill>
          <a:blip r:embed="rId3"/>
          <a:stretch>
            <a:fillRect/>
          </a:stretch>
        </p:blipFill>
        <p:spPr>
          <a:xfrm>
            <a:off x="2228224" y="2517569"/>
            <a:ext cx="1713124" cy="1822862"/>
          </a:xfrm>
          <a:prstGeom prst="rect">
            <a:avLst/>
          </a:prstGeom>
        </p:spPr>
      </p:pic>
      <p:pic>
        <p:nvPicPr>
          <p:cNvPr id="5" name="Picture 4">
            <a:extLst>
              <a:ext uri="{FF2B5EF4-FFF2-40B4-BE49-F238E27FC236}">
                <a16:creationId xmlns:a16="http://schemas.microsoft.com/office/drawing/2014/main" id="{DA340650-79D9-4716-AFDE-A4BD8663EB56}"/>
              </a:ext>
            </a:extLst>
          </p:cNvPr>
          <p:cNvPicPr>
            <a:picLocks noChangeAspect="1"/>
          </p:cNvPicPr>
          <p:nvPr/>
        </p:nvPicPr>
        <p:blipFill>
          <a:blip r:embed="rId4"/>
          <a:stretch>
            <a:fillRect/>
          </a:stretch>
        </p:blipFill>
        <p:spPr>
          <a:xfrm>
            <a:off x="5677634" y="2284953"/>
            <a:ext cx="1341236" cy="2773920"/>
          </a:xfrm>
          <a:prstGeom prst="rect">
            <a:avLst/>
          </a:prstGeom>
        </p:spPr>
      </p:pic>
      <p:pic>
        <p:nvPicPr>
          <p:cNvPr id="6" name="Picture 5">
            <a:extLst>
              <a:ext uri="{FF2B5EF4-FFF2-40B4-BE49-F238E27FC236}">
                <a16:creationId xmlns:a16="http://schemas.microsoft.com/office/drawing/2014/main" id="{B7B28C0C-F4BC-4787-ABD6-F3B55EB695C3}"/>
              </a:ext>
            </a:extLst>
          </p:cNvPr>
          <p:cNvPicPr>
            <a:picLocks noChangeAspect="1"/>
          </p:cNvPicPr>
          <p:nvPr/>
        </p:nvPicPr>
        <p:blipFill>
          <a:blip r:embed="rId5"/>
          <a:stretch>
            <a:fillRect/>
          </a:stretch>
        </p:blipFill>
        <p:spPr>
          <a:xfrm>
            <a:off x="9067586" y="2126443"/>
            <a:ext cx="896190" cy="2932430"/>
          </a:xfrm>
          <a:prstGeom prst="rect">
            <a:avLst/>
          </a:prstGeom>
        </p:spPr>
      </p:pic>
    </p:spTree>
    <p:extLst>
      <p:ext uri="{BB962C8B-B14F-4D97-AF65-F5344CB8AC3E}">
        <p14:creationId xmlns:p14="http://schemas.microsoft.com/office/powerpoint/2010/main" val="25521362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974C14D6-0C2C-4A0F-B91F-52ED695448C1}"/>
              </a:ext>
            </a:extLst>
          </p:cNvPr>
          <p:cNvGraphicFramePr/>
          <p:nvPr>
            <p:extLst>
              <p:ext uri="{D42A27DB-BD31-4B8C-83A1-F6EECF244321}">
                <p14:modId xmlns:p14="http://schemas.microsoft.com/office/powerpoint/2010/main" val="3330690359"/>
              </p:ext>
            </p:extLst>
          </p:nvPr>
        </p:nvGraphicFramePr>
        <p:xfrm>
          <a:off x="1907629" y="0"/>
          <a:ext cx="9475074" cy="65426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42269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FCEA2-4BAF-4846-8645-809083D49392}"/>
              </a:ext>
            </a:extLst>
          </p:cNvPr>
          <p:cNvSpPr>
            <a:spLocks noGrp="1"/>
          </p:cNvSpPr>
          <p:nvPr>
            <p:ph type="title"/>
          </p:nvPr>
        </p:nvSpPr>
        <p:spPr>
          <a:xfrm>
            <a:off x="1342422" y="2404241"/>
            <a:ext cx="10018713" cy="1752599"/>
          </a:xfrm>
        </p:spPr>
        <p:txBody>
          <a:bodyPr/>
          <a:lstStyle/>
          <a:p>
            <a:r>
              <a:rPr lang="en-GB" dirty="0">
                <a:hlinkClick r:id="rId3"/>
              </a:rPr>
              <a:t>www.independentlivingcentre.org.uk</a:t>
            </a:r>
            <a:r>
              <a:rPr lang="en-GB" dirty="0"/>
              <a:t> </a:t>
            </a:r>
          </a:p>
        </p:txBody>
      </p:sp>
    </p:spTree>
    <p:extLst>
      <p:ext uri="{BB962C8B-B14F-4D97-AF65-F5344CB8AC3E}">
        <p14:creationId xmlns:p14="http://schemas.microsoft.com/office/powerpoint/2010/main" val="3345798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9B17949-52E8-4445-89EC-803E72FD973B}"/>
              </a:ext>
            </a:extLst>
          </p:cNvPr>
          <p:cNvPicPr>
            <a:picLocks noChangeAspect="1"/>
          </p:cNvPicPr>
          <p:nvPr/>
        </p:nvPicPr>
        <p:blipFill>
          <a:blip r:embed="rId2"/>
          <a:stretch>
            <a:fillRect/>
          </a:stretch>
        </p:blipFill>
        <p:spPr>
          <a:xfrm>
            <a:off x="804213" y="1423241"/>
            <a:ext cx="10583573" cy="4765891"/>
          </a:xfrm>
          <a:prstGeom prst="rect">
            <a:avLst/>
          </a:prstGeom>
        </p:spPr>
      </p:pic>
      <p:sp>
        <p:nvSpPr>
          <p:cNvPr id="5" name="Title 4">
            <a:extLst>
              <a:ext uri="{FF2B5EF4-FFF2-40B4-BE49-F238E27FC236}">
                <a16:creationId xmlns:a16="http://schemas.microsoft.com/office/drawing/2014/main" id="{4D8C4888-BDFE-4706-AAD1-EF71DFEAD1DD}"/>
              </a:ext>
            </a:extLst>
          </p:cNvPr>
          <p:cNvSpPr>
            <a:spLocks noGrp="1"/>
          </p:cNvSpPr>
          <p:nvPr>
            <p:ph type="title"/>
          </p:nvPr>
        </p:nvSpPr>
        <p:spPr>
          <a:xfrm>
            <a:off x="1369073" y="-59267"/>
            <a:ext cx="10018713" cy="1752599"/>
          </a:xfrm>
        </p:spPr>
        <p:txBody>
          <a:bodyPr/>
          <a:lstStyle/>
          <a:p>
            <a:r>
              <a:rPr lang="en-GB" dirty="0"/>
              <a:t>Contact Us…</a:t>
            </a:r>
          </a:p>
        </p:txBody>
      </p:sp>
    </p:spTree>
    <p:extLst>
      <p:ext uri="{BB962C8B-B14F-4D97-AF65-F5344CB8AC3E}">
        <p14:creationId xmlns:p14="http://schemas.microsoft.com/office/powerpoint/2010/main" val="9396383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895</TotalTime>
  <Words>2146</Words>
  <Application>Microsoft Office PowerPoint</Application>
  <PresentationFormat>Widescreen</PresentationFormat>
  <Paragraphs>149</Paragraphs>
  <Slides>9</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ＭＳ Ｐゴシック</vt:lpstr>
      <vt:lpstr>Arial</vt:lpstr>
      <vt:lpstr>Calibri</vt:lpstr>
      <vt:lpstr>Corbel</vt:lpstr>
      <vt:lpstr>Parallax</vt:lpstr>
      <vt:lpstr>Posture Care for Carers</vt:lpstr>
      <vt:lpstr>Devon Independent Living Centre</vt:lpstr>
      <vt:lpstr>A familiar sight… </vt:lpstr>
      <vt:lpstr>Who is at risk</vt:lpstr>
      <vt:lpstr>PowerPoint Presentation</vt:lpstr>
      <vt:lpstr>Some good news…</vt:lpstr>
      <vt:lpstr>PowerPoint Presentation</vt:lpstr>
      <vt:lpstr>www.independentlivingcentre.org.uk </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Posture Care for Carers</dc:title>
  <dc:creator>BRAIDE, Megan (ROYAL DEVON UNIVERSITY HEALTHCARE NHS FOUNDATION TRUST)</dc:creator>
  <cp:lastModifiedBy>Michaela Cosway</cp:lastModifiedBy>
  <cp:revision>34</cp:revision>
  <dcterms:created xsi:type="dcterms:W3CDTF">2025-09-18T07:57:13Z</dcterms:created>
  <dcterms:modified xsi:type="dcterms:W3CDTF">2025-11-04T17:25:12Z</dcterms:modified>
</cp:coreProperties>
</file>