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3" r:id="rId5"/>
    <p:sldId id="259" r:id="rId6"/>
    <p:sldId id="256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1" autoAdjust="0"/>
    <p:restoredTop sz="94658"/>
  </p:normalViewPr>
  <p:slideViewPr>
    <p:cSldViewPr snapToGrid="0">
      <p:cViewPr varScale="1">
        <p:scale>
          <a:sx n="65" d="100"/>
          <a:sy n="65" d="100"/>
        </p:scale>
        <p:origin x="85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97034-F537-64E6-4284-F5738C3AA2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22CDDA-9BF0-FEFA-440D-8C9C810DD3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296D7A-FC7C-CD9E-4EF8-BBBA10CA8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A070-F5E3-41C7-B83D-E7B9FF1B0E5B}" type="datetimeFigureOut">
              <a:rPr lang="en-GB" smtClean="0"/>
              <a:t>17/07/2025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18220D-0576-0505-382A-56A3AF1CD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1356AB-107A-A06E-D8EC-6A44806DE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642AD-48CB-48F2-B2BD-194587F9B3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6785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D7137-375D-41BF-1AC0-AE3954EB1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88485D-EBAD-0F61-C2FC-B601B24A04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B93340-0932-F925-7EF8-ECC229A8D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A070-F5E3-41C7-B83D-E7B9FF1B0E5B}" type="datetimeFigureOut">
              <a:rPr lang="en-GB" smtClean="0"/>
              <a:t>17/07/2025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4BA531-FA28-66BD-5F95-A86298E9F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F6ED47-E0B6-8061-619A-DEC850FF6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642AD-48CB-48F2-B2BD-194587F9B3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1436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21CFC67-2FCA-9CCB-5E43-7C6C27582B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1CB07B-DA5F-BCF2-1D42-4335766781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BA0E1A-DCA7-1A3B-BB46-8E7030623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A070-F5E3-41C7-B83D-E7B9FF1B0E5B}" type="datetimeFigureOut">
              <a:rPr lang="en-GB" smtClean="0"/>
              <a:t>17/07/2025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71ACCF-690E-5A01-9A1B-835C5B6F3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017996-019D-4030-4507-D7D169DD1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642AD-48CB-48F2-B2BD-194587F9B3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4133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DEC2C-678A-A1FC-79C7-8208E9692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67029B-3141-E6C4-AF3A-4EC01E4BC3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C442C1-7E4D-BED0-D43D-130553793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A070-F5E3-41C7-B83D-E7B9FF1B0E5B}" type="datetimeFigureOut">
              <a:rPr lang="en-GB" smtClean="0"/>
              <a:t>17/07/2025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3A3FE7-525E-99C0-701C-EAC382403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454C12-926D-C2A6-FAE7-31AEAEBA3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642AD-48CB-48F2-B2BD-194587F9B3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0556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F3967-5792-529B-76ED-2C4555D7E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5F9587-BD93-C0AB-CAEF-0A93FDEA38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C669FA-40BC-519E-F755-B68A94DCE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A070-F5E3-41C7-B83D-E7B9FF1B0E5B}" type="datetimeFigureOut">
              <a:rPr lang="en-GB" smtClean="0"/>
              <a:t>17/07/2025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8500D1-6A35-B9A7-19EA-665B72C94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C92A26-A796-603B-A4C0-96E46318C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642AD-48CB-48F2-B2BD-194587F9B3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2178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12F90-6ADD-BB11-8A6B-031737592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E41BC9-F3ED-0AAB-1E20-0253090625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773714-75F9-799B-6D2E-BFD6EB343B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BCD39B-0D2B-5824-3768-BB01F20325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A070-F5E3-41C7-B83D-E7B9FF1B0E5B}" type="datetimeFigureOut">
              <a:rPr lang="en-GB" smtClean="0"/>
              <a:t>17/07/2025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7A9B17-B555-10F7-ED5B-17D839E9E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6893B4-EADB-9587-2DCC-24A66E851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642AD-48CB-48F2-B2BD-194587F9B3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0920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254066-8437-E942-020B-E307B3A22E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ABAF7F-845D-B957-FD26-173DCFAF96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14F8F6-1793-6823-47FC-852314708B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85D42F-6A7A-C35E-CAAC-71B042E043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5DA8251-3DAC-8F8A-B970-93BA2D719F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CF598B-A65A-AFBE-E74C-CABFF13E5F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A070-F5E3-41C7-B83D-E7B9FF1B0E5B}" type="datetimeFigureOut">
              <a:rPr lang="en-GB" smtClean="0"/>
              <a:t>17/07/2025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0871222-B702-4E4E-7842-DABD2A99A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D5DD22-AE89-E443-8AE7-70BB69593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642AD-48CB-48F2-B2BD-194587F9B3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148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57E5D0-7BB8-E293-94AF-89DE03E87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43801A-C79E-1C5D-422B-91E764CCB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A070-F5E3-41C7-B83D-E7B9FF1B0E5B}" type="datetimeFigureOut">
              <a:rPr lang="en-GB" smtClean="0"/>
              <a:t>17/07/2025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80673B-07B9-9DA5-3FB4-38FB901BE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D0D70F-28E4-8762-A67B-968987DFF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642AD-48CB-48F2-B2BD-194587F9B3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2272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14A2001-E7ED-8018-015C-D3E9E796B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A070-F5E3-41C7-B83D-E7B9FF1B0E5B}" type="datetimeFigureOut">
              <a:rPr lang="en-GB" smtClean="0"/>
              <a:t>17/07/2025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85E516-C02B-4A4F-FB89-F593340D9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F2B89D-8426-8B50-FF39-1EA7489DB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642AD-48CB-48F2-B2BD-194587F9B3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6395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089F64-C663-E2F0-3CB3-9994F2126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E6E4FB-E34D-03E9-4C3E-48AFE9D4C6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97E119-0569-AF63-D186-CE37210EFF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053F42-4CD8-3EB7-A503-239A5BD00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A070-F5E3-41C7-B83D-E7B9FF1B0E5B}" type="datetimeFigureOut">
              <a:rPr lang="en-GB" smtClean="0"/>
              <a:t>17/07/2025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6332E7-1476-0E77-84A0-F015D25F8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D98119-6793-A036-2727-CBD293291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642AD-48CB-48F2-B2BD-194587F9B3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275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409DB-E263-EDBE-66BA-81B04ECBDC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0B49CA-96B5-8FA5-8A6A-650D785887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C8FC58-8E59-A299-60EF-4DA463AB68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8214CF-0987-CA34-ADE0-ECC35437A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A070-F5E3-41C7-B83D-E7B9FF1B0E5B}" type="datetimeFigureOut">
              <a:rPr lang="en-GB" smtClean="0"/>
              <a:t>17/07/2025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3F61D9-71A5-AB6C-F47C-F9ED410EF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2F32CD-F3D0-3FD4-5551-37C33A17C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642AD-48CB-48F2-B2BD-194587F9B3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0959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856CC1-8EB5-3EFE-F2E1-746801DC4B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96E9B0-653A-3337-7975-742C44AA3C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E57678-D077-1E33-1989-7D0A62E97D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57EA070-F5E3-41C7-B83D-E7B9FF1B0E5B}" type="datetimeFigureOut">
              <a:rPr lang="en-GB" smtClean="0"/>
              <a:t>17/07/2025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BC4CE6-F710-DED1-AAE1-6F7208954B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B375CE-EC44-AC7D-FF88-E84F8FDAAF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BC642AD-48CB-48F2-B2BD-194587F9B3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7889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EED664-C630-9FC4-2850-D3F7C15B26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974F6-9225-2F89-D1BE-5994DB4D6F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0704" y="128190"/>
            <a:ext cx="3685032" cy="338555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Care homes (inc. Nursing)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DF45868C-21EE-F01D-8C1B-A41F1275074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8738656"/>
              </p:ext>
            </p:extLst>
          </p:nvPr>
        </p:nvGraphicFramePr>
        <p:xfrm>
          <a:off x="783770" y="500213"/>
          <a:ext cx="9756648" cy="27694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640">
                  <a:extLst>
                    <a:ext uri="{9D8B030D-6E8A-4147-A177-3AD203B41FA5}">
                      <a16:colId xmlns:a16="http://schemas.microsoft.com/office/drawing/2014/main" val="349283583"/>
                    </a:ext>
                  </a:extLst>
                </a:gridCol>
                <a:gridCol w="4349926">
                  <a:extLst>
                    <a:ext uri="{9D8B030D-6E8A-4147-A177-3AD203B41FA5}">
                      <a16:colId xmlns:a16="http://schemas.microsoft.com/office/drawing/2014/main" val="2437084839"/>
                    </a:ext>
                  </a:extLst>
                </a:gridCol>
                <a:gridCol w="1031103">
                  <a:extLst>
                    <a:ext uri="{9D8B030D-6E8A-4147-A177-3AD203B41FA5}">
                      <a16:colId xmlns:a16="http://schemas.microsoft.com/office/drawing/2014/main" val="1333464931"/>
                    </a:ext>
                  </a:extLst>
                </a:gridCol>
                <a:gridCol w="2354682">
                  <a:extLst>
                    <a:ext uri="{9D8B030D-6E8A-4147-A177-3AD203B41FA5}">
                      <a16:colId xmlns:a16="http://schemas.microsoft.com/office/drawing/2014/main" val="904550045"/>
                    </a:ext>
                  </a:extLst>
                </a:gridCol>
                <a:gridCol w="1472297">
                  <a:extLst>
                    <a:ext uri="{9D8B030D-6E8A-4147-A177-3AD203B41FA5}">
                      <a16:colId xmlns:a16="http://schemas.microsoft.com/office/drawing/2014/main" val="764898571"/>
                    </a:ext>
                  </a:extLst>
                </a:gridCol>
              </a:tblGrid>
              <a:tr h="544452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effectLst/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DCC </a:t>
                      </a:r>
                    </a:p>
                  </a:txBody>
                  <a:tcPr vert="vert270"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effectLst/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Total number of care / nursing homes = 310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effectLst/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Total number care workers with Visa sponsorship licence= 978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ADLaM Display" panose="020F0502020204030204" pitchFamily="2" charset="0"/>
                        <a:ea typeface="ADLaM Display" panose="020F0502020204030204" pitchFamily="2" charset="0"/>
                        <a:cs typeface="ADLaM Display" panose="020F0502020204030204" pitchFamily="2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ADLaM Display" panose="020F0502020204030204" pitchFamily="2" charset="0"/>
                        <a:ea typeface="ADLaM Display" panose="020F0502020204030204" pitchFamily="2" charset="0"/>
                        <a:cs typeface="ADLaM Display" panose="020F0502020204030204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142943"/>
                  </a:ext>
                </a:extLst>
              </a:tr>
              <a:tr h="544452">
                <a:tc vMerge="1">
                  <a:txBody>
                    <a:bodyPr/>
                    <a:lstStyle/>
                    <a:p>
                      <a:pPr marL="0" marR="0">
                        <a:buNone/>
                      </a:pPr>
                      <a:endParaRPr lang="en-GB" sz="1600" dirty="0">
                        <a:latin typeface="ADLaM Display" panose="02010000000000000000" pitchFamily="2" charset="0"/>
                        <a:ea typeface="ADLaM Display" panose="02010000000000000000" pitchFamily="2" charset="0"/>
                        <a:cs typeface="ADLaM Display" panose="0201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buNone/>
                      </a:pPr>
                      <a:r>
                        <a:rPr lang="en-GB" sz="1600" dirty="0">
                          <a:effectLst/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Total number of homes with an IR licence</a:t>
                      </a:r>
                      <a:endParaRPr lang="en-GB" sz="1600" dirty="0">
                        <a:latin typeface="ADLaM Display" panose="02010000000000000000" pitchFamily="2" charset="0"/>
                        <a:ea typeface="ADLaM Display" panose="02010000000000000000" pitchFamily="2" charset="0"/>
                        <a:cs typeface="ADLaM Display" panose="0201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173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As a % of market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66%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4852851"/>
                  </a:ext>
                </a:extLst>
              </a:tr>
              <a:tr h="777789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>
                        <a:latin typeface="ADLaM Display" panose="02010000000000000000" pitchFamily="2" charset="0"/>
                        <a:ea typeface="ADLaM Display" panose="02010000000000000000" pitchFamily="2" charset="0"/>
                        <a:cs typeface="ADLaM Display" panose="0201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effectLst/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Total number of care workers in all homes 7768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>
                        <a:latin typeface="ADLaM Display" panose="02010000000000000000" pitchFamily="2" charset="0"/>
                        <a:ea typeface="ADLaM Display" panose="02010000000000000000" pitchFamily="2" charset="0"/>
                        <a:cs typeface="ADLaM Display" panose="0201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7768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IR workers as a % of whole care workforce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12.6%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7422334"/>
                  </a:ext>
                </a:extLst>
              </a:tr>
              <a:tr h="777789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>
                        <a:latin typeface="ADLaM Display" panose="02010000000000000000" pitchFamily="2" charset="0"/>
                        <a:ea typeface="ADLaM Display" panose="02010000000000000000" pitchFamily="2" charset="0"/>
                        <a:cs typeface="ADLaM Display" panose="0201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effectLst/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Number of care workers employed by those with IR licence</a:t>
                      </a:r>
                      <a:endParaRPr lang="en-GB" sz="1600" dirty="0">
                        <a:latin typeface="ADLaM Display" panose="02010000000000000000" pitchFamily="2" charset="0"/>
                        <a:ea typeface="ADLaM Display" panose="02010000000000000000" pitchFamily="2" charset="0"/>
                        <a:cs typeface="ADLaM Display" panose="0201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ADLaM Display" panose="02010000000000000000" pitchFamily="2" charset="0"/>
                        <a:ea typeface="ADLaM Display" panose="02010000000000000000" pitchFamily="2" charset="0"/>
                        <a:cs typeface="ADLaM Display" panose="0201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IR workers as a % of workforce for those with a licence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21.5%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619536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CDA7C8CD-0C48-7A5F-FDCE-0F43E4CDE592}"/>
              </a:ext>
            </a:extLst>
          </p:cNvPr>
          <p:cNvSpPr txBox="1"/>
          <p:nvPr/>
        </p:nvSpPr>
        <p:spPr>
          <a:xfrm>
            <a:off x="783770" y="5857661"/>
            <a:ext cx="43734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Data taken from the capacity tracker</a:t>
            </a:r>
          </a:p>
        </p:txBody>
      </p:sp>
      <p:graphicFrame>
        <p:nvGraphicFramePr>
          <p:cNvPr id="3" name="Content Placeholder 6">
            <a:extLst>
              <a:ext uri="{FF2B5EF4-FFF2-40B4-BE49-F238E27FC236}">
                <a16:creationId xmlns:a16="http://schemas.microsoft.com/office/drawing/2014/main" id="{16E2BBE0-634D-9FC6-7036-27E3579C420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1641571"/>
              </p:ext>
            </p:extLst>
          </p:nvPr>
        </p:nvGraphicFramePr>
        <p:xfrm>
          <a:off x="783770" y="3303172"/>
          <a:ext cx="9756648" cy="25210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0353">
                  <a:extLst>
                    <a:ext uri="{9D8B030D-6E8A-4147-A177-3AD203B41FA5}">
                      <a16:colId xmlns:a16="http://schemas.microsoft.com/office/drawing/2014/main" val="1657965444"/>
                    </a:ext>
                  </a:extLst>
                </a:gridCol>
                <a:gridCol w="4368213">
                  <a:extLst>
                    <a:ext uri="{9D8B030D-6E8A-4147-A177-3AD203B41FA5}">
                      <a16:colId xmlns:a16="http://schemas.microsoft.com/office/drawing/2014/main" val="2437084839"/>
                    </a:ext>
                  </a:extLst>
                </a:gridCol>
                <a:gridCol w="1031103">
                  <a:extLst>
                    <a:ext uri="{9D8B030D-6E8A-4147-A177-3AD203B41FA5}">
                      <a16:colId xmlns:a16="http://schemas.microsoft.com/office/drawing/2014/main" val="1333464931"/>
                    </a:ext>
                  </a:extLst>
                </a:gridCol>
                <a:gridCol w="2354682">
                  <a:extLst>
                    <a:ext uri="{9D8B030D-6E8A-4147-A177-3AD203B41FA5}">
                      <a16:colId xmlns:a16="http://schemas.microsoft.com/office/drawing/2014/main" val="904550045"/>
                    </a:ext>
                  </a:extLst>
                </a:gridCol>
                <a:gridCol w="1472297">
                  <a:extLst>
                    <a:ext uri="{9D8B030D-6E8A-4147-A177-3AD203B41FA5}">
                      <a16:colId xmlns:a16="http://schemas.microsoft.com/office/drawing/2014/main" val="764898571"/>
                    </a:ext>
                  </a:extLst>
                </a:gridCol>
              </a:tblGrid>
              <a:tr h="524509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effectLst/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Torbay </a:t>
                      </a:r>
                    </a:p>
                  </a:txBody>
                  <a:tcPr vert="vert270"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effectLst/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Total number of care / nursing homes = 77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effectLst/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Total number care workers with Visa sponsorship licence= 247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ADLaM Display" panose="020F0502020204030204" pitchFamily="2" charset="0"/>
                        <a:ea typeface="ADLaM Display" panose="020F0502020204030204" pitchFamily="2" charset="0"/>
                        <a:cs typeface="ADLaM Display" panose="020F0502020204030204" pitchFamily="2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ADLaM Display" panose="020F0502020204030204" pitchFamily="2" charset="0"/>
                        <a:ea typeface="ADLaM Display" panose="020F0502020204030204" pitchFamily="2" charset="0"/>
                        <a:cs typeface="ADLaM Display" panose="020F0502020204030204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142943"/>
                  </a:ext>
                </a:extLst>
              </a:tr>
              <a:tr h="524509">
                <a:tc vMerge="1">
                  <a:txBody>
                    <a:bodyPr/>
                    <a:lstStyle/>
                    <a:p>
                      <a:pPr marL="0" marR="0">
                        <a:buNone/>
                      </a:pPr>
                      <a:endParaRPr lang="en-GB" sz="1400" dirty="0">
                        <a:latin typeface="ADLaM Display" panose="02010000000000000000" pitchFamily="2" charset="0"/>
                        <a:ea typeface="ADLaM Display" panose="02010000000000000000" pitchFamily="2" charset="0"/>
                        <a:cs typeface="ADLaM Display" panose="0201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buNone/>
                      </a:pPr>
                      <a:r>
                        <a:rPr lang="en-GB" sz="1400" dirty="0">
                          <a:effectLst/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Total number of homes with an IR licence</a:t>
                      </a:r>
                      <a:endParaRPr lang="en-GB" sz="1400" dirty="0">
                        <a:latin typeface="ADLaM Display" panose="02010000000000000000" pitchFamily="2" charset="0"/>
                        <a:ea typeface="ADLaM Display" panose="02010000000000000000" pitchFamily="2" charset="0"/>
                        <a:cs typeface="ADLaM Display" panose="0201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As a % of market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52%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4852851"/>
                  </a:ext>
                </a:extLst>
              </a:tr>
              <a:tr h="740483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ADLaM Display" panose="02010000000000000000" pitchFamily="2" charset="0"/>
                        <a:ea typeface="ADLaM Display" panose="02010000000000000000" pitchFamily="2" charset="0"/>
                        <a:cs typeface="ADLaM Display" panose="0201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effectLst/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Total number of care workers in all homes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ADLaM Display" panose="02010000000000000000" pitchFamily="2" charset="0"/>
                        <a:ea typeface="ADLaM Display" panose="02010000000000000000" pitchFamily="2" charset="0"/>
                        <a:cs typeface="ADLaM Display" panose="0201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1976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IR workers as a % of whole care workforce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12.2%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7422334"/>
                  </a:ext>
                </a:extLst>
              </a:tr>
              <a:tr h="728576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ADLaM Display" panose="02010000000000000000" pitchFamily="2" charset="0"/>
                        <a:ea typeface="ADLaM Display" panose="02010000000000000000" pitchFamily="2" charset="0"/>
                        <a:cs typeface="ADLaM Display" panose="0201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effectLst/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Number of care workers employed by those with IR licence</a:t>
                      </a:r>
                      <a:endParaRPr lang="en-GB" sz="1400" dirty="0">
                        <a:latin typeface="ADLaM Display" panose="02010000000000000000" pitchFamily="2" charset="0"/>
                        <a:ea typeface="ADLaM Display" panose="02010000000000000000" pitchFamily="2" charset="0"/>
                        <a:cs typeface="ADLaM Display" panose="0201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1047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IR workers as a % of workforce for those with a licence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23%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619536"/>
                  </a:ext>
                </a:extLst>
              </a:tr>
            </a:tbl>
          </a:graphicData>
        </a:graphic>
      </p:graphicFrame>
      <p:sp>
        <p:nvSpPr>
          <p:cNvPr id="5" name="Oval 4">
            <a:extLst>
              <a:ext uri="{FF2B5EF4-FFF2-40B4-BE49-F238E27FC236}">
                <a16:creationId xmlns:a16="http://schemas.microsoft.com/office/drawing/2014/main" id="{FA4853B5-236B-25E7-E106-5F4B344D94F7}"/>
              </a:ext>
            </a:extLst>
          </p:cNvPr>
          <p:cNvSpPr/>
          <p:nvPr/>
        </p:nvSpPr>
        <p:spPr>
          <a:xfrm>
            <a:off x="5673196" y="2455614"/>
            <a:ext cx="1005840" cy="521208"/>
          </a:xfrm>
          <a:prstGeom prst="ellipse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4555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E1DE18A-1727-49B9-1FC7-49B46B748B4A}"/>
              </a:ext>
            </a:extLst>
          </p:cNvPr>
          <p:cNvSpPr/>
          <p:nvPr/>
        </p:nvSpPr>
        <p:spPr>
          <a:xfrm>
            <a:off x="5697580" y="5011114"/>
            <a:ext cx="1005840" cy="521208"/>
          </a:xfrm>
          <a:prstGeom prst="ellipse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1047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896CFDF-BE42-D5CD-1C4C-229FB548CF5E}"/>
              </a:ext>
            </a:extLst>
          </p:cNvPr>
          <p:cNvSpPr/>
          <p:nvPr/>
        </p:nvSpPr>
        <p:spPr>
          <a:xfrm>
            <a:off x="9017506" y="2455614"/>
            <a:ext cx="1005840" cy="511914"/>
          </a:xfrm>
          <a:prstGeom prst="ellipse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21.5%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5A61753-30AE-82F4-CC60-542F26FB34BA}"/>
              </a:ext>
            </a:extLst>
          </p:cNvPr>
          <p:cNvSpPr/>
          <p:nvPr/>
        </p:nvSpPr>
        <p:spPr>
          <a:xfrm>
            <a:off x="9017506" y="5059115"/>
            <a:ext cx="1005840" cy="521208"/>
          </a:xfrm>
          <a:prstGeom prst="ellipse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23%</a:t>
            </a:r>
          </a:p>
        </p:txBody>
      </p:sp>
    </p:spTree>
    <p:extLst>
      <p:ext uri="{BB962C8B-B14F-4D97-AF65-F5344CB8AC3E}">
        <p14:creationId xmlns:p14="http://schemas.microsoft.com/office/powerpoint/2010/main" val="358164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30A8C4-6184-593B-AAD8-419BAA0AC4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46F54-352E-505D-F8A5-24E0B02356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1936" y="457106"/>
            <a:ext cx="10515600" cy="348107"/>
          </a:xfrm>
        </p:spPr>
        <p:txBody>
          <a:bodyPr>
            <a:noAutofit/>
          </a:bodyPr>
          <a:lstStyle/>
          <a:p>
            <a:r>
              <a:rPr lang="en-GB" sz="2400" dirty="0"/>
              <a:t>Nursing homes only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E9C2FE8A-D550-9BEC-1D99-CF10463E01F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6034113"/>
              </p:ext>
            </p:extLst>
          </p:nvPr>
        </p:nvGraphicFramePr>
        <p:xfrm>
          <a:off x="838200" y="840676"/>
          <a:ext cx="10512551" cy="25060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6082">
                  <a:extLst>
                    <a:ext uri="{9D8B030D-6E8A-4147-A177-3AD203B41FA5}">
                      <a16:colId xmlns:a16="http://schemas.microsoft.com/office/drawing/2014/main" val="675832405"/>
                    </a:ext>
                  </a:extLst>
                </a:gridCol>
                <a:gridCol w="4592003">
                  <a:extLst>
                    <a:ext uri="{9D8B030D-6E8A-4147-A177-3AD203B41FA5}">
                      <a16:colId xmlns:a16="http://schemas.microsoft.com/office/drawing/2014/main" val="2437084839"/>
                    </a:ext>
                  </a:extLst>
                </a:gridCol>
                <a:gridCol w="1110989">
                  <a:extLst>
                    <a:ext uri="{9D8B030D-6E8A-4147-A177-3AD203B41FA5}">
                      <a16:colId xmlns:a16="http://schemas.microsoft.com/office/drawing/2014/main" val="1333464931"/>
                    </a:ext>
                  </a:extLst>
                </a:gridCol>
                <a:gridCol w="2537113">
                  <a:extLst>
                    <a:ext uri="{9D8B030D-6E8A-4147-A177-3AD203B41FA5}">
                      <a16:colId xmlns:a16="http://schemas.microsoft.com/office/drawing/2014/main" val="904550045"/>
                    </a:ext>
                  </a:extLst>
                </a:gridCol>
                <a:gridCol w="1586364">
                  <a:extLst>
                    <a:ext uri="{9D8B030D-6E8A-4147-A177-3AD203B41FA5}">
                      <a16:colId xmlns:a16="http://schemas.microsoft.com/office/drawing/2014/main" val="764898571"/>
                    </a:ext>
                  </a:extLst>
                </a:gridCol>
              </a:tblGrid>
              <a:tr h="711930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effectLst/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DCC</a:t>
                      </a:r>
                    </a:p>
                  </a:txBody>
                  <a:tcPr vert="vert270"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effectLst/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Total number nursing homes = 64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effectLst/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Total nurses with Visa sponsorship licence = 61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ADLaM Display" panose="020F0502020204030204" pitchFamily="2" charset="0"/>
                        <a:ea typeface="ADLaM Display" panose="020F0502020204030204" pitchFamily="2" charset="0"/>
                        <a:cs typeface="ADLaM Display" panose="020F0502020204030204" pitchFamily="2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ADLaM Display" panose="020F0502020204030204" pitchFamily="2" charset="0"/>
                        <a:ea typeface="ADLaM Display" panose="020F0502020204030204" pitchFamily="2" charset="0"/>
                        <a:cs typeface="ADLaM Display" panose="020F0502020204030204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142943"/>
                  </a:ext>
                </a:extLst>
              </a:tr>
              <a:tr h="412467">
                <a:tc vMerge="1">
                  <a:txBody>
                    <a:bodyPr/>
                    <a:lstStyle/>
                    <a:p>
                      <a:pPr marL="0" marR="0">
                        <a:buNone/>
                      </a:pPr>
                      <a:endParaRPr lang="en-GB" dirty="0">
                        <a:latin typeface="ADLaM Display" panose="02010000000000000000" pitchFamily="2" charset="0"/>
                        <a:ea typeface="ADLaM Display" panose="02010000000000000000" pitchFamily="2" charset="0"/>
                        <a:cs typeface="ADLaM Display" panose="0201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buNone/>
                      </a:pPr>
                      <a:r>
                        <a:rPr lang="en-GB" sz="1400" dirty="0">
                          <a:effectLst/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Total number of nursing homes with an IR licence</a:t>
                      </a:r>
                      <a:endParaRPr lang="en-GB" sz="1400" dirty="0">
                        <a:latin typeface="ADLaM Display" panose="02010000000000000000" pitchFamily="2" charset="0"/>
                        <a:ea typeface="ADLaM Display" panose="02010000000000000000" pitchFamily="2" charset="0"/>
                        <a:cs typeface="ADLaM Display" panose="0201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As a % of nursing market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72%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4852851"/>
                  </a:ext>
                </a:extLst>
              </a:tr>
              <a:tr h="572871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>
                        <a:latin typeface="ADLaM Display" panose="02010000000000000000" pitchFamily="2" charset="0"/>
                        <a:ea typeface="ADLaM Display" panose="02010000000000000000" pitchFamily="2" charset="0"/>
                        <a:cs typeface="ADLaM Display" panose="0201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effectLst/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Total number of nurses in all nursing homes</a:t>
                      </a:r>
                      <a:endParaRPr lang="en-GB" sz="1400" dirty="0">
                        <a:latin typeface="ADLaM Display" panose="02010000000000000000" pitchFamily="2" charset="0"/>
                        <a:ea typeface="ADLaM Display" panose="02010000000000000000" pitchFamily="2" charset="0"/>
                        <a:cs typeface="ADLaM Display" panose="0201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498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IR nurses as a % of whole nursing workforce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12%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7422334"/>
                  </a:ext>
                </a:extLst>
              </a:tr>
              <a:tr h="80876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>
                        <a:latin typeface="ADLaM Display" panose="02010000000000000000" pitchFamily="2" charset="0"/>
                        <a:ea typeface="ADLaM Display" panose="02010000000000000000" pitchFamily="2" charset="0"/>
                        <a:cs typeface="ADLaM Display" panose="0201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effectLst/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Number of nurses employed by those with IR licence</a:t>
                      </a:r>
                      <a:endParaRPr lang="en-GB" sz="1400" dirty="0">
                        <a:latin typeface="ADLaM Display" panose="02010000000000000000" pitchFamily="2" charset="0"/>
                        <a:ea typeface="ADLaM Display" panose="02010000000000000000" pitchFamily="2" charset="0"/>
                        <a:cs typeface="ADLaM Display" panose="0201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354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IR nurses as a % of nursing workforce  for those with a licence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17%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619536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19FD0346-FFFC-C866-0921-37D782BE7B07}"/>
              </a:ext>
            </a:extLst>
          </p:cNvPr>
          <p:cNvSpPr txBox="1"/>
          <p:nvPr/>
        </p:nvSpPr>
        <p:spPr>
          <a:xfrm>
            <a:off x="838200" y="6400894"/>
            <a:ext cx="86898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NB: Nursing homes may have an IR licence which is used predominantly for care workers. Data taken from the capacity tracker</a:t>
            </a:r>
          </a:p>
        </p:txBody>
      </p:sp>
      <p:graphicFrame>
        <p:nvGraphicFramePr>
          <p:cNvPr id="3" name="Content Placeholder 6">
            <a:extLst>
              <a:ext uri="{FF2B5EF4-FFF2-40B4-BE49-F238E27FC236}">
                <a16:creationId xmlns:a16="http://schemas.microsoft.com/office/drawing/2014/main" id="{D3EB8E9B-7A19-8703-885F-5CB4B51306C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7057108"/>
              </p:ext>
            </p:extLst>
          </p:nvPr>
        </p:nvGraphicFramePr>
        <p:xfrm>
          <a:off x="839724" y="3447106"/>
          <a:ext cx="10512551" cy="27529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2102">
                  <a:extLst>
                    <a:ext uri="{9D8B030D-6E8A-4147-A177-3AD203B41FA5}">
                      <a16:colId xmlns:a16="http://schemas.microsoft.com/office/drawing/2014/main" val="370788868"/>
                    </a:ext>
                  </a:extLst>
                </a:gridCol>
                <a:gridCol w="4574408">
                  <a:extLst>
                    <a:ext uri="{9D8B030D-6E8A-4147-A177-3AD203B41FA5}">
                      <a16:colId xmlns:a16="http://schemas.microsoft.com/office/drawing/2014/main" val="2437084839"/>
                    </a:ext>
                  </a:extLst>
                </a:gridCol>
                <a:gridCol w="1111323">
                  <a:extLst>
                    <a:ext uri="{9D8B030D-6E8A-4147-A177-3AD203B41FA5}">
                      <a16:colId xmlns:a16="http://schemas.microsoft.com/office/drawing/2014/main" val="1333464931"/>
                    </a:ext>
                  </a:extLst>
                </a:gridCol>
                <a:gridCol w="2537876">
                  <a:extLst>
                    <a:ext uri="{9D8B030D-6E8A-4147-A177-3AD203B41FA5}">
                      <a16:colId xmlns:a16="http://schemas.microsoft.com/office/drawing/2014/main" val="904550045"/>
                    </a:ext>
                  </a:extLst>
                </a:gridCol>
                <a:gridCol w="1586842">
                  <a:extLst>
                    <a:ext uri="{9D8B030D-6E8A-4147-A177-3AD203B41FA5}">
                      <a16:colId xmlns:a16="http://schemas.microsoft.com/office/drawing/2014/main" val="764898571"/>
                    </a:ext>
                  </a:extLst>
                </a:gridCol>
              </a:tblGrid>
              <a:tr h="757247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effectLst/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Torbay </a:t>
                      </a:r>
                    </a:p>
                  </a:txBody>
                  <a:tcPr vert="vert270"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effectLst/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Total number nursing homes = 16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effectLst/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Total nurses with Visa sponsorship licence = 6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ADLaM Display" panose="020F0502020204030204" pitchFamily="2" charset="0"/>
                        <a:ea typeface="ADLaM Display" panose="020F0502020204030204" pitchFamily="2" charset="0"/>
                        <a:cs typeface="ADLaM Display" panose="020F0502020204030204" pitchFamily="2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ADLaM Display" panose="020F0502020204030204" pitchFamily="2" charset="0"/>
                        <a:ea typeface="ADLaM Display" panose="020F0502020204030204" pitchFamily="2" charset="0"/>
                        <a:cs typeface="ADLaM Display" panose="020F0502020204030204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142943"/>
                  </a:ext>
                </a:extLst>
              </a:tr>
              <a:tr h="584938">
                <a:tc vMerge="1">
                  <a:txBody>
                    <a:bodyPr/>
                    <a:lstStyle/>
                    <a:p>
                      <a:pPr marL="0" marR="0">
                        <a:buNone/>
                      </a:pPr>
                      <a:endParaRPr lang="en-GB" dirty="0">
                        <a:latin typeface="ADLaM Display" panose="02010000000000000000" pitchFamily="2" charset="0"/>
                        <a:ea typeface="ADLaM Display" panose="02010000000000000000" pitchFamily="2" charset="0"/>
                        <a:cs typeface="ADLaM Display" panose="0201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buNone/>
                      </a:pPr>
                      <a:r>
                        <a:rPr lang="en-GB" sz="1400" dirty="0">
                          <a:effectLst/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Total number of nursing homes with an IR licence</a:t>
                      </a:r>
                      <a:endParaRPr lang="en-GB" sz="1400" dirty="0">
                        <a:latin typeface="ADLaM Display" panose="02010000000000000000" pitchFamily="2" charset="0"/>
                        <a:ea typeface="ADLaM Display" panose="02010000000000000000" pitchFamily="2" charset="0"/>
                        <a:cs typeface="ADLaM Display" panose="0201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As a % of nursing market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62.5%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4852851"/>
                  </a:ext>
                </a:extLst>
              </a:tr>
              <a:tr h="58493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>
                        <a:latin typeface="ADLaM Display" panose="02010000000000000000" pitchFamily="2" charset="0"/>
                        <a:ea typeface="ADLaM Display" panose="02010000000000000000" pitchFamily="2" charset="0"/>
                        <a:cs typeface="ADLaM Display" panose="0201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effectLst/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Total number of nurses in all nursing homes</a:t>
                      </a:r>
                      <a:endParaRPr lang="en-GB" sz="1400" dirty="0">
                        <a:latin typeface="ADLaM Display" panose="02010000000000000000" pitchFamily="2" charset="0"/>
                        <a:ea typeface="ADLaM Display" panose="02010000000000000000" pitchFamily="2" charset="0"/>
                        <a:cs typeface="ADLaM Display" panose="0201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146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IR nurses as a % of whole nursing workforce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7422334"/>
                  </a:ext>
                </a:extLst>
              </a:tr>
              <a:tr h="825794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>
                        <a:latin typeface="ADLaM Display" panose="02010000000000000000" pitchFamily="2" charset="0"/>
                        <a:ea typeface="ADLaM Display" panose="02010000000000000000" pitchFamily="2" charset="0"/>
                        <a:cs typeface="ADLaM Display" panose="0201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effectLst/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Number of nurses employed by those with IR licence</a:t>
                      </a:r>
                      <a:endParaRPr lang="en-GB" sz="1400" dirty="0">
                        <a:latin typeface="ADLaM Display" panose="02010000000000000000" pitchFamily="2" charset="0"/>
                        <a:ea typeface="ADLaM Display" panose="02010000000000000000" pitchFamily="2" charset="0"/>
                        <a:cs typeface="ADLaM Display" panose="0201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IR nurses as a % of nursing workforce  for those with a licence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7.5%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619536"/>
                  </a:ext>
                </a:extLst>
              </a:tr>
            </a:tbl>
          </a:graphicData>
        </a:graphic>
      </p:graphicFrame>
      <p:sp>
        <p:nvSpPr>
          <p:cNvPr id="5" name="Oval 4">
            <a:extLst>
              <a:ext uri="{FF2B5EF4-FFF2-40B4-BE49-F238E27FC236}">
                <a16:creationId xmlns:a16="http://schemas.microsoft.com/office/drawing/2014/main" id="{BFA9306F-7EC9-66ED-F05B-1641394E30ED}"/>
              </a:ext>
            </a:extLst>
          </p:cNvPr>
          <p:cNvSpPr/>
          <p:nvPr/>
        </p:nvSpPr>
        <p:spPr>
          <a:xfrm>
            <a:off x="5996940" y="2478381"/>
            <a:ext cx="1005840" cy="521208"/>
          </a:xfrm>
          <a:prstGeom prst="ellipse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354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141491D-DF24-2A5E-F439-2276B38E2AEE}"/>
              </a:ext>
            </a:extLst>
          </p:cNvPr>
          <p:cNvSpPr/>
          <p:nvPr/>
        </p:nvSpPr>
        <p:spPr>
          <a:xfrm>
            <a:off x="5996940" y="5365380"/>
            <a:ext cx="1005840" cy="521208"/>
          </a:xfrm>
          <a:prstGeom prst="ellipse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80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6EA503D-54B0-CB83-2F9B-67847FBF9443}"/>
              </a:ext>
            </a:extLst>
          </p:cNvPr>
          <p:cNvSpPr/>
          <p:nvPr/>
        </p:nvSpPr>
        <p:spPr>
          <a:xfrm>
            <a:off x="9729217" y="5365380"/>
            <a:ext cx="1005840" cy="521208"/>
          </a:xfrm>
          <a:prstGeom prst="ellipse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7.5%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361F3B7-3E53-8AFE-0EFB-F81B4497BFD3}"/>
              </a:ext>
            </a:extLst>
          </p:cNvPr>
          <p:cNvSpPr/>
          <p:nvPr/>
        </p:nvSpPr>
        <p:spPr>
          <a:xfrm>
            <a:off x="9729217" y="2447384"/>
            <a:ext cx="1005840" cy="552205"/>
          </a:xfrm>
          <a:prstGeom prst="ellipse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17%</a:t>
            </a:r>
          </a:p>
        </p:txBody>
      </p:sp>
    </p:spTree>
    <p:extLst>
      <p:ext uri="{BB962C8B-B14F-4D97-AF65-F5344CB8AC3E}">
        <p14:creationId xmlns:p14="http://schemas.microsoft.com/office/powerpoint/2010/main" val="3085275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AEC46B-19C1-EDA5-BC62-F7BF8F779D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89373" y="289869"/>
            <a:ext cx="9144000" cy="422973"/>
          </a:xfrm>
        </p:spPr>
        <p:txBody>
          <a:bodyPr>
            <a:normAutofit/>
          </a:bodyPr>
          <a:lstStyle/>
          <a:p>
            <a:pPr algn="l"/>
            <a:r>
              <a:rPr lang="en-GB" sz="2000" b="1" dirty="0"/>
              <a:t>DCC and Torbay combined </a:t>
            </a:r>
            <a:r>
              <a:rPr lang="en-GB" sz="2000" dirty="0"/>
              <a:t>- Care Homes (inc. nursing) </a:t>
            </a:r>
          </a:p>
        </p:txBody>
      </p:sp>
      <p:graphicFrame>
        <p:nvGraphicFramePr>
          <p:cNvPr id="5" name="Content Placeholder 6">
            <a:extLst>
              <a:ext uri="{FF2B5EF4-FFF2-40B4-BE49-F238E27FC236}">
                <a16:creationId xmlns:a16="http://schemas.microsoft.com/office/drawing/2014/main" id="{F49D6B9B-BEB2-916D-7621-A85B464AD02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7073106"/>
              </p:ext>
            </p:extLst>
          </p:nvPr>
        </p:nvGraphicFramePr>
        <p:xfrm>
          <a:off x="1028698" y="3782921"/>
          <a:ext cx="10254343" cy="25809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37051">
                  <a:extLst>
                    <a:ext uri="{9D8B030D-6E8A-4147-A177-3AD203B41FA5}">
                      <a16:colId xmlns:a16="http://schemas.microsoft.com/office/drawing/2014/main" val="2437084839"/>
                    </a:ext>
                  </a:extLst>
                </a:gridCol>
                <a:gridCol w="1446935">
                  <a:extLst>
                    <a:ext uri="{9D8B030D-6E8A-4147-A177-3AD203B41FA5}">
                      <a16:colId xmlns:a16="http://schemas.microsoft.com/office/drawing/2014/main" val="1333464931"/>
                    </a:ext>
                  </a:extLst>
                </a:gridCol>
                <a:gridCol w="3304299">
                  <a:extLst>
                    <a:ext uri="{9D8B030D-6E8A-4147-A177-3AD203B41FA5}">
                      <a16:colId xmlns:a16="http://schemas.microsoft.com/office/drawing/2014/main" val="904550045"/>
                    </a:ext>
                  </a:extLst>
                </a:gridCol>
                <a:gridCol w="2066058">
                  <a:extLst>
                    <a:ext uri="{9D8B030D-6E8A-4147-A177-3AD203B41FA5}">
                      <a16:colId xmlns:a16="http://schemas.microsoft.com/office/drawing/2014/main" val="764898571"/>
                    </a:ext>
                  </a:extLst>
                </a:gridCol>
              </a:tblGrid>
              <a:tr h="585516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effectLst/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Total number nursing homes = 80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effectLst/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Total nurses with Visa sponsorship licence = 67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ADLaM Display" panose="020F0502020204030204" pitchFamily="2" charset="0"/>
                        <a:ea typeface="ADLaM Display" panose="020F0502020204030204" pitchFamily="2" charset="0"/>
                        <a:cs typeface="ADLaM Display" panose="020F0502020204030204" pitchFamily="2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ADLaM Display" panose="020F0502020204030204" pitchFamily="2" charset="0"/>
                        <a:ea typeface="ADLaM Display" panose="020F0502020204030204" pitchFamily="2" charset="0"/>
                        <a:cs typeface="ADLaM Display" panose="020F0502020204030204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142943"/>
                  </a:ext>
                </a:extLst>
              </a:tr>
              <a:tr h="582008">
                <a:tc>
                  <a:txBody>
                    <a:bodyPr/>
                    <a:lstStyle/>
                    <a:p>
                      <a:pPr marL="0" marR="0">
                        <a:buNone/>
                      </a:pPr>
                      <a:r>
                        <a:rPr lang="en-GB" sz="1400" dirty="0">
                          <a:effectLst/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Total number of nursing homes with an IR licence</a:t>
                      </a:r>
                      <a:endParaRPr lang="en-GB" sz="1400" dirty="0">
                        <a:latin typeface="ADLaM Display" panose="02010000000000000000" pitchFamily="2" charset="0"/>
                        <a:ea typeface="ADLaM Display" panose="02010000000000000000" pitchFamily="2" charset="0"/>
                        <a:cs typeface="ADLaM Display" panose="0201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As a % of nursing market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70%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4852851"/>
                  </a:ext>
                </a:extLst>
              </a:tr>
              <a:tr h="5820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effectLst/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Total number of nurses in all nursing homes</a:t>
                      </a:r>
                      <a:endParaRPr lang="en-GB" sz="1400" dirty="0">
                        <a:latin typeface="ADLaM Display" panose="02010000000000000000" pitchFamily="2" charset="0"/>
                        <a:ea typeface="ADLaM Display" panose="02010000000000000000" pitchFamily="2" charset="0"/>
                        <a:cs typeface="ADLaM Display" panose="0201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644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IR nurses as a % of whole nursing workforce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10.4%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7422334"/>
                  </a:ext>
                </a:extLst>
              </a:tr>
              <a:tr h="83143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effectLst/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Number of nurses employed by those with IR licence</a:t>
                      </a:r>
                      <a:endParaRPr lang="en-GB" sz="1400" dirty="0">
                        <a:latin typeface="ADLaM Display" panose="02010000000000000000" pitchFamily="2" charset="0"/>
                        <a:ea typeface="ADLaM Display" panose="02010000000000000000" pitchFamily="2" charset="0"/>
                        <a:cs typeface="ADLaM Display" panose="0201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434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IR nurses as a % of nursing workforce  for those with a licence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15.4%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619536"/>
                  </a:ext>
                </a:extLst>
              </a:tr>
            </a:tbl>
          </a:graphicData>
        </a:graphic>
      </p:graphicFrame>
      <p:graphicFrame>
        <p:nvGraphicFramePr>
          <p:cNvPr id="6" name="Content Placeholder 6">
            <a:extLst>
              <a:ext uri="{FF2B5EF4-FFF2-40B4-BE49-F238E27FC236}">
                <a16:creationId xmlns:a16="http://schemas.microsoft.com/office/drawing/2014/main" id="{BCBE116A-7623-A649-BA40-FDA09E40C8E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9131260"/>
              </p:ext>
            </p:extLst>
          </p:nvPr>
        </p:nvGraphicFramePr>
        <p:xfrm>
          <a:off x="1028699" y="806008"/>
          <a:ext cx="10254343" cy="23999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37051">
                  <a:extLst>
                    <a:ext uri="{9D8B030D-6E8A-4147-A177-3AD203B41FA5}">
                      <a16:colId xmlns:a16="http://schemas.microsoft.com/office/drawing/2014/main" val="2437084839"/>
                    </a:ext>
                  </a:extLst>
                </a:gridCol>
                <a:gridCol w="1446935">
                  <a:extLst>
                    <a:ext uri="{9D8B030D-6E8A-4147-A177-3AD203B41FA5}">
                      <a16:colId xmlns:a16="http://schemas.microsoft.com/office/drawing/2014/main" val="1333464931"/>
                    </a:ext>
                  </a:extLst>
                </a:gridCol>
                <a:gridCol w="3304299">
                  <a:extLst>
                    <a:ext uri="{9D8B030D-6E8A-4147-A177-3AD203B41FA5}">
                      <a16:colId xmlns:a16="http://schemas.microsoft.com/office/drawing/2014/main" val="904550045"/>
                    </a:ext>
                  </a:extLst>
                </a:gridCol>
                <a:gridCol w="2066058">
                  <a:extLst>
                    <a:ext uri="{9D8B030D-6E8A-4147-A177-3AD203B41FA5}">
                      <a16:colId xmlns:a16="http://schemas.microsoft.com/office/drawing/2014/main" val="764898571"/>
                    </a:ext>
                  </a:extLst>
                </a:gridCol>
              </a:tblGrid>
              <a:tr h="632145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effectLst/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Total number of care / nursing homes = 387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effectLst/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Total number care workers with Visa sponsorship licence= 1225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ADLaM Display" panose="020F0502020204030204" pitchFamily="2" charset="0"/>
                        <a:ea typeface="ADLaM Display" panose="020F0502020204030204" pitchFamily="2" charset="0"/>
                        <a:cs typeface="ADLaM Display" panose="020F0502020204030204" pitchFamily="2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ADLaM Display" panose="020F0502020204030204" pitchFamily="2" charset="0"/>
                        <a:ea typeface="ADLaM Display" panose="020F0502020204030204" pitchFamily="2" charset="0"/>
                        <a:cs typeface="ADLaM Display" panose="020F0502020204030204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142943"/>
                  </a:ext>
                </a:extLst>
              </a:tr>
              <a:tr h="508670">
                <a:tc>
                  <a:txBody>
                    <a:bodyPr/>
                    <a:lstStyle/>
                    <a:p>
                      <a:pPr marL="0" marR="0">
                        <a:buNone/>
                      </a:pPr>
                      <a:r>
                        <a:rPr lang="en-GB" sz="1400" dirty="0">
                          <a:effectLst/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Total number of homes with an IR licence</a:t>
                      </a:r>
                      <a:endParaRPr lang="en-GB" sz="1400" dirty="0">
                        <a:latin typeface="ADLaM Display" panose="02010000000000000000" pitchFamily="2" charset="0"/>
                        <a:ea typeface="ADLaM Display" panose="02010000000000000000" pitchFamily="2" charset="0"/>
                        <a:cs typeface="ADLaM Display" panose="0201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213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As a % of market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55%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4852851"/>
                  </a:ext>
                </a:extLst>
              </a:tr>
              <a:tr h="7181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effectLst/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Total number of care workers in all homes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ADLaM Display" panose="02010000000000000000" pitchFamily="2" charset="0"/>
                        <a:ea typeface="ADLaM Display" panose="02010000000000000000" pitchFamily="2" charset="0"/>
                        <a:cs typeface="ADLaM Display" panose="0201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9744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IR workers as a % of whole care workforce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12.6%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7422334"/>
                  </a:ext>
                </a:extLst>
              </a:tr>
              <a:tr h="50867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effectLst/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Number of care workers employed by those with IR licence</a:t>
                      </a:r>
                      <a:endParaRPr lang="en-GB" sz="1400" dirty="0">
                        <a:latin typeface="ADLaM Display" panose="02010000000000000000" pitchFamily="2" charset="0"/>
                        <a:ea typeface="ADLaM Display" panose="02010000000000000000" pitchFamily="2" charset="0"/>
                        <a:cs typeface="ADLaM Display" panose="0201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5602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IR workers as a % of workforce for those with a licence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21.9%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619536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92B2AD64-9D23-1193-8FD9-4288199CF5AE}"/>
              </a:ext>
            </a:extLst>
          </p:cNvPr>
          <p:cNvSpPr txBox="1"/>
          <p:nvPr/>
        </p:nvSpPr>
        <p:spPr>
          <a:xfrm>
            <a:off x="882394" y="6550223"/>
            <a:ext cx="108402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NB: Nursing homes may have an IR licence which is used predominantly for care workers. Data taken from the capacity tracker 28/5/25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BFCFEAB-3A24-4504-E8F6-9AADEB9360BC}"/>
              </a:ext>
            </a:extLst>
          </p:cNvPr>
          <p:cNvSpPr/>
          <p:nvPr/>
        </p:nvSpPr>
        <p:spPr>
          <a:xfrm>
            <a:off x="9197340" y="5530784"/>
            <a:ext cx="1005840" cy="521208"/>
          </a:xfrm>
          <a:prstGeom prst="ellipse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15.4%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19D4C6C-6CB4-6F98-483D-AB35503899E0}"/>
              </a:ext>
            </a:extLst>
          </p:cNvPr>
          <p:cNvSpPr/>
          <p:nvPr/>
        </p:nvSpPr>
        <p:spPr>
          <a:xfrm>
            <a:off x="4433316" y="5530784"/>
            <a:ext cx="1005840" cy="521208"/>
          </a:xfrm>
          <a:prstGeom prst="ellipse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434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F8170D4-88D4-C5A3-F37E-EA2F3EC8F733}"/>
              </a:ext>
            </a:extLst>
          </p:cNvPr>
          <p:cNvSpPr/>
          <p:nvPr/>
        </p:nvSpPr>
        <p:spPr>
          <a:xfrm>
            <a:off x="9054084" y="2652409"/>
            <a:ext cx="931164" cy="521208"/>
          </a:xfrm>
          <a:prstGeom prst="ellipse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21.9%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D736C44-E755-FE46-34B9-7040A82E12A1}"/>
              </a:ext>
            </a:extLst>
          </p:cNvPr>
          <p:cNvSpPr/>
          <p:nvPr/>
        </p:nvSpPr>
        <p:spPr>
          <a:xfrm>
            <a:off x="4433316" y="2652409"/>
            <a:ext cx="1005840" cy="521208"/>
          </a:xfrm>
          <a:prstGeom prst="ellipse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5602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2F49757-F1AA-A3A5-5A4C-A01C55219A23}"/>
              </a:ext>
            </a:extLst>
          </p:cNvPr>
          <p:cNvSpPr txBox="1">
            <a:spLocks/>
          </p:cNvSpPr>
          <p:nvPr/>
        </p:nvSpPr>
        <p:spPr>
          <a:xfrm>
            <a:off x="1189373" y="3359948"/>
            <a:ext cx="9144000" cy="42297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000" b="1" dirty="0"/>
              <a:t>DCC and Torbay combined </a:t>
            </a:r>
            <a:r>
              <a:rPr lang="en-GB" sz="2000" dirty="0"/>
              <a:t>- Nursing homes only </a:t>
            </a:r>
          </a:p>
        </p:txBody>
      </p:sp>
    </p:spTree>
    <p:extLst>
      <p:ext uri="{BB962C8B-B14F-4D97-AF65-F5344CB8AC3E}">
        <p14:creationId xmlns:p14="http://schemas.microsoft.com/office/powerpoint/2010/main" val="4289900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9A29DA-AEFF-8CFB-06AE-790559A6FC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155237-74FB-03F1-B1C6-AEBB442FD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Home Care. </a:t>
            </a:r>
            <a:r>
              <a:rPr lang="en-GB" sz="1800" b="1" u="sng" dirty="0"/>
              <a:t>DCC commissioned </a:t>
            </a:r>
            <a:r>
              <a:rPr lang="en-GB" sz="1800" dirty="0"/>
              <a:t>services in DCC, Plymouth and Torbay 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A616FFEE-58FA-FB90-102C-55B0C7F79833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72591"/>
          <a:ext cx="10134601" cy="31128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6916">
                  <a:extLst>
                    <a:ext uri="{9D8B030D-6E8A-4147-A177-3AD203B41FA5}">
                      <a16:colId xmlns:a16="http://schemas.microsoft.com/office/drawing/2014/main" val="2437084839"/>
                    </a:ext>
                  </a:extLst>
                </a:gridCol>
                <a:gridCol w="1430039">
                  <a:extLst>
                    <a:ext uri="{9D8B030D-6E8A-4147-A177-3AD203B41FA5}">
                      <a16:colId xmlns:a16="http://schemas.microsoft.com/office/drawing/2014/main" val="1333464931"/>
                    </a:ext>
                  </a:extLst>
                </a:gridCol>
                <a:gridCol w="3265714">
                  <a:extLst>
                    <a:ext uri="{9D8B030D-6E8A-4147-A177-3AD203B41FA5}">
                      <a16:colId xmlns:a16="http://schemas.microsoft.com/office/drawing/2014/main" val="904550045"/>
                    </a:ext>
                  </a:extLst>
                </a:gridCol>
                <a:gridCol w="2041932">
                  <a:extLst>
                    <a:ext uri="{9D8B030D-6E8A-4147-A177-3AD203B41FA5}">
                      <a16:colId xmlns:a16="http://schemas.microsoft.com/office/drawing/2014/main" val="764898571"/>
                    </a:ext>
                  </a:extLst>
                </a:gridCol>
              </a:tblGrid>
              <a:tr h="643938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effectLst/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Total number Home care Devon, Torbay and Plymouth providers = 104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effectLst/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Total home care providers with Visa sponsorship licence=41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ADLaM Display" panose="020F0502020204030204" pitchFamily="2" charset="0"/>
                        <a:ea typeface="ADLaM Display" panose="020F0502020204030204" pitchFamily="2" charset="0"/>
                        <a:cs typeface="ADLaM Display" panose="020F0502020204030204" pitchFamily="2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ADLaM Display" panose="020F0502020204030204" pitchFamily="2" charset="0"/>
                        <a:ea typeface="ADLaM Display" panose="020F0502020204030204" pitchFamily="2" charset="0"/>
                        <a:cs typeface="ADLaM Display" panose="020F0502020204030204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142943"/>
                  </a:ext>
                </a:extLst>
              </a:tr>
              <a:tr h="373075">
                <a:tc>
                  <a:txBody>
                    <a:bodyPr/>
                    <a:lstStyle/>
                    <a:p>
                      <a:pPr marL="0" marR="0">
                        <a:buNone/>
                      </a:pPr>
                      <a:r>
                        <a:rPr lang="en-GB" sz="1800" dirty="0">
                          <a:effectLst/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Total number of home care providers with an IR licence</a:t>
                      </a:r>
                      <a:endParaRPr lang="en-GB" dirty="0">
                        <a:latin typeface="ADLaM Display" panose="02010000000000000000" pitchFamily="2" charset="0"/>
                        <a:ea typeface="ADLaM Display" panose="02010000000000000000" pitchFamily="2" charset="0"/>
                        <a:cs typeface="ADLaM Display" panose="0201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As a % of home care  market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39%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4852851"/>
                  </a:ext>
                </a:extLst>
              </a:tr>
              <a:tr h="3730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effectLst/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Total number of care workers across all home care providers </a:t>
                      </a:r>
                      <a:endParaRPr lang="en-GB" dirty="0">
                        <a:latin typeface="ADLaM Display" panose="02010000000000000000" pitchFamily="2" charset="0"/>
                        <a:ea typeface="ADLaM Display" panose="02010000000000000000" pitchFamily="2" charset="0"/>
                        <a:cs typeface="ADLaM Display" panose="0201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4043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IR carers (462) as a % of whole carer workforce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11.4%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7422334"/>
                  </a:ext>
                </a:extLst>
              </a:tr>
              <a:tr h="3730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effectLst/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Number of carers employed by those with IR licence</a:t>
                      </a:r>
                      <a:endParaRPr lang="en-GB" dirty="0">
                        <a:latin typeface="ADLaM Display" panose="02010000000000000000" pitchFamily="2" charset="0"/>
                        <a:ea typeface="ADLaM Display" panose="02010000000000000000" pitchFamily="2" charset="0"/>
                        <a:cs typeface="ADLaM Display" panose="0201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2053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IR carers as a % of carer workforce for those with a licence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22.5%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61953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C8D074F1-0644-54AA-445E-EB863981F3E0}"/>
              </a:ext>
            </a:extLst>
          </p:cNvPr>
          <p:cNvSpPr txBox="1"/>
          <p:nvPr/>
        </p:nvSpPr>
        <p:spPr>
          <a:xfrm>
            <a:off x="728197" y="5578444"/>
            <a:ext cx="1003147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Data taken from the capacity tracker 30/5/25 </a:t>
            </a:r>
            <a:r>
              <a:rPr lang="en-GB" sz="1600" b="1" dirty="0"/>
              <a:t>– </a:t>
            </a:r>
            <a:r>
              <a:rPr lang="en-GB" sz="1600" dirty="0"/>
              <a:t>The data may be incomplete as is reliant on accurate completion by provider and is not a mandatory field. </a:t>
            </a:r>
          </a:p>
          <a:p>
            <a:r>
              <a:rPr lang="en-GB" sz="1600" dirty="0"/>
              <a:t>Included Torbay and Plymouth providers as significant overlap across borders. </a:t>
            </a:r>
          </a:p>
          <a:p>
            <a:r>
              <a:rPr lang="en-GB" sz="1600" dirty="0"/>
              <a:t>Data also taken from and has been cross-referenced with procurement site.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58883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F2B574-FD9A-83EC-53AA-F33907E6F1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F3C3E-87B6-B0D1-2677-1B774B4D3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Supported Living </a:t>
            </a:r>
            <a:r>
              <a:rPr lang="en-GB" sz="2000" dirty="0"/>
              <a:t>(regulated providers only) </a:t>
            </a:r>
            <a:r>
              <a:rPr lang="en-GB" sz="2000" b="1" u="sng" dirty="0"/>
              <a:t>DCC commissioned </a:t>
            </a:r>
            <a:r>
              <a:rPr lang="en-GB" sz="2000" dirty="0"/>
              <a:t>services in </a:t>
            </a:r>
            <a:br>
              <a:rPr lang="en-GB" sz="2000" dirty="0"/>
            </a:br>
            <a:r>
              <a:rPr lang="en-GB" sz="2000" dirty="0"/>
              <a:t>DCC, Plymouth and Torbay 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1CCD8DD5-2DBE-353F-9880-5F983E2B8F0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690688"/>
          <a:ext cx="10134601" cy="41796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6916">
                  <a:extLst>
                    <a:ext uri="{9D8B030D-6E8A-4147-A177-3AD203B41FA5}">
                      <a16:colId xmlns:a16="http://schemas.microsoft.com/office/drawing/2014/main" val="2437084839"/>
                    </a:ext>
                  </a:extLst>
                </a:gridCol>
                <a:gridCol w="1430039">
                  <a:extLst>
                    <a:ext uri="{9D8B030D-6E8A-4147-A177-3AD203B41FA5}">
                      <a16:colId xmlns:a16="http://schemas.microsoft.com/office/drawing/2014/main" val="1333464931"/>
                    </a:ext>
                  </a:extLst>
                </a:gridCol>
                <a:gridCol w="3265714">
                  <a:extLst>
                    <a:ext uri="{9D8B030D-6E8A-4147-A177-3AD203B41FA5}">
                      <a16:colId xmlns:a16="http://schemas.microsoft.com/office/drawing/2014/main" val="904550045"/>
                    </a:ext>
                  </a:extLst>
                </a:gridCol>
                <a:gridCol w="2041932">
                  <a:extLst>
                    <a:ext uri="{9D8B030D-6E8A-4147-A177-3AD203B41FA5}">
                      <a16:colId xmlns:a16="http://schemas.microsoft.com/office/drawing/2014/main" val="764898571"/>
                    </a:ext>
                  </a:extLst>
                </a:gridCol>
              </a:tblGrid>
              <a:tr h="643938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effectLst/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Total number Supported living providers (regulated) Devon, Plymouth, Torbay =52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effectLst/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Total supported living providers with Visa sponsorship =23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ADLaM Display" panose="020F0502020204030204" pitchFamily="2" charset="0"/>
                        <a:ea typeface="ADLaM Display" panose="020F0502020204030204" pitchFamily="2" charset="0"/>
                        <a:cs typeface="ADLaM Display" panose="020F0502020204030204" pitchFamily="2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ADLaM Display" panose="020F0502020204030204" pitchFamily="2" charset="0"/>
                        <a:ea typeface="ADLaM Display" panose="020F0502020204030204" pitchFamily="2" charset="0"/>
                        <a:cs typeface="ADLaM Display" panose="020F0502020204030204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142943"/>
                  </a:ext>
                </a:extLst>
              </a:tr>
              <a:tr h="373075">
                <a:tc>
                  <a:txBody>
                    <a:bodyPr/>
                    <a:lstStyle/>
                    <a:p>
                      <a:pPr marL="0" marR="0">
                        <a:buNone/>
                      </a:pPr>
                      <a:r>
                        <a:rPr lang="en-GB" sz="1600" dirty="0">
                          <a:effectLst/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Total number of Supported living providers with an IR licence (regulated)</a:t>
                      </a:r>
                      <a:endParaRPr lang="en-GB" sz="1600" dirty="0">
                        <a:latin typeface="ADLaM Display" panose="02010000000000000000" pitchFamily="2" charset="0"/>
                        <a:ea typeface="ADLaM Display" panose="02010000000000000000" pitchFamily="2" charset="0"/>
                        <a:cs typeface="ADLaM Display" panose="0201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As a % of Supported living provider market (regulated)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44%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4852851"/>
                  </a:ext>
                </a:extLst>
              </a:tr>
              <a:tr h="373075">
                <a:tc>
                  <a:txBody>
                    <a:bodyPr/>
                    <a:lstStyle/>
                    <a:p>
                      <a:pPr marL="0" marR="0">
                        <a:buNone/>
                      </a:pPr>
                      <a:r>
                        <a:rPr lang="en-GB" sz="16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Total number of supported living providers unregulated 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(not included in figures)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As a % of supported living provider market, and therefore 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unknown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25.7%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2243132"/>
                  </a:ext>
                </a:extLst>
              </a:tr>
              <a:tr h="3297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effectLst/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Total number of care workers in all regulated supported living services</a:t>
                      </a:r>
                      <a:endParaRPr lang="en-GB" sz="1600" dirty="0">
                        <a:latin typeface="ADLaM Display" panose="02010000000000000000" pitchFamily="2" charset="0"/>
                        <a:ea typeface="ADLaM Display" panose="02010000000000000000" pitchFamily="2" charset="0"/>
                        <a:cs typeface="ADLaM Display" panose="0201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2590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IR care workers (237) as a % of whole regulated supported living services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9%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7422334"/>
                  </a:ext>
                </a:extLst>
              </a:tr>
              <a:tr h="3730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effectLst/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Number care workers employed by those with IR licence</a:t>
                      </a:r>
                      <a:endParaRPr lang="en-GB" sz="1600" dirty="0">
                        <a:latin typeface="ADLaM Display" panose="02010000000000000000" pitchFamily="2" charset="0"/>
                        <a:ea typeface="ADLaM Display" panose="02010000000000000000" pitchFamily="2" charset="0"/>
                        <a:cs typeface="ADLaM Display" panose="0201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1333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IR Care workers as a % of regulated supported living workforce  for those with a licence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ADLaM Display" panose="02010000000000000000" pitchFamily="2" charset="0"/>
                          <a:ea typeface="ADLaM Display" panose="02010000000000000000" pitchFamily="2" charset="0"/>
                          <a:cs typeface="ADLaM Display" panose="02010000000000000000" pitchFamily="2" charset="0"/>
                        </a:rPr>
                        <a:t>18%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619536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E4D6719B-EF7F-5E5A-421E-9B8253C66868}"/>
              </a:ext>
            </a:extLst>
          </p:cNvPr>
          <p:cNvSpPr txBox="1"/>
          <p:nvPr/>
        </p:nvSpPr>
        <p:spPr>
          <a:xfrm>
            <a:off x="758321" y="6020038"/>
            <a:ext cx="1029435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Data taken from the capacity  30/5/25 The data may be incomplete as is reliant on accurate completion by provider and is not a mandatory field. </a:t>
            </a:r>
          </a:p>
          <a:p>
            <a:r>
              <a:rPr lang="en-GB" sz="1400" dirty="0"/>
              <a:t>Data also taken from and cross-referenced with Supported living capacity tracker and procurement site. </a:t>
            </a:r>
          </a:p>
        </p:txBody>
      </p:sp>
    </p:spTree>
    <p:extLst>
      <p:ext uri="{BB962C8B-B14F-4D97-AF65-F5344CB8AC3E}">
        <p14:creationId xmlns:p14="http://schemas.microsoft.com/office/powerpoint/2010/main" val="40057720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824F0DF2EF48A42B5DB478113BEC1AB" ma:contentTypeVersion="15" ma:contentTypeDescription="Create a new document." ma:contentTypeScope="" ma:versionID="337909105d9e426eedb96220d5f45c45">
  <xsd:schema xmlns:xsd="http://www.w3.org/2001/XMLSchema" xmlns:xs="http://www.w3.org/2001/XMLSchema" xmlns:p="http://schemas.microsoft.com/office/2006/metadata/properties" xmlns:ns2="ef3f2bd6-a7bb-4c3f-90cf-9b80afb3a0c9" xmlns:ns3="a959f9c9-6bf2-4601-8748-ca0f04bb96ec" targetNamespace="http://schemas.microsoft.com/office/2006/metadata/properties" ma:root="true" ma:fieldsID="d4a98dcca1360078fc9036e1b0686f37" ns2:_="" ns3:_="">
    <xsd:import namespace="ef3f2bd6-a7bb-4c3f-90cf-9b80afb3a0c9"/>
    <xsd:import namespace="a959f9c9-6bf2-4601-8748-ca0f04bb96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3f2bd6-a7bb-4c3f-90cf-9b80afb3a0c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de2b82dc-5d1b-42e3-84a1-9392513e78f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59f9c9-6bf2-4601-8748-ca0f04bb96ec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1b8389e4-5c68-48c1-b928-c9bcef02d34d}" ma:internalName="TaxCatchAll" ma:showField="CatchAllData" ma:web="a959f9c9-6bf2-4601-8748-ca0f04bb96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a959f9c9-6bf2-4601-8748-ca0f04bb96ec" xsi:nil="true"/>
    <lcf76f155ced4ddcb4097134ff3c332f xmlns="ef3f2bd6-a7bb-4c3f-90cf-9b80afb3a0c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695E908-5615-473E-8E82-77AB2A70DD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f3f2bd6-a7bb-4c3f-90cf-9b80afb3a0c9"/>
    <ds:schemaRef ds:uri="a959f9c9-6bf2-4601-8748-ca0f04bb96e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393BF8C-A5DE-4C25-85DC-C8DB8B6CEFC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46B6435-35DA-4F58-95EB-951A204243EC}">
  <ds:schemaRefs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www.w3.org/XML/1998/namespace"/>
    <ds:schemaRef ds:uri="ef3f2bd6-a7bb-4c3f-90cf-9b80afb3a0c9"/>
    <ds:schemaRef ds:uri="http://schemas.openxmlformats.org/package/2006/metadata/core-properties"/>
    <ds:schemaRef ds:uri="a959f9c9-6bf2-4601-8748-ca0f04bb96ec"/>
    <ds:schemaRef ds:uri="http://schemas.microsoft.com/office/2006/metadata/properties"/>
    <ds:schemaRef ds:uri="http://purl.org/dc/dcmitype/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925</Words>
  <Application>Microsoft Office PowerPoint</Application>
  <PresentationFormat>Widescreen</PresentationFormat>
  <Paragraphs>145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ADLaM Display</vt:lpstr>
      <vt:lpstr>Aptos</vt:lpstr>
      <vt:lpstr>Aptos Display</vt:lpstr>
      <vt:lpstr>Arial</vt:lpstr>
      <vt:lpstr>Office Theme</vt:lpstr>
      <vt:lpstr>Care homes (inc. Nursing)</vt:lpstr>
      <vt:lpstr>Nursing homes only</vt:lpstr>
      <vt:lpstr>DCC and Torbay combined - Care Homes (inc. nursing) </vt:lpstr>
      <vt:lpstr>Home Care. DCC commissioned services in DCC, Plymouth and Torbay </vt:lpstr>
      <vt:lpstr>Supported Living (regulated providers only) DCC commissioned services in  DCC, Plymouth and Torbay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Lisa Pullin</dc:creator>
  <cp:lastModifiedBy>Michaela Cosway</cp:lastModifiedBy>
  <cp:revision>2</cp:revision>
  <dcterms:created xsi:type="dcterms:W3CDTF">2025-06-24T08:43:08Z</dcterms:created>
  <dcterms:modified xsi:type="dcterms:W3CDTF">2025-07-17T13:30:49Z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0x0101009824F0DF2EF48A42B5DB478113BEC1AB</vt:lpwstr>
  </property>
  <property fmtid="{D5CDD505-2E9C-101B-9397-08002B2CF9AE}" pid="3" name="MediaServiceImageTags">
    <vt:lpwstr/>
  </property>
</Properties>
</file>