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E2F0D9"/>
    <a:srgbClr val="FBE5D6"/>
    <a:srgbClr val="20A58B"/>
    <a:srgbClr val="57257D"/>
    <a:srgbClr val="A616F6"/>
    <a:srgbClr val="DDD7FB"/>
    <a:srgbClr val="EB9639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009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77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584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82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6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42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67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33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269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83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26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80A01-DF71-43A0-AEAD-3B3A41A1FA5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37EE2-9E74-4337-9138-C0562F0F5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4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8F289C2-5D30-CD8F-9D8B-B38CDFDE0B63}"/>
              </a:ext>
            </a:extLst>
          </p:cNvPr>
          <p:cNvSpPr/>
          <p:nvPr/>
        </p:nvSpPr>
        <p:spPr>
          <a:xfrm>
            <a:off x="145166" y="420259"/>
            <a:ext cx="6486144" cy="602700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000" b="1" i="1" dirty="0">
                <a:solidFill>
                  <a:schemeClr val="tx2">
                    <a:lumMod val="50000"/>
                  </a:schemeClr>
                </a:solidFill>
              </a:rPr>
              <a:t>Key contacts for Care Homes -  Updated April 2024  </a:t>
            </a:r>
            <a:endParaRPr lang="en-GB" sz="2000" b="1" i="1" dirty="0">
              <a:solidFill>
                <a:schemeClr val="tx2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DC01BC-8CDC-4322-122B-D534FA0CEA56}"/>
              </a:ext>
            </a:extLst>
          </p:cNvPr>
          <p:cNvSpPr/>
          <p:nvPr/>
        </p:nvSpPr>
        <p:spPr>
          <a:xfrm>
            <a:off x="183245" y="3430409"/>
            <a:ext cx="2011680" cy="1160164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FA4282-36BA-3CCB-324B-833D78397DA2}"/>
              </a:ext>
            </a:extLst>
          </p:cNvPr>
          <p:cNvSpPr/>
          <p:nvPr/>
        </p:nvSpPr>
        <p:spPr>
          <a:xfrm>
            <a:off x="177449" y="1359986"/>
            <a:ext cx="2011680" cy="1417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DF55E3-9B35-5ADA-3E28-C9BCB32E5C2C}"/>
              </a:ext>
            </a:extLst>
          </p:cNvPr>
          <p:cNvSpPr/>
          <p:nvPr/>
        </p:nvSpPr>
        <p:spPr>
          <a:xfrm>
            <a:off x="4579932" y="1581150"/>
            <a:ext cx="2066334" cy="51269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B9BE5-D69E-73CC-3D1B-768A5518A994}"/>
              </a:ext>
            </a:extLst>
          </p:cNvPr>
          <p:cNvSpPr/>
          <p:nvPr/>
        </p:nvSpPr>
        <p:spPr>
          <a:xfrm>
            <a:off x="231277" y="7315336"/>
            <a:ext cx="2011680" cy="10673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79183F-3CE3-8B9C-932E-2368C326C8DB}"/>
              </a:ext>
            </a:extLst>
          </p:cNvPr>
          <p:cNvSpPr/>
          <p:nvPr/>
        </p:nvSpPr>
        <p:spPr>
          <a:xfrm>
            <a:off x="2333072" y="2793970"/>
            <a:ext cx="2024490" cy="13859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9DA0F81-A440-DCAE-33A2-124AACC6FB58}"/>
              </a:ext>
            </a:extLst>
          </p:cNvPr>
          <p:cNvSpPr/>
          <p:nvPr/>
        </p:nvSpPr>
        <p:spPr>
          <a:xfrm>
            <a:off x="190068" y="3113736"/>
            <a:ext cx="2011680" cy="2438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Care Home Liaison Service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7D87B3-2E11-DBD7-C191-E1CC50F89879}"/>
              </a:ext>
            </a:extLst>
          </p:cNvPr>
          <p:cNvSpPr txBox="1"/>
          <p:nvPr/>
        </p:nvSpPr>
        <p:spPr>
          <a:xfrm>
            <a:off x="186895" y="3430409"/>
            <a:ext cx="2011680" cy="707886"/>
          </a:xfrm>
          <a:prstGeom prst="rect">
            <a:avLst/>
          </a:prstGeom>
          <a:solidFill>
            <a:srgbClr val="E2F0D9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Single point of contact for care homes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Aligned core community workers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648D26E-FE9C-DA65-B056-176591B92B90}"/>
              </a:ext>
            </a:extLst>
          </p:cNvPr>
          <p:cNvSpPr/>
          <p:nvPr/>
        </p:nvSpPr>
        <p:spPr>
          <a:xfrm>
            <a:off x="174738" y="4084888"/>
            <a:ext cx="2011680" cy="80231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Tel: 01752 434267</a:t>
            </a:r>
          </a:p>
          <a:p>
            <a:pPr algn="ctr"/>
            <a:r>
              <a:rPr lang="en-GB" sz="1050" b="1" dirty="0"/>
              <a:t>Email:</a:t>
            </a:r>
          </a:p>
          <a:p>
            <a:pPr algn="ctr"/>
            <a:r>
              <a:rPr lang="en-GB" sz="1050" b="1" dirty="0"/>
              <a:t>livewell.carehomeliaisonservice@nhs.net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73D74B6-E2BF-AB7C-6A10-FB9160EDBD87}"/>
              </a:ext>
            </a:extLst>
          </p:cNvPr>
          <p:cNvSpPr/>
          <p:nvPr/>
        </p:nvSpPr>
        <p:spPr>
          <a:xfrm>
            <a:off x="177449" y="1353328"/>
            <a:ext cx="2011680" cy="2438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Community Crisis Response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B90CD8-585C-6E83-E69C-79D8AFA28384}"/>
              </a:ext>
            </a:extLst>
          </p:cNvPr>
          <p:cNvSpPr txBox="1"/>
          <p:nvPr/>
        </p:nvSpPr>
        <p:spPr>
          <a:xfrm>
            <a:off x="145166" y="1707312"/>
            <a:ext cx="202842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CCRT referrals accepted 8am-6pm 7 days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Acute Response Practitioners  Referrals accepted 9am-3pm Monday - Friday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D2E2A19-6520-6AE7-124A-FD508BF7A736}"/>
              </a:ext>
            </a:extLst>
          </p:cNvPr>
          <p:cNvSpPr/>
          <p:nvPr/>
        </p:nvSpPr>
        <p:spPr>
          <a:xfrm>
            <a:off x="201916" y="2740222"/>
            <a:ext cx="1971675" cy="2935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01752 437777 Option 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E7DD76-CBD5-F9AD-A90E-2E99581E27E2}"/>
              </a:ext>
            </a:extLst>
          </p:cNvPr>
          <p:cNvSpPr/>
          <p:nvPr/>
        </p:nvSpPr>
        <p:spPr>
          <a:xfrm>
            <a:off x="4573504" y="6893617"/>
            <a:ext cx="2078473" cy="17331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090419-7DB7-67C9-8DE3-96EE6FB35291}"/>
              </a:ext>
            </a:extLst>
          </p:cNvPr>
          <p:cNvSpPr/>
          <p:nvPr/>
        </p:nvSpPr>
        <p:spPr>
          <a:xfrm>
            <a:off x="4576655" y="6894743"/>
            <a:ext cx="2078473" cy="3033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Safeguarding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2F719B-BEE7-C5CD-3030-7C1F536664BC}"/>
              </a:ext>
            </a:extLst>
          </p:cNvPr>
          <p:cNvSpPr txBox="1"/>
          <p:nvPr/>
        </p:nvSpPr>
        <p:spPr>
          <a:xfrm>
            <a:off x="4608791" y="7198065"/>
            <a:ext cx="1072383" cy="1198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Safeguarding Adults Single point of Access. Scan QR code to take you to referral form.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1B403C2-EFF8-6655-C50F-E87D38789F47}"/>
              </a:ext>
            </a:extLst>
          </p:cNvPr>
          <p:cNvSpPr/>
          <p:nvPr/>
        </p:nvSpPr>
        <p:spPr>
          <a:xfrm>
            <a:off x="4587656" y="8366416"/>
            <a:ext cx="2062282" cy="260399"/>
          </a:xfrm>
          <a:prstGeom prst="rect">
            <a:avLst/>
          </a:prstGeom>
          <a:solidFill>
            <a:srgbClr val="EB96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01752 668000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1F28579-38CE-8F91-10D9-19378ABD6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173" y="7315532"/>
            <a:ext cx="868094" cy="95965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88084D00-9F2B-5797-A4B1-43CA2C68175E}"/>
              </a:ext>
            </a:extLst>
          </p:cNvPr>
          <p:cNvSpPr/>
          <p:nvPr/>
        </p:nvSpPr>
        <p:spPr>
          <a:xfrm>
            <a:off x="4593694" y="1362771"/>
            <a:ext cx="2069899" cy="3460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Livewell Referral Support Services (LRSS)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C8DA2B-C01A-0593-C8AC-5ABDB420DD70}"/>
              </a:ext>
            </a:extLst>
          </p:cNvPr>
          <p:cNvSpPr txBox="1"/>
          <p:nvPr/>
        </p:nvSpPr>
        <p:spPr>
          <a:xfrm>
            <a:off x="4606790" y="1768783"/>
            <a:ext cx="20157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The direct gateway for advice, referral and triage co-ordination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Signposting, advice and guidance, small equipment provision/POC adjustments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Onward referral for face-to-face assessment/review of needs determined by complexity of situation post triage </a:t>
            </a:r>
          </a:p>
          <a:p>
            <a:pPr algn="ctr"/>
            <a:endParaRPr lang="en-GB" sz="1000" dirty="0"/>
          </a:p>
          <a:p>
            <a:pPr algn="ctr"/>
            <a:r>
              <a:rPr lang="en-GB" sz="1000" dirty="0"/>
              <a:t>Email: livewell.therapyreferrals@nhs.net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58D2190-EB76-4FC6-5816-B47C008E7645}"/>
              </a:ext>
            </a:extLst>
          </p:cNvPr>
          <p:cNvSpPr/>
          <p:nvPr/>
        </p:nvSpPr>
        <p:spPr>
          <a:xfrm>
            <a:off x="4589682" y="5886786"/>
            <a:ext cx="2066332" cy="36019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/>
              <a:t>Speech and Language Therapy: livewell.therapyreferrals@nhs.net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A3E6113-00CD-86D1-9FE1-9F1AD9B0E7AB}"/>
              </a:ext>
            </a:extLst>
          </p:cNvPr>
          <p:cNvSpPr/>
          <p:nvPr/>
        </p:nvSpPr>
        <p:spPr>
          <a:xfrm>
            <a:off x="4592391" y="5585456"/>
            <a:ext cx="2066332" cy="2808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/>
              <a:t>Community District Nursing: 01752 434629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C846762-68AE-5F51-85DC-D637484CCB99}"/>
              </a:ext>
            </a:extLst>
          </p:cNvPr>
          <p:cNvSpPr/>
          <p:nvPr/>
        </p:nvSpPr>
        <p:spPr>
          <a:xfrm>
            <a:off x="4592390" y="5300009"/>
            <a:ext cx="2066333" cy="26156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/>
              <a:t>Continence: 01752 434759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AF854BD-6C6E-7E81-1BC2-6E172D5D01F0}"/>
              </a:ext>
            </a:extLst>
          </p:cNvPr>
          <p:cNvSpPr/>
          <p:nvPr/>
        </p:nvSpPr>
        <p:spPr>
          <a:xfrm>
            <a:off x="4592392" y="5011046"/>
            <a:ext cx="2066334" cy="26156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/>
              <a:t>Phlebotomy: 01752 435246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2465907-39F0-1C88-1ACB-5EF6431F84F8}"/>
              </a:ext>
            </a:extLst>
          </p:cNvPr>
          <p:cNvSpPr/>
          <p:nvPr/>
        </p:nvSpPr>
        <p:spPr>
          <a:xfrm>
            <a:off x="4598501" y="3945910"/>
            <a:ext cx="901128" cy="101685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Scan for link to Adult social care referral form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B5E360A-1FF7-697D-9C84-3A9B5BD37D01}"/>
              </a:ext>
            </a:extLst>
          </p:cNvPr>
          <p:cNvSpPr/>
          <p:nvPr/>
        </p:nvSpPr>
        <p:spPr>
          <a:xfrm>
            <a:off x="231277" y="7278899"/>
            <a:ext cx="2011680" cy="32947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Out Of Hours GP Service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6917521-060C-6014-02D0-44B8C91466D6}"/>
              </a:ext>
            </a:extLst>
          </p:cNvPr>
          <p:cNvSpPr/>
          <p:nvPr/>
        </p:nvSpPr>
        <p:spPr>
          <a:xfrm>
            <a:off x="232634" y="8366416"/>
            <a:ext cx="2011680" cy="260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111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995ECB3-149F-6B30-0743-CE46FEFBDA0F}"/>
              </a:ext>
            </a:extLst>
          </p:cNvPr>
          <p:cNvSpPr txBox="1"/>
          <p:nvPr/>
        </p:nvSpPr>
        <p:spPr>
          <a:xfrm>
            <a:off x="199274" y="7748462"/>
            <a:ext cx="20116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111 (*6 to get through to a dedicated care home line)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13CE6B-4149-A85D-E4F4-19302ADD999F}"/>
              </a:ext>
            </a:extLst>
          </p:cNvPr>
          <p:cNvSpPr/>
          <p:nvPr/>
        </p:nvSpPr>
        <p:spPr>
          <a:xfrm>
            <a:off x="2343593" y="1338611"/>
            <a:ext cx="2013969" cy="1128456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E07F8C2-9282-C63B-46DD-FFA4043BFFBA}"/>
              </a:ext>
            </a:extLst>
          </p:cNvPr>
          <p:cNvSpPr/>
          <p:nvPr/>
        </p:nvSpPr>
        <p:spPr>
          <a:xfrm>
            <a:off x="2322619" y="1362920"/>
            <a:ext cx="2035395" cy="357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Palliative Care – St Lukes Hospice Care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FA7EE43-214B-1B0F-00B7-1612B76A40A4}"/>
              </a:ext>
            </a:extLst>
          </p:cNvPr>
          <p:cNvSpPr/>
          <p:nvPr/>
        </p:nvSpPr>
        <p:spPr>
          <a:xfrm>
            <a:off x="2347321" y="2237218"/>
            <a:ext cx="2013969" cy="31690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 01752 964200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892F25E-AE19-752F-BE5A-9E88DF5FFA98}"/>
              </a:ext>
            </a:extLst>
          </p:cNvPr>
          <p:cNvSpPr txBox="1"/>
          <p:nvPr/>
        </p:nvSpPr>
        <p:spPr>
          <a:xfrm>
            <a:off x="2296286" y="1708822"/>
            <a:ext cx="21700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All hospice patient referrals accessed via a single number</a:t>
            </a:r>
          </a:p>
          <a:p>
            <a:r>
              <a:rPr lang="en-GB" sz="1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9am to 5pm</a:t>
            </a:r>
            <a:endParaRPr lang="en-GB" sz="1000" dirty="0"/>
          </a:p>
        </p:txBody>
      </p:sp>
      <p:pic>
        <p:nvPicPr>
          <p:cNvPr id="1026" name="Picture 2" descr="NHS Devon logo - One Devon">
            <a:extLst>
              <a:ext uri="{FF2B5EF4-FFF2-40B4-BE49-F238E27FC236}">
                <a16:creationId xmlns:a16="http://schemas.microsoft.com/office/drawing/2014/main" id="{3DA9F667-0A01-4253-4935-1B8210C65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296" y="174461"/>
            <a:ext cx="623776" cy="44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ivewell Southwest | We support people to lead independent, healthy lives">
            <a:extLst>
              <a:ext uri="{FF2B5EF4-FFF2-40B4-BE49-F238E27FC236}">
                <a16:creationId xmlns:a16="http://schemas.microsoft.com/office/drawing/2014/main" id="{D7590683-9A67-70C7-52C8-A080231DD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73" y="144982"/>
            <a:ext cx="1021979" cy="41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E7D6659-41BF-D410-C98E-FFD407CE6319}"/>
              </a:ext>
            </a:extLst>
          </p:cNvPr>
          <p:cNvSpPr/>
          <p:nvPr/>
        </p:nvSpPr>
        <p:spPr>
          <a:xfrm>
            <a:off x="2364368" y="7293636"/>
            <a:ext cx="2001632" cy="1272622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B4EEE63-CB4C-998A-4AB8-D2D8DD6F3886}"/>
              </a:ext>
            </a:extLst>
          </p:cNvPr>
          <p:cNvSpPr/>
          <p:nvPr/>
        </p:nvSpPr>
        <p:spPr>
          <a:xfrm>
            <a:off x="2362868" y="8366603"/>
            <a:ext cx="2011364" cy="26040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01392 269475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82DFB82-23B6-750B-7B74-805216DACCA0}"/>
              </a:ext>
            </a:extLst>
          </p:cNvPr>
          <p:cNvSpPr/>
          <p:nvPr/>
        </p:nvSpPr>
        <p:spPr>
          <a:xfrm>
            <a:off x="2282209" y="7278899"/>
            <a:ext cx="2011680" cy="10059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1420622-EAEC-76E2-D742-4B45F553B35F}"/>
              </a:ext>
            </a:extLst>
          </p:cNvPr>
          <p:cNvSpPr/>
          <p:nvPr/>
        </p:nvSpPr>
        <p:spPr>
          <a:xfrm>
            <a:off x="221324" y="6893617"/>
            <a:ext cx="4142390" cy="32947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Out Of Hours Contacts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80ED6A2-560D-7C5D-B008-473D879B21A8}"/>
              </a:ext>
            </a:extLst>
          </p:cNvPr>
          <p:cNvSpPr/>
          <p:nvPr/>
        </p:nvSpPr>
        <p:spPr>
          <a:xfrm>
            <a:off x="177449" y="983752"/>
            <a:ext cx="6486144" cy="32947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In Hours Contacts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BCB4698-82AE-144F-CFBD-EE04613E59FC}"/>
              </a:ext>
            </a:extLst>
          </p:cNvPr>
          <p:cNvSpPr/>
          <p:nvPr/>
        </p:nvSpPr>
        <p:spPr>
          <a:xfrm>
            <a:off x="5499630" y="3945910"/>
            <a:ext cx="1159096" cy="101685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CF4C0B02-933E-2191-C7D2-F48B19A8E6A8}"/>
              </a:ext>
            </a:extLst>
          </p:cNvPr>
          <p:cNvSpPr/>
          <p:nvPr/>
        </p:nvSpPr>
        <p:spPr>
          <a:xfrm>
            <a:off x="2354627" y="2844728"/>
            <a:ext cx="1877131" cy="1283682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7063269-CE8A-7B34-9A45-AB6FAF86D052}"/>
              </a:ext>
            </a:extLst>
          </p:cNvPr>
          <p:cNvGrpSpPr/>
          <p:nvPr/>
        </p:nvGrpSpPr>
        <p:grpSpPr>
          <a:xfrm>
            <a:off x="2333072" y="2644021"/>
            <a:ext cx="2035009" cy="2241916"/>
            <a:chOff x="2325238" y="3107410"/>
            <a:chExt cx="2004981" cy="179194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EB142FC-5B5A-8F3E-BE7F-FE21EEF1198A}"/>
                </a:ext>
              </a:extLst>
            </p:cNvPr>
            <p:cNvSpPr/>
            <p:nvPr/>
          </p:nvSpPr>
          <p:spPr>
            <a:xfrm>
              <a:off x="2348535" y="4260961"/>
              <a:ext cx="1974654" cy="63838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North</a:t>
              </a:r>
              <a:r>
                <a:rPr lang="en-GB" sz="1050" dirty="0">
                  <a:solidFill>
                    <a:schemeClr val="bg1"/>
                  </a:solidFill>
                </a:rPr>
                <a:t> Tel: 01752 436716 </a:t>
              </a:r>
            </a:p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East</a:t>
              </a:r>
              <a:r>
                <a:rPr lang="en-GB" sz="1050" dirty="0">
                  <a:solidFill>
                    <a:schemeClr val="bg1"/>
                  </a:solidFill>
                </a:rPr>
                <a:t> Tel: 01752 434546</a:t>
              </a:r>
            </a:p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South </a:t>
              </a:r>
              <a:r>
                <a:rPr lang="en-GB" sz="1050" dirty="0">
                  <a:solidFill>
                    <a:schemeClr val="bg1"/>
                  </a:solidFill>
                </a:rPr>
                <a:t>Tel: 01752 434851</a:t>
              </a:r>
            </a:p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West</a:t>
              </a:r>
              <a:r>
                <a:rPr lang="en-GB" sz="1050" dirty="0">
                  <a:solidFill>
                    <a:schemeClr val="bg1"/>
                  </a:solidFill>
                </a:rPr>
                <a:t> Tel: 01752 434423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C4A1A25-8051-F03F-ABA9-3D71B26A7528}"/>
                </a:ext>
              </a:extLst>
            </p:cNvPr>
            <p:cNvSpPr/>
            <p:nvPr/>
          </p:nvSpPr>
          <p:spPr>
            <a:xfrm>
              <a:off x="2325238" y="3292565"/>
              <a:ext cx="2004981" cy="9895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>
                  <a:solidFill>
                    <a:schemeClr val="tx1"/>
                  </a:solidFill>
                </a:rPr>
                <a:t>To contact your District Nurse between 8:30am - 5pm, Monday - Friday please see telephone numbers below: 	</a:t>
              </a:r>
              <a:endParaRPr lang="en-GB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086987A-BFA9-AE34-3A26-7A46512C653C}"/>
                </a:ext>
              </a:extLst>
            </p:cNvPr>
            <p:cNvSpPr/>
            <p:nvPr/>
          </p:nvSpPr>
          <p:spPr>
            <a:xfrm>
              <a:off x="2349146" y="3107410"/>
              <a:ext cx="1981073" cy="24384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/>
                <a:t>District Nursing</a:t>
              </a:r>
            </a:p>
          </p:txBody>
        </p: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437A41D2-2314-6D4D-DE08-D9143535C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3052" y="3995694"/>
            <a:ext cx="901128" cy="918569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FCA05F38-DAEE-DC02-42C1-C9F353BA70BE}"/>
              </a:ext>
            </a:extLst>
          </p:cNvPr>
          <p:cNvSpPr/>
          <p:nvPr/>
        </p:nvSpPr>
        <p:spPr>
          <a:xfrm>
            <a:off x="2403058" y="7426571"/>
            <a:ext cx="1981073" cy="10192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50" dirty="0">
                <a:solidFill>
                  <a:schemeClr val="tx1"/>
                </a:solidFill>
              </a:rPr>
              <a:t>For out of hours, weekends </a:t>
            </a:r>
          </a:p>
          <a:p>
            <a:r>
              <a:rPr lang="en-GB" sz="1050" dirty="0">
                <a:solidFill>
                  <a:schemeClr val="tx1"/>
                </a:solidFill>
              </a:rPr>
              <a:t>or bank holiday District Nursing calls, please call the Single point of access below:</a:t>
            </a:r>
            <a:endParaRPr lang="en-GB" sz="1050" b="1" dirty="0">
              <a:solidFill>
                <a:schemeClr val="tx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18B0BAF-357C-E31B-74A9-B39DE97374AB}"/>
              </a:ext>
            </a:extLst>
          </p:cNvPr>
          <p:cNvSpPr/>
          <p:nvPr/>
        </p:nvSpPr>
        <p:spPr>
          <a:xfrm>
            <a:off x="2373919" y="7275216"/>
            <a:ext cx="2000313" cy="33684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District Nursing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0E3ED55-BB61-AE50-6A7F-BC31964F77AA}"/>
              </a:ext>
            </a:extLst>
          </p:cNvPr>
          <p:cNvSpPr/>
          <p:nvPr/>
        </p:nvSpPr>
        <p:spPr>
          <a:xfrm>
            <a:off x="213446" y="9659353"/>
            <a:ext cx="4209877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050" b="1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F0BDDAE-D5C0-41F5-3256-F60921B7E048}"/>
              </a:ext>
            </a:extLst>
          </p:cNvPr>
          <p:cNvSpPr/>
          <p:nvPr/>
        </p:nvSpPr>
        <p:spPr>
          <a:xfrm>
            <a:off x="4574391" y="8760245"/>
            <a:ext cx="2060506" cy="5949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27CE914-0ECA-18C7-3692-FB8B3D98CF31}"/>
              </a:ext>
            </a:extLst>
          </p:cNvPr>
          <p:cNvSpPr/>
          <p:nvPr/>
        </p:nvSpPr>
        <p:spPr>
          <a:xfrm>
            <a:off x="4573504" y="8661265"/>
            <a:ext cx="2115869" cy="2808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/>
              <a:t>Quality Assurance and Improvement Team (Plymouth City Council) 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971E5D2F-2A9F-DFD9-B22A-2E45D2B1C952}"/>
              </a:ext>
            </a:extLst>
          </p:cNvPr>
          <p:cNvSpPr/>
          <p:nvPr/>
        </p:nvSpPr>
        <p:spPr>
          <a:xfrm>
            <a:off x="4589682" y="6274101"/>
            <a:ext cx="2066332" cy="48206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/>
              <a:t>Community Infection Management Service contact details 01752 432115 </a:t>
            </a:r>
            <a:r>
              <a:rPr lang="en-GB" sz="900" b="1" u="sng" dirty="0"/>
              <a:t>plh-tr.IPCT-Admin@nhs.net</a:t>
            </a:r>
            <a:r>
              <a:rPr lang="en-GB" sz="900" b="1" dirty="0"/>
              <a:t> 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4148EDA-21CC-DEBF-0FF3-947D235196E2}"/>
              </a:ext>
            </a:extLst>
          </p:cNvPr>
          <p:cNvSpPr/>
          <p:nvPr/>
        </p:nvSpPr>
        <p:spPr>
          <a:xfrm>
            <a:off x="4492965" y="8991471"/>
            <a:ext cx="2276945" cy="748068"/>
          </a:xfrm>
          <a:prstGeom prst="rect">
            <a:avLst/>
          </a:prstGeom>
          <a:solidFill>
            <a:srgbClr val="EB96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  <a:cs typeface="Arial" panose="020B0604020202020204" pitchFamily="34" charset="0"/>
              </a:rPr>
              <a:t>The QAIT mailbox will close on 14 April 2024, </a:t>
            </a:r>
          </a:p>
          <a:p>
            <a:pPr algn="ctr"/>
            <a:r>
              <a:rPr lang="en-GB" sz="1000" b="1" dirty="0">
                <a:solidFill>
                  <a:schemeClr val="bg1"/>
                </a:solidFill>
                <a:cs typeface="Arial" panose="020B0604020202020204" pitchFamily="34" charset="0"/>
              </a:rPr>
              <a:t>Alternate </a:t>
            </a:r>
            <a:r>
              <a:rPr lang="en-GB" sz="1000" b="1" dirty="0" err="1">
                <a:solidFill>
                  <a:schemeClr val="bg1"/>
                </a:solidFill>
                <a:cs typeface="Arial" panose="020B0604020202020204" pitchFamily="34" charset="0"/>
              </a:rPr>
              <a:t>emaii</a:t>
            </a:r>
            <a:r>
              <a:rPr lang="en-GB" sz="1000" b="1" dirty="0">
                <a:solidFill>
                  <a:schemeClr val="bg1"/>
                </a:solidFill>
                <a:cs typeface="Arial" panose="020B0604020202020204" pitchFamily="34" charset="0"/>
              </a:rPr>
              <a:t>:  jointcommissioning@plymouth.gov.uk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5ACF597-C1EA-85A7-1165-A294A5EDBF40}"/>
              </a:ext>
            </a:extLst>
          </p:cNvPr>
          <p:cNvSpPr/>
          <p:nvPr/>
        </p:nvSpPr>
        <p:spPr>
          <a:xfrm>
            <a:off x="218212" y="4940567"/>
            <a:ext cx="4120580" cy="2438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Discharge to Assess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40B9CC6-0661-AB6D-B5FD-F72F4BFAF8B6}"/>
              </a:ext>
            </a:extLst>
          </p:cNvPr>
          <p:cNvSpPr txBox="1"/>
          <p:nvPr/>
        </p:nvSpPr>
        <p:spPr>
          <a:xfrm>
            <a:off x="220782" y="5182461"/>
            <a:ext cx="4118010" cy="553998"/>
          </a:xfrm>
          <a:prstGeom prst="rect">
            <a:avLst/>
          </a:prstGeom>
          <a:solidFill>
            <a:srgbClr val="E2F0D9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2C57A1C-A0C3-DAD0-3A79-AAEA60440691}"/>
              </a:ext>
            </a:extLst>
          </p:cNvPr>
          <p:cNvSpPr/>
          <p:nvPr/>
        </p:nvSpPr>
        <p:spPr>
          <a:xfrm>
            <a:off x="219682" y="5412571"/>
            <a:ext cx="4118010" cy="3920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01752 982228 (8am – 6pm) or email: mayflowerDTA@econsultforhealth.net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A36100C-F817-B65A-61B0-39C642CB748C}"/>
              </a:ext>
            </a:extLst>
          </p:cNvPr>
          <p:cNvSpPr txBox="1"/>
          <p:nvPr/>
        </p:nvSpPr>
        <p:spPr>
          <a:xfrm>
            <a:off x="199274" y="6040103"/>
            <a:ext cx="4118010" cy="553998"/>
          </a:xfrm>
          <a:prstGeom prst="rect">
            <a:avLst/>
          </a:prstGeom>
          <a:solidFill>
            <a:srgbClr val="E2F0D9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CFE4CE5-7304-01B5-A6C0-B2BA4FB01B12}"/>
              </a:ext>
            </a:extLst>
          </p:cNvPr>
          <p:cNvSpPr/>
          <p:nvPr/>
        </p:nvSpPr>
        <p:spPr>
          <a:xfrm>
            <a:off x="207844" y="5881832"/>
            <a:ext cx="4120580" cy="2438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Plymouth Community Equipment Service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EB368FC-2290-FE10-5E26-E76EE06167BB}"/>
              </a:ext>
            </a:extLst>
          </p:cNvPr>
          <p:cNvSpPr/>
          <p:nvPr/>
        </p:nvSpPr>
        <p:spPr>
          <a:xfrm>
            <a:off x="209314" y="6502841"/>
            <a:ext cx="4118010" cy="24303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0800 9887344 or email enquiries@plymouth.nrs-uk.net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BC1FB8B-3ED0-AC52-F8F4-4B79A62BF7E1}"/>
              </a:ext>
            </a:extLst>
          </p:cNvPr>
          <p:cNvSpPr txBox="1"/>
          <p:nvPr/>
        </p:nvSpPr>
        <p:spPr>
          <a:xfrm>
            <a:off x="321382" y="6175488"/>
            <a:ext cx="40376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For queries around equipment, please use the contact details below: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E6C2383-065F-61BA-DB49-FE4AAFB1C855}"/>
              </a:ext>
            </a:extLst>
          </p:cNvPr>
          <p:cNvSpPr txBox="1"/>
          <p:nvPr/>
        </p:nvSpPr>
        <p:spPr>
          <a:xfrm>
            <a:off x="199274" y="5200868"/>
            <a:ext cx="42621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For people who have been discharged from hospital into a care home via DTA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D328085-30B9-CDFC-1829-1B85D7DDFD74}"/>
              </a:ext>
            </a:extLst>
          </p:cNvPr>
          <p:cNvSpPr/>
          <p:nvPr/>
        </p:nvSpPr>
        <p:spPr>
          <a:xfrm>
            <a:off x="241742" y="8760245"/>
            <a:ext cx="4142390" cy="894459"/>
          </a:xfrm>
          <a:prstGeom prst="roundRect">
            <a:avLst/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Remember! </a:t>
            </a:r>
            <a:r>
              <a:rPr lang="en-GB" sz="1100" dirty="0"/>
              <a:t>Access to Treatment Escalation Plans are through Devon and Cornwall Shared Care Record</a:t>
            </a:r>
          </a:p>
          <a:p>
            <a:pPr algn="ctr"/>
            <a:r>
              <a:rPr lang="en-GB" sz="1100" dirty="0"/>
              <a:t>For more information contact: rcht.dccrsupport@nhs.net </a:t>
            </a:r>
          </a:p>
        </p:txBody>
      </p:sp>
    </p:spTree>
    <p:extLst>
      <p:ext uri="{BB962C8B-B14F-4D97-AF65-F5344CB8AC3E}">
        <p14:creationId xmlns:p14="http://schemas.microsoft.com/office/powerpoint/2010/main" val="2905094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c0edeff-c08d-4977-a4fd-7b9f61697948" xsi:nil="true"/>
    <lcf76f155ced4ddcb4097134ff3c332f xmlns="71c72bb6-61f0-47c0-92d5-68858626f7e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62C7C602BF544B6615BB203332BE7" ma:contentTypeVersion="16" ma:contentTypeDescription="Create a new document." ma:contentTypeScope="" ma:versionID="aa84894dc76e81278f19cbdd36d26866">
  <xsd:schema xmlns:xsd="http://www.w3.org/2001/XMLSchema" xmlns:xs="http://www.w3.org/2001/XMLSchema" xmlns:p="http://schemas.microsoft.com/office/2006/metadata/properties" xmlns:ns2="6f58c592-0b05-4623-ab22-a85f05d65021" xmlns:ns3="71c72bb6-61f0-47c0-92d5-68858626f7eb" xmlns:ns4="8c0edeff-c08d-4977-a4fd-7b9f61697948" targetNamespace="http://schemas.microsoft.com/office/2006/metadata/properties" ma:root="true" ma:fieldsID="1743090572cd19c3564844e31a9dc63b" ns2:_="" ns3:_="" ns4:_="">
    <xsd:import namespace="6f58c592-0b05-4623-ab22-a85f05d65021"/>
    <xsd:import namespace="71c72bb6-61f0-47c0-92d5-68858626f7eb"/>
    <xsd:import namespace="8c0edeff-c08d-4977-a4fd-7b9f6169794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4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bjectDetectorVersions" minOccurs="0"/>
                <xsd:element ref="ns3:MediaLengthInSecond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8c592-0b05-4623-ab22-a85f05d650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72bb6-61f0-47c0-92d5-68858626f7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acd8cd6-d2c0-4e5e-91f0-3ea74a6f31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0edeff-c08d-4977-a4fd-7b9f61697948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daa6dfd1-1803-4626-a1a6-e730b3ef0077}" ma:internalName="TaxCatchAll" ma:showField="CatchAllData" ma:web="6f58c592-0b05-4623-ab22-a85f05d650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883100-84D6-4658-AC0E-E4748BA5E0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190D9F-B099-4B7E-9A0A-2018D5AD6670}">
  <ds:schemaRefs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6f58c592-0b05-4623-ab22-a85f05d65021"/>
    <ds:schemaRef ds:uri="http://schemas.microsoft.com/office/2006/documentManagement/types"/>
    <ds:schemaRef ds:uri="71c72bb6-61f0-47c0-92d5-68858626f7eb"/>
    <ds:schemaRef ds:uri="http://schemas.microsoft.com/office/2006/metadata/properties"/>
    <ds:schemaRef ds:uri="8c0edeff-c08d-4977-a4fd-7b9f6169794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D31B676-FE60-417D-8914-DB901D3EE4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8c592-0b05-4623-ab22-a85f05d65021"/>
    <ds:schemaRef ds:uri="71c72bb6-61f0-47c0-92d5-68858626f7eb"/>
    <ds:schemaRef ds:uri="8c0edeff-c08d-4977-a4fd-7b9f616979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1650</TotalTime>
  <Words>415</Words>
  <Application>Microsoft Office PowerPoint</Application>
  <PresentationFormat>A4 Paper (210x297 mm)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MILTON, Billie (NHS DEVON ICB - 15N)</dc:creator>
  <cp:lastModifiedBy>Michaela Cosway</cp:lastModifiedBy>
  <cp:revision>33</cp:revision>
  <dcterms:created xsi:type="dcterms:W3CDTF">2023-11-20T13:11:12Z</dcterms:created>
  <dcterms:modified xsi:type="dcterms:W3CDTF">2024-04-18T13:47:49Z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0x01010057562C7C602BF544B6615BB203332BE7</vt:lpwstr>
  </property>
  <property fmtid="{D5CDD505-2E9C-101B-9397-08002B2CF9AE}" pid="3" name="MediaServiceImageTags">
    <vt:lpwstr/>
  </property>
</Properties>
</file>