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3FC1A-ACC7-9156-9B46-AAA158205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8B9375-392A-EA4B-EF7C-F6E1D843F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8B4D3-1F25-EFB0-61E4-6FADE9D4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92EF2-CED0-5CB3-3A81-BC1A2F94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A14B2-7D40-FF17-5FB8-20A755F2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07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50107-06F7-520A-13B8-109F29F06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BE20A7-84AA-F562-B4B6-2EBE6DA78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581C6-475F-A92A-C035-0506D5A66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193B0-4971-724A-AF89-FFF8CE6F8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78B2D-82F1-B54D-ED8D-5D5B1886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34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B423E7-F7C6-375C-0258-86FCA9870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6B8F5-072D-488E-157D-8848115C35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4A1D4-5A71-9188-4DDF-8266CD721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7BB2E-70E7-FEC4-A9B9-B06475247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65B7-42F0-DECB-404D-F6CFD3621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7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427FA-670A-EBA9-4362-327B5E3EA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1FAFD-4C9A-924D-AD47-664654F6C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770A5-88EF-1086-3F42-89AAB085E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7CD71-C30D-428C-CFAF-4EBBD908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2ADC4-992B-7CFE-56C7-B18DF657A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06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D81FF-C50F-0484-F4AB-27092D046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C0A36-A121-2DD1-BFC6-F377F4788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F5089-0CD8-1867-8852-662EC78D9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1636A-0270-B05E-CD13-868AEA097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DA659-72C7-AB66-2FA9-9D5F3B0F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F7D9E-5877-C6CF-D0B9-92905994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E3BA7-2D23-8685-014F-767375652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C9F047-2C94-4F6E-DAE3-B54783528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6933C-300D-5552-7EFE-664384CCC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E8B0B-92A8-088E-E006-514A8C65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2A8EAA-0C67-777D-2A95-F264CF83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0EAD7-8880-00B6-9171-1EF54AB51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552F6-3E85-795E-72AB-B7D3F1393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2B63E-1AA3-9FB3-09FC-CF0AEF81B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921880-156F-13A0-B86B-9F2DDE2CBD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90088A-5554-8534-EC85-5E11B6E23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ECA51-A0C2-8ABA-A528-672D344F5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DFE6B7-2D7C-CE61-FE83-89689456D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AD7F51-98E8-551C-FC85-9DC8E38AC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7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905B9-B15A-8E48-3AFE-55352C49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D58890-056B-7355-DFDD-837D1987A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CBE62-34F9-813F-1024-574D25B7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17E3B-7882-7CCC-3746-F57C8255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B8BD5C-A089-C4EC-D3F2-FE0DC2A00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9AB164-F443-DFAB-A35F-DC778C40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5C1A3-8374-BA3F-AA8B-7C9276E3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46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09CD8-0909-686E-A935-F6F12C61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F7AC8-4162-ACD2-EA88-F84F0FEFA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A7486-C8C4-278B-74FB-04A1093AA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1A73A1-BBA1-DC82-B6CC-37FEBE682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2A61E-5EBB-9ED6-0269-15423330C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D7E27-48EA-59FC-6C16-27FC2F89B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06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2C869-D75F-D0DF-41A8-4FC737E8D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581ADC-5CF2-1D76-D787-663D92B605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B94A91-1E98-6A9E-8687-F358B71D43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AA05E-A0BE-BFC0-5C5C-DFE6D5972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F1FBE-1854-B5F0-CE6F-743B1B787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E78B4-E41C-0A29-66B1-B82E67378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96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E6809-DC90-9D45-E524-98C4C7E9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A449C-F30F-09DA-1F09-89FFFF77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AFC37-E1A8-23D5-D1E5-77185771C0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986117-CE86-43C9-A310-57BB23A18203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F39C6-9CF8-6644-DD81-1F2AC7E53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77BB5-CC3A-6C63-4597-D119F7DB4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50982C-614D-469F-931D-AA5A353382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77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B1ADA8-648D-57BC-01EE-2F535E349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320040"/>
            <a:ext cx="6692827" cy="3892669"/>
          </a:xfrm>
        </p:spPr>
        <p:txBody>
          <a:bodyPr>
            <a:normAutofit/>
          </a:bodyPr>
          <a:lstStyle/>
          <a:p>
            <a:pPr algn="l"/>
            <a:r>
              <a:rPr lang="en-US" sz="6100" b="1">
                <a:latin typeface="Arial" panose="020B0604020202020204" pitchFamily="34" charset="0"/>
                <a:cs typeface="Arial" panose="020B0604020202020204" pitchFamily="34" charset="0"/>
              </a:rPr>
              <a:t>Pain Recognition Tools</a:t>
            </a:r>
            <a:br>
              <a:rPr lang="en-US" sz="61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100" b="1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br>
              <a:rPr lang="en-US" sz="61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100" b="1">
                <a:latin typeface="Arial" panose="020B0604020202020204" pitchFamily="34" charset="0"/>
                <a:cs typeface="Arial" panose="020B0604020202020204" pitchFamily="34" charset="0"/>
              </a:rPr>
              <a:t>Social Care</a:t>
            </a:r>
            <a:endParaRPr lang="en-GB" sz="61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with pain&#10;&#10;AI-generated content may be incorrect.">
            <a:extLst>
              <a:ext uri="{FF2B5EF4-FFF2-40B4-BE49-F238E27FC236}">
                <a16:creationId xmlns:a16="http://schemas.microsoft.com/office/drawing/2014/main" id="{A017AC05-27BD-5FB9-73AB-72450725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920" y="320040"/>
            <a:ext cx="3992615" cy="598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0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1ABFA-2E03-3A05-334F-3CE95DF4DF9F}"/>
              </a:ext>
            </a:extLst>
          </p:cNvPr>
          <p:cNvSpPr txBox="1"/>
          <p:nvPr/>
        </p:nvSpPr>
        <p:spPr>
          <a:xfrm>
            <a:off x="630936" y="639520"/>
            <a:ext cx="3429000" cy="17190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6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Numeric Rating Scale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E10AAE-92CD-55F0-116D-EBA4E03E2668}"/>
              </a:ext>
            </a:extLst>
          </p:cNvPr>
          <p:cNvSpPr txBox="1"/>
          <p:nvPr/>
        </p:nvSpPr>
        <p:spPr>
          <a:xfrm>
            <a:off x="122664" y="2646908"/>
            <a:ext cx="4531632" cy="39323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This is the gold standard of pain assessment in those who can self-report pain.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resident rates the intensity of their pain on a scale of 0 to 10, with 0 being no pain and 10 being the worst pain imaginable. </a:t>
            </a:r>
          </a:p>
        </p:txBody>
      </p:sp>
      <p:pic>
        <p:nvPicPr>
          <p:cNvPr id="5" name="Picture 4" descr="A comparison of different colored smiley faces&#10;&#10;AI-generated content may be incorrect.">
            <a:extLst>
              <a:ext uri="{FF2B5EF4-FFF2-40B4-BE49-F238E27FC236}">
                <a16:creationId xmlns:a16="http://schemas.microsoft.com/office/drawing/2014/main" id="{C1E13851-0CFF-5283-D808-5278EECCD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0" r="-1" b="-1"/>
          <a:stretch>
            <a:fillRect/>
          </a:stretch>
        </p:blipFill>
        <p:spPr>
          <a:xfrm>
            <a:off x="4654296" y="783780"/>
            <a:ext cx="6903720" cy="529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7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879CF2-57B5-C790-2E86-6851B3C87D81}"/>
              </a:ext>
            </a:extLst>
          </p:cNvPr>
          <p:cNvSpPr txBox="1"/>
          <p:nvPr/>
        </p:nvSpPr>
        <p:spPr>
          <a:xfrm>
            <a:off x="100362" y="836341"/>
            <a:ext cx="6552758" cy="57726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This is an observational tool where users observe the resident in six key areas: with each area given a rating.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Once all observations have been made, the user adds up the score and the resulting number indicates the intensity of the resident’s pain before deciding on appropriate treatment/action</a:t>
            </a:r>
          </a:p>
        </p:txBody>
      </p:sp>
      <p:pic>
        <p:nvPicPr>
          <p:cNvPr id="4" name="Picture 3" descr="A medical exam results&#10;&#10;AI-generated content may be incorrect.">
            <a:extLst>
              <a:ext uri="{FF2B5EF4-FFF2-40B4-BE49-F238E27FC236}">
                <a16:creationId xmlns:a16="http://schemas.microsoft.com/office/drawing/2014/main" id="{465EFCB2-ED3F-F149-6217-A1A9D5FB0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b="7691"/>
          <a:stretch>
            <a:fillRect/>
          </a:stretch>
        </p:blipFill>
        <p:spPr>
          <a:xfrm>
            <a:off x="6653120" y="54864"/>
            <a:ext cx="5538880" cy="64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93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0D48DB-705E-D0CC-3B92-45F071BDA28F}"/>
              </a:ext>
            </a:extLst>
          </p:cNvPr>
          <p:cNvSpPr txBox="1"/>
          <p:nvPr/>
        </p:nvSpPr>
        <p:spPr>
          <a:xfrm>
            <a:off x="233916" y="116958"/>
            <a:ext cx="1209985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reminders: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ain can be subjective and is often under assessed and unrelieved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ssessment in social care can be  complex, pain 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control must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 a priority within nursing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nfluenced by many factors making the use of a proven assessment tool invaluable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urses have to be able to interpret the score and make a clinical judgement on the action to be take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type of medication to be administered, or use of a non medicinal action to relieve pain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206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0E80B-06F2-3166-04BD-499228793E5E}"/>
              </a:ext>
            </a:extLst>
          </p:cNvPr>
          <p:cNvSpPr txBox="1"/>
          <p:nvPr/>
        </p:nvSpPr>
        <p:spPr>
          <a:xfrm>
            <a:off x="202019" y="1"/>
            <a:ext cx="12312502" cy="864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 variety of pain assessment tools have been developed and are in use.</a:t>
            </a: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They each have specific attributes, and their place in clinical practice is relevant. </a:t>
            </a: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It is concluded that the use of pain assessment tools is advantageous, and the reasons why they are not used more widely are considered</a:t>
            </a: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Today we are going to explore the use of a dementia specific </a:t>
            </a:r>
            <a:r>
              <a:rPr lang="en-US" sz="3600" b="1">
                <a:latin typeface="Arial" panose="020B0604020202020204" pitchFamily="34" charset="0"/>
                <a:cs typeface="Arial" panose="020B0604020202020204" pitchFamily="34" charset="0"/>
              </a:rPr>
              <a:t>tool – PAINAD.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85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263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Pain Recognition Tools  in  Social Care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Butfield</dc:creator>
  <cp:lastModifiedBy>Michaela Cosway</cp:lastModifiedBy>
  <cp:revision>2</cp:revision>
  <dcterms:created xsi:type="dcterms:W3CDTF">2025-09-24T09:44:36Z</dcterms:created>
  <dcterms:modified xsi:type="dcterms:W3CDTF">2025-09-26T09:20:59Z</dcterms:modified>
</cp:coreProperties>
</file>