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sldIdLst>
    <p:sldId id="256" r:id="rId5"/>
    <p:sldId id="257" r:id="rId6"/>
    <p:sldId id="260" r:id="rId7"/>
    <p:sldId id="261" r:id="rId8"/>
    <p:sldId id="262" r:id="rId9"/>
    <p:sldId id="278" r:id="rId10"/>
    <p:sldId id="274" r:id="rId11"/>
    <p:sldId id="263" r:id="rId12"/>
    <p:sldId id="265" r:id="rId13"/>
    <p:sldId id="259" r:id="rId14"/>
    <p:sldId id="264" r:id="rId15"/>
    <p:sldId id="275" r:id="rId16"/>
    <p:sldId id="267" r:id="rId17"/>
    <p:sldId id="268" r:id="rId18"/>
    <p:sldId id="271" r:id="rId19"/>
    <p:sldId id="270" r:id="rId20"/>
    <p:sldId id="273" r:id="rId21"/>
    <p:sldId id="269"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6E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B56816-5955-44AF-9DD8-24803447F95A}" type="datetimeFigureOut">
              <a:rPr lang="en-GB" smtClean="0"/>
              <a:t>20/03/2026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C09440-BE32-4988-A5CD-28E9028F92F8}" type="slidenum">
              <a:rPr lang="en-GB" smtClean="0"/>
              <a:t>‹#›</a:t>
            </a:fld>
            <a:endParaRPr lang="en-GB"/>
          </a:p>
        </p:txBody>
      </p:sp>
    </p:spTree>
    <p:extLst>
      <p:ext uri="{BB962C8B-B14F-4D97-AF65-F5344CB8AC3E}">
        <p14:creationId xmlns:p14="http://schemas.microsoft.com/office/powerpoint/2010/main" val="17628464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CAC65-E307-5EC8-4C97-30A57090EA6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51BA0E8-28B9-88CC-638C-06EE99E9F0C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9D6B8F1-55D3-B380-1789-52FED741365F}"/>
              </a:ext>
            </a:extLst>
          </p:cNvPr>
          <p:cNvSpPr>
            <a:spLocks noGrp="1"/>
          </p:cNvSpPr>
          <p:nvPr>
            <p:ph type="dt" sz="half" idx="10"/>
          </p:nvPr>
        </p:nvSpPr>
        <p:spPr/>
        <p:txBody>
          <a:bodyPr/>
          <a:lstStyle/>
          <a:p>
            <a:fld id="{E372B50A-1B19-4962-990D-D7C1C01BA855}" type="datetimeFigureOut">
              <a:rPr lang="en-GB" smtClean="0"/>
              <a:t>20/03/2026</a:t>
            </a:fld>
            <a:endParaRPr lang="en-GB"/>
          </a:p>
        </p:txBody>
      </p:sp>
      <p:sp>
        <p:nvSpPr>
          <p:cNvPr id="5" name="Footer Placeholder 4">
            <a:extLst>
              <a:ext uri="{FF2B5EF4-FFF2-40B4-BE49-F238E27FC236}">
                <a16:creationId xmlns:a16="http://schemas.microsoft.com/office/drawing/2014/main" id="{E37EF310-2D24-3909-F8EA-32473947AE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CBAB60C-563E-2D65-CCB1-67DBCDA72C18}"/>
              </a:ext>
            </a:extLst>
          </p:cNvPr>
          <p:cNvSpPr>
            <a:spLocks noGrp="1"/>
          </p:cNvSpPr>
          <p:nvPr>
            <p:ph type="sldNum" sz="quarter" idx="12"/>
          </p:nvPr>
        </p:nvSpPr>
        <p:spPr/>
        <p:txBody>
          <a:bodyPr/>
          <a:lstStyle/>
          <a:p>
            <a:fld id="{391D4DD4-F52C-4598-960B-E68D8306D6FD}" type="slidenum">
              <a:rPr lang="en-GB" smtClean="0"/>
              <a:t>‹#›</a:t>
            </a:fld>
            <a:endParaRPr lang="en-GB"/>
          </a:p>
        </p:txBody>
      </p:sp>
    </p:spTree>
    <p:extLst>
      <p:ext uri="{BB962C8B-B14F-4D97-AF65-F5344CB8AC3E}">
        <p14:creationId xmlns:p14="http://schemas.microsoft.com/office/powerpoint/2010/main" val="12669930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5BF72-353C-47BC-0185-0DC9E86C768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A70EA54-980C-77AE-01BB-16DC27127CC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5D9B86-2B1D-6B8A-2E9C-63D731E080E6}"/>
              </a:ext>
            </a:extLst>
          </p:cNvPr>
          <p:cNvSpPr>
            <a:spLocks noGrp="1"/>
          </p:cNvSpPr>
          <p:nvPr>
            <p:ph type="dt" sz="half" idx="10"/>
          </p:nvPr>
        </p:nvSpPr>
        <p:spPr/>
        <p:txBody>
          <a:bodyPr/>
          <a:lstStyle/>
          <a:p>
            <a:fld id="{E372B50A-1B19-4962-990D-D7C1C01BA855}" type="datetimeFigureOut">
              <a:rPr lang="en-GB" smtClean="0"/>
              <a:t>20/03/2026</a:t>
            </a:fld>
            <a:endParaRPr lang="en-GB"/>
          </a:p>
        </p:txBody>
      </p:sp>
      <p:sp>
        <p:nvSpPr>
          <p:cNvPr id="5" name="Footer Placeholder 4">
            <a:extLst>
              <a:ext uri="{FF2B5EF4-FFF2-40B4-BE49-F238E27FC236}">
                <a16:creationId xmlns:a16="http://schemas.microsoft.com/office/drawing/2014/main" id="{28EA7A04-6190-FFFA-9571-D246C72F5E8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B29E978-A2A0-B3EF-3671-028D5E15E0FC}"/>
              </a:ext>
            </a:extLst>
          </p:cNvPr>
          <p:cNvSpPr>
            <a:spLocks noGrp="1"/>
          </p:cNvSpPr>
          <p:nvPr>
            <p:ph type="sldNum" sz="quarter" idx="12"/>
          </p:nvPr>
        </p:nvSpPr>
        <p:spPr/>
        <p:txBody>
          <a:bodyPr/>
          <a:lstStyle/>
          <a:p>
            <a:fld id="{391D4DD4-F52C-4598-960B-E68D8306D6FD}" type="slidenum">
              <a:rPr lang="en-GB" smtClean="0"/>
              <a:t>‹#›</a:t>
            </a:fld>
            <a:endParaRPr lang="en-GB"/>
          </a:p>
        </p:txBody>
      </p:sp>
    </p:spTree>
    <p:extLst>
      <p:ext uri="{BB962C8B-B14F-4D97-AF65-F5344CB8AC3E}">
        <p14:creationId xmlns:p14="http://schemas.microsoft.com/office/powerpoint/2010/main" val="3858286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7BB3F33-8E50-8CA2-ADA0-9C847A71B5D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58A9813-C6DC-D509-999E-48258A97ED0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E527023-27C0-DBAA-BD91-AEA92525A5FF}"/>
              </a:ext>
            </a:extLst>
          </p:cNvPr>
          <p:cNvSpPr>
            <a:spLocks noGrp="1"/>
          </p:cNvSpPr>
          <p:nvPr>
            <p:ph type="dt" sz="half" idx="10"/>
          </p:nvPr>
        </p:nvSpPr>
        <p:spPr/>
        <p:txBody>
          <a:bodyPr/>
          <a:lstStyle/>
          <a:p>
            <a:fld id="{E372B50A-1B19-4962-990D-D7C1C01BA855}" type="datetimeFigureOut">
              <a:rPr lang="en-GB" smtClean="0"/>
              <a:t>20/03/2026</a:t>
            </a:fld>
            <a:endParaRPr lang="en-GB"/>
          </a:p>
        </p:txBody>
      </p:sp>
      <p:sp>
        <p:nvSpPr>
          <p:cNvPr id="5" name="Footer Placeholder 4">
            <a:extLst>
              <a:ext uri="{FF2B5EF4-FFF2-40B4-BE49-F238E27FC236}">
                <a16:creationId xmlns:a16="http://schemas.microsoft.com/office/drawing/2014/main" id="{E41EB3A3-8C01-2234-CD89-935F07268B9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561281-A4C3-50FC-C712-0A5EFFBDA1FC}"/>
              </a:ext>
            </a:extLst>
          </p:cNvPr>
          <p:cNvSpPr>
            <a:spLocks noGrp="1"/>
          </p:cNvSpPr>
          <p:nvPr>
            <p:ph type="sldNum" sz="quarter" idx="12"/>
          </p:nvPr>
        </p:nvSpPr>
        <p:spPr/>
        <p:txBody>
          <a:bodyPr/>
          <a:lstStyle/>
          <a:p>
            <a:fld id="{391D4DD4-F52C-4598-960B-E68D8306D6FD}" type="slidenum">
              <a:rPr lang="en-GB" smtClean="0"/>
              <a:t>‹#›</a:t>
            </a:fld>
            <a:endParaRPr lang="en-GB"/>
          </a:p>
        </p:txBody>
      </p:sp>
    </p:spTree>
    <p:extLst>
      <p:ext uri="{BB962C8B-B14F-4D97-AF65-F5344CB8AC3E}">
        <p14:creationId xmlns:p14="http://schemas.microsoft.com/office/powerpoint/2010/main" val="577721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38C6C-5A12-B076-9E5D-8B181F09F6F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1313CDB-6B18-C830-55CF-1405D66EF18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5F24FB9-2B58-F5E1-942F-F760C70D3ABB}"/>
              </a:ext>
            </a:extLst>
          </p:cNvPr>
          <p:cNvSpPr>
            <a:spLocks noGrp="1"/>
          </p:cNvSpPr>
          <p:nvPr>
            <p:ph type="dt" sz="half" idx="10"/>
          </p:nvPr>
        </p:nvSpPr>
        <p:spPr/>
        <p:txBody>
          <a:bodyPr/>
          <a:lstStyle/>
          <a:p>
            <a:fld id="{E372B50A-1B19-4962-990D-D7C1C01BA855}" type="datetimeFigureOut">
              <a:rPr lang="en-GB" smtClean="0"/>
              <a:t>20/03/2026</a:t>
            </a:fld>
            <a:endParaRPr lang="en-GB"/>
          </a:p>
        </p:txBody>
      </p:sp>
      <p:sp>
        <p:nvSpPr>
          <p:cNvPr id="5" name="Footer Placeholder 4">
            <a:extLst>
              <a:ext uri="{FF2B5EF4-FFF2-40B4-BE49-F238E27FC236}">
                <a16:creationId xmlns:a16="http://schemas.microsoft.com/office/drawing/2014/main" id="{D4FD36F4-E9DA-DB64-04E9-F34F831D221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7016759-2AD7-FAEF-7F11-2C5C292F37BB}"/>
              </a:ext>
            </a:extLst>
          </p:cNvPr>
          <p:cNvSpPr>
            <a:spLocks noGrp="1"/>
          </p:cNvSpPr>
          <p:nvPr>
            <p:ph type="sldNum" sz="quarter" idx="12"/>
          </p:nvPr>
        </p:nvSpPr>
        <p:spPr/>
        <p:txBody>
          <a:bodyPr/>
          <a:lstStyle/>
          <a:p>
            <a:fld id="{391D4DD4-F52C-4598-960B-E68D8306D6FD}" type="slidenum">
              <a:rPr lang="en-GB" smtClean="0"/>
              <a:t>‹#›</a:t>
            </a:fld>
            <a:endParaRPr lang="en-GB"/>
          </a:p>
        </p:txBody>
      </p:sp>
    </p:spTree>
    <p:extLst>
      <p:ext uri="{BB962C8B-B14F-4D97-AF65-F5344CB8AC3E}">
        <p14:creationId xmlns:p14="http://schemas.microsoft.com/office/powerpoint/2010/main" val="3700626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49172-953C-8516-2654-EF4E031399B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28BE18E-6342-C32B-ABC8-B6F6267CA57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CDA9B39-4C45-8564-D255-DED74CD86A78}"/>
              </a:ext>
            </a:extLst>
          </p:cNvPr>
          <p:cNvSpPr>
            <a:spLocks noGrp="1"/>
          </p:cNvSpPr>
          <p:nvPr>
            <p:ph type="dt" sz="half" idx="10"/>
          </p:nvPr>
        </p:nvSpPr>
        <p:spPr/>
        <p:txBody>
          <a:bodyPr/>
          <a:lstStyle/>
          <a:p>
            <a:fld id="{E372B50A-1B19-4962-990D-D7C1C01BA855}" type="datetimeFigureOut">
              <a:rPr lang="en-GB" smtClean="0"/>
              <a:t>20/03/2026</a:t>
            </a:fld>
            <a:endParaRPr lang="en-GB"/>
          </a:p>
        </p:txBody>
      </p:sp>
      <p:sp>
        <p:nvSpPr>
          <p:cNvPr id="5" name="Footer Placeholder 4">
            <a:extLst>
              <a:ext uri="{FF2B5EF4-FFF2-40B4-BE49-F238E27FC236}">
                <a16:creationId xmlns:a16="http://schemas.microsoft.com/office/drawing/2014/main" id="{B525327F-0E64-F7BB-4A74-F9AB576404D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C46D8C0-437F-5D78-C622-B46A4244B3FE}"/>
              </a:ext>
            </a:extLst>
          </p:cNvPr>
          <p:cNvSpPr>
            <a:spLocks noGrp="1"/>
          </p:cNvSpPr>
          <p:nvPr>
            <p:ph type="sldNum" sz="quarter" idx="12"/>
          </p:nvPr>
        </p:nvSpPr>
        <p:spPr/>
        <p:txBody>
          <a:bodyPr/>
          <a:lstStyle/>
          <a:p>
            <a:fld id="{391D4DD4-F52C-4598-960B-E68D8306D6FD}" type="slidenum">
              <a:rPr lang="en-GB" smtClean="0"/>
              <a:t>‹#›</a:t>
            </a:fld>
            <a:endParaRPr lang="en-GB"/>
          </a:p>
        </p:txBody>
      </p:sp>
    </p:spTree>
    <p:extLst>
      <p:ext uri="{BB962C8B-B14F-4D97-AF65-F5344CB8AC3E}">
        <p14:creationId xmlns:p14="http://schemas.microsoft.com/office/powerpoint/2010/main" val="143103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B55B7-0C0B-00F7-D868-9125A66F925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4F6B386-ADE3-26CF-92E3-93AB7984D1D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C7F8DAE-7240-1D19-B8B1-E751B454880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BD1E721-C202-6C49-3C7B-70407388CD2A}"/>
              </a:ext>
            </a:extLst>
          </p:cNvPr>
          <p:cNvSpPr>
            <a:spLocks noGrp="1"/>
          </p:cNvSpPr>
          <p:nvPr>
            <p:ph type="dt" sz="half" idx="10"/>
          </p:nvPr>
        </p:nvSpPr>
        <p:spPr/>
        <p:txBody>
          <a:bodyPr/>
          <a:lstStyle/>
          <a:p>
            <a:fld id="{E372B50A-1B19-4962-990D-D7C1C01BA855}" type="datetimeFigureOut">
              <a:rPr lang="en-GB" smtClean="0"/>
              <a:t>20/03/2026</a:t>
            </a:fld>
            <a:endParaRPr lang="en-GB"/>
          </a:p>
        </p:txBody>
      </p:sp>
      <p:sp>
        <p:nvSpPr>
          <p:cNvPr id="6" name="Footer Placeholder 5">
            <a:extLst>
              <a:ext uri="{FF2B5EF4-FFF2-40B4-BE49-F238E27FC236}">
                <a16:creationId xmlns:a16="http://schemas.microsoft.com/office/drawing/2014/main" id="{CFF40F7C-F39F-7B0F-3386-FC6ABCF2D63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64E2E9D-3226-201E-6C11-9DB825D37F5A}"/>
              </a:ext>
            </a:extLst>
          </p:cNvPr>
          <p:cNvSpPr>
            <a:spLocks noGrp="1"/>
          </p:cNvSpPr>
          <p:nvPr>
            <p:ph type="sldNum" sz="quarter" idx="12"/>
          </p:nvPr>
        </p:nvSpPr>
        <p:spPr/>
        <p:txBody>
          <a:bodyPr/>
          <a:lstStyle/>
          <a:p>
            <a:fld id="{391D4DD4-F52C-4598-960B-E68D8306D6FD}" type="slidenum">
              <a:rPr lang="en-GB" smtClean="0"/>
              <a:t>‹#›</a:t>
            </a:fld>
            <a:endParaRPr lang="en-GB"/>
          </a:p>
        </p:txBody>
      </p:sp>
    </p:spTree>
    <p:extLst>
      <p:ext uri="{BB962C8B-B14F-4D97-AF65-F5344CB8AC3E}">
        <p14:creationId xmlns:p14="http://schemas.microsoft.com/office/powerpoint/2010/main" val="3910249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F46AE-D6DB-7123-2FEC-509F8257C95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1A02658-1EF7-9D42-6A09-3FDF64D5CA2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A009B68-AD4D-70F9-398B-FE40D36245B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4387891-B83B-6F6C-77B2-4CC23D2F4E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4E8776B-6596-7E91-F227-1DB9F0A6999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197BF4A-9BD3-BD30-908A-EB4FD9CEA82C}"/>
              </a:ext>
            </a:extLst>
          </p:cNvPr>
          <p:cNvSpPr>
            <a:spLocks noGrp="1"/>
          </p:cNvSpPr>
          <p:nvPr>
            <p:ph type="dt" sz="half" idx="10"/>
          </p:nvPr>
        </p:nvSpPr>
        <p:spPr/>
        <p:txBody>
          <a:bodyPr/>
          <a:lstStyle/>
          <a:p>
            <a:fld id="{E372B50A-1B19-4962-990D-D7C1C01BA855}" type="datetimeFigureOut">
              <a:rPr lang="en-GB" smtClean="0"/>
              <a:t>20/03/2026</a:t>
            </a:fld>
            <a:endParaRPr lang="en-GB"/>
          </a:p>
        </p:txBody>
      </p:sp>
      <p:sp>
        <p:nvSpPr>
          <p:cNvPr id="8" name="Footer Placeholder 7">
            <a:extLst>
              <a:ext uri="{FF2B5EF4-FFF2-40B4-BE49-F238E27FC236}">
                <a16:creationId xmlns:a16="http://schemas.microsoft.com/office/drawing/2014/main" id="{FE302CB8-CAAE-D4D1-1A5C-344E1ED7BB4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7673674-5A3A-E966-404C-89F840D287B0}"/>
              </a:ext>
            </a:extLst>
          </p:cNvPr>
          <p:cNvSpPr>
            <a:spLocks noGrp="1"/>
          </p:cNvSpPr>
          <p:nvPr>
            <p:ph type="sldNum" sz="quarter" idx="12"/>
          </p:nvPr>
        </p:nvSpPr>
        <p:spPr/>
        <p:txBody>
          <a:bodyPr/>
          <a:lstStyle/>
          <a:p>
            <a:fld id="{391D4DD4-F52C-4598-960B-E68D8306D6FD}" type="slidenum">
              <a:rPr lang="en-GB" smtClean="0"/>
              <a:t>‹#›</a:t>
            </a:fld>
            <a:endParaRPr lang="en-GB"/>
          </a:p>
        </p:txBody>
      </p:sp>
    </p:spTree>
    <p:extLst>
      <p:ext uri="{BB962C8B-B14F-4D97-AF65-F5344CB8AC3E}">
        <p14:creationId xmlns:p14="http://schemas.microsoft.com/office/powerpoint/2010/main" val="639038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FC5FE-58E3-0449-9493-441988BCD68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E9956C2-2B67-28EF-17B6-5DA9F2A164E0}"/>
              </a:ext>
            </a:extLst>
          </p:cNvPr>
          <p:cNvSpPr>
            <a:spLocks noGrp="1"/>
          </p:cNvSpPr>
          <p:nvPr>
            <p:ph type="dt" sz="half" idx="10"/>
          </p:nvPr>
        </p:nvSpPr>
        <p:spPr/>
        <p:txBody>
          <a:bodyPr/>
          <a:lstStyle/>
          <a:p>
            <a:fld id="{E372B50A-1B19-4962-990D-D7C1C01BA855}" type="datetimeFigureOut">
              <a:rPr lang="en-GB" smtClean="0"/>
              <a:t>20/03/2026</a:t>
            </a:fld>
            <a:endParaRPr lang="en-GB"/>
          </a:p>
        </p:txBody>
      </p:sp>
      <p:sp>
        <p:nvSpPr>
          <p:cNvPr id="4" name="Footer Placeholder 3">
            <a:extLst>
              <a:ext uri="{FF2B5EF4-FFF2-40B4-BE49-F238E27FC236}">
                <a16:creationId xmlns:a16="http://schemas.microsoft.com/office/drawing/2014/main" id="{05F595DD-2E55-F125-AEFD-1732CA2AD3E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10F2498-184A-9EB0-90EF-F3C651EE21D7}"/>
              </a:ext>
            </a:extLst>
          </p:cNvPr>
          <p:cNvSpPr>
            <a:spLocks noGrp="1"/>
          </p:cNvSpPr>
          <p:nvPr>
            <p:ph type="sldNum" sz="quarter" idx="12"/>
          </p:nvPr>
        </p:nvSpPr>
        <p:spPr/>
        <p:txBody>
          <a:bodyPr/>
          <a:lstStyle/>
          <a:p>
            <a:fld id="{391D4DD4-F52C-4598-960B-E68D8306D6FD}" type="slidenum">
              <a:rPr lang="en-GB" smtClean="0"/>
              <a:t>‹#›</a:t>
            </a:fld>
            <a:endParaRPr lang="en-GB"/>
          </a:p>
        </p:txBody>
      </p:sp>
    </p:spTree>
    <p:extLst>
      <p:ext uri="{BB962C8B-B14F-4D97-AF65-F5344CB8AC3E}">
        <p14:creationId xmlns:p14="http://schemas.microsoft.com/office/powerpoint/2010/main" val="4225893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1BBDAA-3E03-D516-DBF9-5ABA31B95A68}"/>
              </a:ext>
            </a:extLst>
          </p:cNvPr>
          <p:cNvSpPr>
            <a:spLocks noGrp="1"/>
          </p:cNvSpPr>
          <p:nvPr>
            <p:ph type="dt" sz="half" idx="10"/>
          </p:nvPr>
        </p:nvSpPr>
        <p:spPr/>
        <p:txBody>
          <a:bodyPr/>
          <a:lstStyle/>
          <a:p>
            <a:fld id="{E372B50A-1B19-4962-990D-D7C1C01BA855}" type="datetimeFigureOut">
              <a:rPr lang="en-GB" smtClean="0"/>
              <a:t>20/03/2026</a:t>
            </a:fld>
            <a:endParaRPr lang="en-GB"/>
          </a:p>
        </p:txBody>
      </p:sp>
      <p:sp>
        <p:nvSpPr>
          <p:cNvPr id="3" name="Footer Placeholder 2">
            <a:extLst>
              <a:ext uri="{FF2B5EF4-FFF2-40B4-BE49-F238E27FC236}">
                <a16:creationId xmlns:a16="http://schemas.microsoft.com/office/drawing/2014/main" id="{E8E9CA4B-2F65-F394-4E20-DF2C356F07F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0EDB6D6-F5CE-C63F-C9F8-79091BDF454F}"/>
              </a:ext>
            </a:extLst>
          </p:cNvPr>
          <p:cNvSpPr>
            <a:spLocks noGrp="1"/>
          </p:cNvSpPr>
          <p:nvPr>
            <p:ph type="sldNum" sz="quarter" idx="12"/>
          </p:nvPr>
        </p:nvSpPr>
        <p:spPr/>
        <p:txBody>
          <a:bodyPr/>
          <a:lstStyle/>
          <a:p>
            <a:fld id="{391D4DD4-F52C-4598-960B-E68D8306D6FD}" type="slidenum">
              <a:rPr lang="en-GB" smtClean="0"/>
              <a:t>‹#›</a:t>
            </a:fld>
            <a:endParaRPr lang="en-GB"/>
          </a:p>
        </p:txBody>
      </p:sp>
    </p:spTree>
    <p:extLst>
      <p:ext uri="{BB962C8B-B14F-4D97-AF65-F5344CB8AC3E}">
        <p14:creationId xmlns:p14="http://schemas.microsoft.com/office/powerpoint/2010/main" val="4108200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1D6606-1FC4-5592-C5F8-8731FCF1526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122766C-2CC8-EE70-07B7-BF8A8C0498A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31D6B4F-D937-5F87-EED9-6BD6304FA9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996378D-7840-80B5-621C-1A3E24CC0A61}"/>
              </a:ext>
            </a:extLst>
          </p:cNvPr>
          <p:cNvSpPr>
            <a:spLocks noGrp="1"/>
          </p:cNvSpPr>
          <p:nvPr>
            <p:ph type="dt" sz="half" idx="10"/>
          </p:nvPr>
        </p:nvSpPr>
        <p:spPr/>
        <p:txBody>
          <a:bodyPr/>
          <a:lstStyle/>
          <a:p>
            <a:fld id="{E372B50A-1B19-4962-990D-D7C1C01BA855}" type="datetimeFigureOut">
              <a:rPr lang="en-GB" smtClean="0"/>
              <a:t>20/03/2026</a:t>
            </a:fld>
            <a:endParaRPr lang="en-GB"/>
          </a:p>
        </p:txBody>
      </p:sp>
      <p:sp>
        <p:nvSpPr>
          <p:cNvPr id="6" name="Footer Placeholder 5">
            <a:extLst>
              <a:ext uri="{FF2B5EF4-FFF2-40B4-BE49-F238E27FC236}">
                <a16:creationId xmlns:a16="http://schemas.microsoft.com/office/drawing/2014/main" id="{D3D41EF3-3D06-C239-319C-479CA16BFB9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D090C18-D06B-7FBE-3BA6-809E7A038A2D}"/>
              </a:ext>
            </a:extLst>
          </p:cNvPr>
          <p:cNvSpPr>
            <a:spLocks noGrp="1"/>
          </p:cNvSpPr>
          <p:nvPr>
            <p:ph type="sldNum" sz="quarter" idx="12"/>
          </p:nvPr>
        </p:nvSpPr>
        <p:spPr/>
        <p:txBody>
          <a:bodyPr/>
          <a:lstStyle/>
          <a:p>
            <a:fld id="{391D4DD4-F52C-4598-960B-E68D8306D6FD}" type="slidenum">
              <a:rPr lang="en-GB" smtClean="0"/>
              <a:t>‹#›</a:t>
            </a:fld>
            <a:endParaRPr lang="en-GB"/>
          </a:p>
        </p:txBody>
      </p:sp>
    </p:spTree>
    <p:extLst>
      <p:ext uri="{BB962C8B-B14F-4D97-AF65-F5344CB8AC3E}">
        <p14:creationId xmlns:p14="http://schemas.microsoft.com/office/powerpoint/2010/main" val="3083201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86945-33E3-C471-2E94-A77B6C21B6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50ED7AA-413B-EA3B-AEA0-55AB78A499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C84A9A9-F217-21E5-5C8C-578995D39D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CCDA82-4B5B-DDA8-E0BC-3557872AB9E9}"/>
              </a:ext>
            </a:extLst>
          </p:cNvPr>
          <p:cNvSpPr>
            <a:spLocks noGrp="1"/>
          </p:cNvSpPr>
          <p:nvPr>
            <p:ph type="dt" sz="half" idx="10"/>
          </p:nvPr>
        </p:nvSpPr>
        <p:spPr/>
        <p:txBody>
          <a:bodyPr/>
          <a:lstStyle/>
          <a:p>
            <a:fld id="{E372B50A-1B19-4962-990D-D7C1C01BA855}" type="datetimeFigureOut">
              <a:rPr lang="en-GB" smtClean="0"/>
              <a:t>20/03/2026</a:t>
            </a:fld>
            <a:endParaRPr lang="en-GB"/>
          </a:p>
        </p:txBody>
      </p:sp>
      <p:sp>
        <p:nvSpPr>
          <p:cNvPr id="6" name="Footer Placeholder 5">
            <a:extLst>
              <a:ext uri="{FF2B5EF4-FFF2-40B4-BE49-F238E27FC236}">
                <a16:creationId xmlns:a16="http://schemas.microsoft.com/office/drawing/2014/main" id="{7C9B92B1-EA1E-0771-E6E3-D27B0F303A4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FBFEB9F-D370-3B1B-FB27-210E870FB88A}"/>
              </a:ext>
            </a:extLst>
          </p:cNvPr>
          <p:cNvSpPr>
            <a:spLocks noGrp="1"/>
          </p:cNvSpPr>
          <p:nvPr>
            <p:ph type="sldNum" sz="quarter" idx="12"/>
          </p:nvPr>
        </p:nvSpPr>
        <p:spPr/>
        <p:txBody>
          <a:bodyPr/>
          <a:lstStyle/>
          <a:p>
            <a:fld id="{391D4DD4-F52C-4598-960B-E68D8306D6FD}" type="slidenum">
              <a:rPr lang="en-GB" smtClean="0"/>
              <a:t>‹#›</a:t>
            </a:fld>
            <a:endParaRPr lang="en-GB"/>
          </a:p>
        </p:txBody>
      </p:sp>
    </p:spTree>
    <p:extLst>
      <p:ext uri="{BB962C8B-B14F-4D97-AF65-F5344CB8AC3E}">
        <p14:creationId xmlns:p14="http://schemas.microsoft.com/office/powerpoint/2010/main" val="16155927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A0FA11-A233-A9F8-589E-4F5296996B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A5B5096-B405-8D18-99C3-499BCEBE22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BB62CC1-2393-1F81-8859-FB88AFC721B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372B50A-1B19-4962-990D-D7C1C01BA855}" type="datetimeFigureOut">
              <a:rPr lang="en-GB" smtClean="0"/>
              <a:t>20/03/2026</a:t>
            </a:fld>
            <a:endParaRPr lang="en-GB"/>
          </a:p>
        </p:txBody>
      </p:sp>
      <p:sp>
        <p:nvSpPr>
          <p:cNvPr id="5" name="Footer Placeholder 4">
            <a:extLst>
              <a:ext uri="{FF2B5EF4-FFF2-40B4-BE49-F238E27FC236}">
                <a16:creationId xmlns:a16="http://schemas.microsoft.com/office/drawing/2014/main" id="{13EED650-7C6C-625E-1DFF-053ECFD544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9576409-E8FF-B739-335B-2E5FE622FD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91D4DD4-F52C-4598-960B-E68D8306D6FD}" type="slidenum">
              <a:rPr lang="en-GB" smtClean="0"/>
              <a:t>‹#›</a:t>
            </a:fld>
            <a:endParaRPr lang="en-GB"/>
          </a:p>
        </p:txBody>
      </p:sp>
    </p:spTree>
    <p:extLst>
      <p:ext uri="{BB962C8B-B14F-4D97-AF65-F5344CB8AC3E}">
        <p14:creationId xmlns:p14="http://schemas.microsoft.com/office/powerpoint/2010/main" val="5130701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devoncarehomes.org"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31" name="Group 1030">
            <a:extLst>
              <a:ext uri="{FF2B5EF4-FFF2-40B4-BE49-F238E27FC236}">
                <a16:creationId xmlns:a16="http://schemas.microsoft.com/office/drawing/2014/main" id="{1A0A9671-5B92-26A2-799A-51ADF0E39F1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5352229"/>
            <a:ext cx="12202174" cy="1519356"/>
            <a:chOff x="0" y="-29768"/>
            <a:chExt cx="12202174" cy="1519356"/>
          </a:xfrm>
        </p:grpSpPr>
        <p:sp>
          <p:nvSpPr>
            <p:cNvPr id="1032" name="Rectangle 1031">
              <a:extLst>
                <a:ext uri="{FF2B5EF4-FFF2-40B4-BE49-F238E27FC236}">
                  <a16:creationId xmlns:a16="http://schemas.microsoft.com/office/drawing/2014/main" id="{71CC6B4C-401C-575A-AE8E-2739C23744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5341412" y="-5371175"/>
              <a:ext cx="1519350" cy="12202174"/>
            </a:xfrm>
            <a:prstGeom prst="rect">
              <a:avLst/>
            </a:prstGeom>
            <a:gradFill>
              <a:gsLst>
                <a:gs pos="0">
                  <a:schemeClr val="accent5"/>
                </a:gs>
                <a:gs pos="100000">
                  <a:schemeClr val="accent2"/>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a:extLst>
                <a:ext uri="{FF2B5EF4-FFF2-40B4-BE49-F238E27FC236}">
                  <a16:creationId xmlns:a16="http://schemas.microsoft.com/office/drawing/2014/main" id="{ADEFFA9F-9B89-18D4-F35B-F234DBA67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289101" y="-1429602"/>
              <a:ext cx="1507122" cy="4319024"/>
            </a:xfrm>
            <a:prstGeom prst="rect">
              <a:avLst/>
            </a:prstGeom>
            <a:gradFill>
              <a:gsLst>
                <a:gs pos="59000">
                  <a:schemeClr val="accent5">
                    <a:lumMod val="60000"/>
                    <a:lumOff val="40000"/>
                    <a:alpha val="0"/>
                  </a:schemeClr>
                </a:gs>
                <a:gs pos="100000">
                  <a:schemeClr val="accent5">
                    <a:lumMod val="60000"/>
                    <a:lumOff val="40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4" name="Rectangle 1033">
              <a:extLst>
                <a:ext uri="{FF2B5EF4-FFF2-40B4-BE49-F238E27FC236}">
                  <a16:creationId xmlns:a16="http://schemas.microsoft.com/office/drawing/2014/main" id="{A7AAAC44-71DE-C03C-8778-4B46866A1F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880884" y="-2910652"/>
              <a:ext cx="1519356" cy="7281123"/>
            </a:xfrm>
            <a:prstGeom prst="rect">
              <a:avLst/>
            </a:prstGeom>
            <a:gradFill>
              <a:gsLst>
                <a:gs pos="29000">
                  <a:schemeClr val="accent5">
                    <a:lumMod val="60000"/>
                    <a:lumOff val="40000"/>
                    <a:alpha val="0"/>
                  </a:schemeClr>
                </a:gs>
                <a:gs pos="100000">
                  <a:schemeClr val="accent5">
                    <a:lumMod val="75000"/>
                    <a:alpha val="70000"/>
                  </a:schemeClr>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26" name="Picture 2" descr="A close-up of a logo&#10;&#10;AI-generated content may be incorrect.">
            <a:extLst>
              <a:ext uri="{FF2B5EF4-FFF2-40B4-BE49-F238E27FC236}">
                <a16:creationId xmlns:a16="http://schemas.microsoft.com/office/drawing/2014/main" id="{792313FA-8172-5A88-10AB-D6AA8F7B82E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79229" y="711767"/>
            <a:ext cx="10439401" cy="242716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148F1DC-E903-3340-784F-1FD764C2B878}"/>
              </a:ext>
            </a:extLst>
          </p:cNvPr>
          <p:cNvSpPr txBox="1"/>
          <p:nvPr/>
        </p:nvSpPr>
        <p:spPr>
          <a:xfrm>
            <a:off x="2826785" y="3429000"/>
            <a:ext cx="6538427"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3200" b="1" dirty="0">
                <a:solidFill>
                  <a:srgbClr val="916E98"/>
                </a:solidFill>
                <a:hlinkClick r:id="rId3">
                  <a:extLst>
                    <a:ext uri="{A12FA001-AC4F-418D-AE19-62706E023703}">
                      <ahyp:hlinkClr xmlns:ahyp="http://schemas.microsoft.com/office/drawing/2018/hyperlinkcolor" val="tx"/>
                    </a:ext>
                  </a:extLst>
                </a:hlinkClick>
              </a:rPr>
              <a:t>Recognition Awards: </a:t>
            </a:r>
          </a:p>
          <a:p>
            <a:pPr algn="ctr"/>
            <a:r>
              <a:rPr lang="en-GB" sz="3200" b="1" dirty="0">
                <a:solidFill>
                  <a:srgbClr val="916E98"/>
                </a:solidFill>
                <a:hlinkClick r:id="rId3">
                  <a:extLst>
                    <a:ext uri="{A12FA001-AC4F-418D-AE19-62706E023703}">
                      <ahyp:hlinkClr xmlns:ahyp="http://schemas.microsoft.com/office/drawing/2018/hyperlinkcolor" val="tx"/>
                    </a:ext>
                  </a:extLst>
                </a:hlinkClick>
              </a:rPr>
              <a:t>Nominations</a:t>
            </a:r>
          </a:p>
          <a:p>
            <a:endParaRPr lang="en-GB" sz="3200" dirty="0"/>
          </a:p>
        </p:txBody>
      </p:sp>
      <p:sp>
        <p:nvSpPr>
          <p:cNvPr id="2" name="TextBox 1">
            <a:extLst>
              <a:ext uri="{FF2B5EF4-FFF2-40B4-BE49-F238E27FC236}">
                <a16:creationId xmlns:a16="http://schemas.microsoft.com/office/drawing/2014/main" id="{71682579-01C5-1692-59F2-A50B6EA9BF31}"/>
              </a:ext>
            </a:extLst>
          </p:cNvPr>
          <p:cNvSpPr txBox="1"/>
          <p:nvPr/>
        </p:nvSpPr>
        <p:spPr>
          <a:xfrm>
            <a:off x="3460954" y="5567680"/>
            <a:ext cx="5270091" cy="461665"/>
          </a:xfrm>
          <a:prstGeom prst="rect">
            <a:avLst/>
          </a:prstGeom>
          <a:noFill/>
        </p:spPr>
        <p:txBody>
          <a:bodyPr wrap="square" rtlCol="0">
            <a:spAutoFit/>
          </a:bodyPr>
          <a:lstStyle/>
          <a:p>
            <a:pPr algn="ctr"/>
            <a:r>
              <a:rPr lang="en-US" sz="2400" dirty="0"/>
              <a:t>info@devoncarehomes.org</a:t>
            </a:r>
            <a:endParaRPr lang="en-GB" sz="2400" dirty="0"/>
          </a:p>
        </p:txBody>
      </p:sp>
      <p:sp>
        <p:nvSpPr>
          <p:cNvPr id="4" name="TextBox 3">
            <a:extLst>
              <a:ext uri="{FF2B5EF4-FFF2-40B4-BE49-F238E27FC236}">
                <a16:creationId xmlns:a16="http://schemas.microsoft.com/office/drawing/2014/main" id="{75318FBD-88BA-74CF-0F3B-05FB04BC2D95}"/>
              </a:ext>
            </a:extLst>
          </p:cNvPr>
          <p:cNvSpPr txBox="1"/>
          <p:nvPr/>
        </p:nvSpPr>
        <p:spPr>
          <a:xfrm>
            <a:off x="3460954" y="6194163"/>
            <a:ext cx="5270091" cy="461665"/>
          </a:xfrm>
          <a:prstGeom prst="rect">
            <a:avLst/>
          </a:prstGeom>
          <a:noFill/>
        </p:spPr>
        <p:txBody>
          <a:bodyPr wrap="square" rtlCol="0">
            <a:spAutoFit/>
          </a:bodyPr>
          <a:lstStyle/>
          <a:p>
            <a:pPr algn="ctr"/>
            <a:r>
              <a:rPr lang="en-US" sz="2400" dirty="0"/>
              <a:t>www.devoncarehomes.org</a:t>
            </a:r>
            <a:endParaRPr lang="en-GB" sz="2400" dirty="0"/>
          </a:p>
        </p:txBody>
      </p:sp>
    </p:spTree>
    <p:extLst>
      <p:ext uri="{BB962C8B-B14F-4D97-AF65-F5344CB8AC3E}">
        <p14:creationId xmlns:p14="http://schemas.microsoft.com/office/powerpoint/2010/main" val="24953895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E7217B-C0FF-8417-F9A0-293F6885EB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5416440-3E12-8718-091A-375DEB82E298}"/>
              </a:ext>
            </a:extLst>
          </p:cNvPr>
          <p:cNvSpPr>
            <a:spLocks noGrp="1"/>
          </p:cNvSpPr>
          <p:nvPr>
            <p:ph type="title"/>
          </p:nvPr>
        </p:nvSpPr>
        <p:spPr>
          <a:xfrm>
            <a:off x="2155370" y="702831"/>
            <a:ext cx="7434943" cy="566057"/>
          </a:xfrm>
        </p:spPr>
        <p:txBody>
          <a:bodyPr anchor="t">
            <a:normAutofit fontScale="90000"/>
          </a:bodyPr>
          <a:lstStyle/>
          <a:p>
            <a:pPr algn="ctr">
              <a:lnSpc>
                <a:spcPct val="100000"/>
              </a:lnSpc>
            </a:pPr>
            <a:r>
              <a:rPr lang="en-GB" sz="3200" b="1" dirty="0">
                <a:solidFill>
                  <a:srgbClr val="916E98"/>
                </a:solidFill>
                <a:latin typeface="+mn-lt"/>
              </a:rPr>
              <a:t>Ros Friendship – Team Leader</a:t>
            </a:r>
            <a:br>
              <a:rPr lang="en-GB" sz="3200" dirty="0">
                <a:solidFill>
                  <a:srgbClr val="916E98"/>
                </a:solidFill>
                <a:latin typeface="+mn-lt"/>
              </a:rPr>
            </a:br>
            <a:br>
              <a:rPr lang="en-GB" sz="3200" dirty="0">
                <a:solidFill>
                  <a:srgbClr val="916E98"/>
                </a:solidFill>
                <a:latin typeface="+mn-lt"/>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984847E3-0572-166B-0681-939BA38D1D7C}"/>
              </a:ext>
            </a:extLst>
          </p:cNvPr>
          <p:cNvSpPr>
            <a:spLocks noGrp="1"/>
          </p:cNvSpPr>
          <p:nvPr>
            <p:ph idx="1"/>
          </p:nvPr>
        </p:nvSpPr>
        <p:spPr>
          <a:xfrm>
            <a:off x="566507" y="1572985"/>
            <a:ext cx="11058986" cy="3712029"/>
          </a:xfrm>
        </p:spPr>
        <p:txBody>
          <a:bodyPr anchor="t">
            <a:noAutofit/>
          </a:bodyPr>
          <a:lstStyle/>
          <a:p>
            <a:pPr marL="0" indent="0">
              <a:buNone/>
            </a:pPr>
            <a:r>
              <a:rPr lang="en-GB" sz="1600" dirty="0"/>
              <a:t>					</a:t>
            </a:r>
          </a:p>
        </p:txBody>
      </p:sp>
      <p:pic>
        <p:nvPicPr>
          <p:cNvPr id="2050" name="Picture 2" descr="A close-up of a logo&#10;&#10;AI-generated content may be incorrect.">
            <a:extLst>
              <a:ext uri="{FF2B5EF4-FFF2-40B4-BE49-F238E27FC236}">
                <a16:creationId xmlns:a16="http://schemas.microsoft.com/office/drawing/2014/main" id="{AFAF3602-2747-F376-55AD-06AC8BFFA62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213029" y="4414430"/>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14848E3-063E-9E8C-E0B9-F5ED153120F4}"/>
              </a:ext>
            </a:extLst>
          </p:cNvPr>
          <p:cNvSpPr txBox="1"/>
          <p:nvPr/>
        </p:nvSpPr>
        <p:spPr>
          <a:xfrm>
            <a:off x="2530928" y="1637161"/>
            <a:ext cx="6683828" cy="646331"/>
          </a:xfrm>
          <a:prstGeom prst="rect">
            <a:avLst/>
          </a:prstGeom>
          <a:noFill/>
        </p:spPr>
        <p:txBody>
          <a:bodyPr wrap="square" rtlCol="0">
            <a:spAutoFit/>
          </a:bodyPr>
          <a:lstStyle/>
          <a:p>
            <a:pPr algn="ctr"/>
            <a:r>
              <a:rPr lang="en-GB" b="1" dirty="0">
                <a:solidFill>
                  <a:srgbClr val="916E98"/>
                </a:solidFill>
              </a:rPr>
              <a:t>Summerhayes Care Home </a:t>
            </a:r>
          </a:p>
          <a:p>
            <a:pPr algn="ctr"/>
            <a:r>
              <a:rPr lang="en-GB" b="1" dirty="0">
                <a:solidFill>
                  <a:srgbClr val="916E98"/>
                </a:solidFill>
              </a:rPr>
              <a:t>Nominated by Jodie </a:t>
            </a:r>
            <a:r>
              <a:rPr lang="en-GB" b="1" dirty="0" err="1">
                <a:solidFill>
                  <a:srgbClr val="916E98"/>
                </a:solidFill>
              </a:rPr>
              <a:t>Brealy</a:t>
            </a:r>
            <a:endParaRPr lang="en-GB" b="1" dirty="0">
              <a:solidFill>
                <a:srgbClr val="916E98"/>
              </a:solidFill>
            </a:endParaRPr>
          </a:p>
        </p:txBody>
      </p:sp>
      <p:sp>
        <p:nvSpPr>
          <p:cNvPr id="5" name="TextBox 4">
            <a:extLst>
              <a:ext uri="{FF2B5EF4-FFF2-40B4-BE49-F238E27FC236}">
                <a16:creationId xmlns:a16="http://schemas.microsoft.com/office/drawing/2014/main" id="{D235F43A-6F81-F556-8721-7EF01ECC95CF}"/>
              </a:ext>
            </a:extLst>
          </p:cNvPr>
          <p:cNvSpPr txBox="1"/>
          <p:nvPr/>
        </p:nvSpPr>
        <p:spPr>
          <a:xfrm>
            <a:off x="859969" y="2785054"/>
            <a:ext cx="10025743" cy="1477328"/>
          </a:xfrm>
          <a:prstGeom prst="rect">
            <a:avLst/>
          </a:prstGeom>
          <a:noFill/>
        </p:spPr>
        <p:txBody>
          <a:bodyPr wrap="square" rtlCol="0">
            <a:spAutoFit/>
          </a:bodyPr>
          <a:lstStyle/>
          <a:p>
            <a:pPr algn="just"/>
            <a:r>
              <a:rPr lang="en-GB" i="1" dirty="0"/>
              <a:t>Long term dedication to the home (over 30 years) and has always shown trust, compassion, dedication, and commitment. </a:t>
            </a:r>
          </a:p>
          <a:p>
            <a:pPr algn="just"/>
            <a:endParaRPr lang="en-GB" i="1" dirty="0"/>
          </a:p>
          <a:p>
            <a:pPr algn="just"/>
            <a:r>
              <a:rPr lang="en-GB" i="1" dirty="0"/>
              <a:t>Best person to shadow or have as a mentor, as she shows compassion and person-centred care for all the residents.</a:t>
            </a:r>
          </a:p>
        </p:txBody>
      </p:sp>
    </p:spTree>
    <p:extLst>
      <p:ext uri="{BB962C8B-B14F-4D97-AF65-F5344CB8AC3E}">
        <p14:creationId xmlns:p14="http://schemas.microsoft.com/office/powerpoint/2010/main" val="10714328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EBE782-88AE-C5B0-C647-EBC60663924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053DFD4-2BDA-7198-DE37-F1859E833C07}"/>
              </a:ext>
            </a:extLst>
          </p:cNvPr>
          <p:cNvSpPr>
            <a:spLocks noGrp="1"/>
          </p:cNvSpPr>
          <p:nvPr>
            <p:ph type="title"/>
          </p:nvPr>
        </p:nvSpPr>
        <p:spPr>
          <a:xfrm>
            <a:off x="2155371" y="315686"/>
            <a:ext cx="7434943" cy="566057"/>
          </a:xfrm>
        </p:spPr>
        <p:txBody>
          <a:bodyPr anchor="t">
            <a:normAutofit fontScale="90000"/>
          </a:bodyPr>
          <a:lstStyle/>
          <a:p>
            <a:pPr algn="ctr"/>
            <a:r>
              <a:rPr lang="en-GB" sz="3200" b="1" dirty="0">
                <a:solidFill>
                  <a:srgbClr val="916E98"/>
                </a:solidFill>
                <a:latin typeface="+mn-lt"/>
              </a:rPr>
              <a:t>Daisy </a:t>
            </a:r>
            <a:r>
              <a:rPr lang="en-GB" sz="3200" b="1" dirty="0" err="1">
                <a:solidFill>
                  <a:srgbClr val="916E98"/>
                </a:solidFill>
                <a:latin typeface="+mn-lt"/>
              </a:rPr>
              <a:t>Tolchard</a:t>
            </a:r>
            <a:r>
              <a:rPr lang="en-GB" sz="3200" b="1" dirty="0">
                <a:solidFill>
                  <a:srgbClr val="916E98"/>
                </a:solidFill>
                <a:latin typeface="+mn-lt"/>
              </a:rPr>
              <a:t> – Healthcare Assistant</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B520AFDC-8DBF-DBDC-A249-16F70B5EA828}"/>
              </a:ext>
            </a:extLst>
          </p:cNvPr>
          <p:cNvSpPr>
            <a:spLocks noGrp="1"/>
          </p:cNvSpPr>
          <p:nvPr>
            <p:ph idx="1"/>
          </p:nvPr>
        </p:nvSpPr>
        <p:spPr>
          <a:xfrm>
            <a:off x="566507" y="1638243"/>
            <a:ext cx="11058986" cy="3880814"/>
          </a:xfrm>
        </p:spPr>
        <p:txBody>
          <a:bodyPr anchor="t">
            <a:noAutofit/>
          </a:bodyPr>
          <a:lstStyle/>
          <a:p>
            <a:pPr marL="0" indent="0">
              <a:buNone/>
            </a:pPr>
            <a:r>
              <a:rPr lang="en-GB" sz="1600" i="1" dirty="0"/>
              <a:t>Daisy is a new care giver and is new to the team who, at just 18, already shows a natural warmth and compassion in everything she does. </a:t>
            </a:r>
            <a:br>
              <a:rPr lang="en-GB" sz="1600" i="1" dirty="0"/>
            </a:br>
            <a:endParaRPr lang="en-GB" sz="1600" i="1" dirty="0"/>
          </a:p>
          <a:p>
            <a:pPr marL="0" indent="0">
              <a:buNone/>
            </a:pPr>
            <a:r>
              <a:rPr lang="en-GB" sz="1600" i="1" dirty="0"/>
              <a:t>Daisy was studying an extended Diploma in Art and Design when she applied to work with The Old Rectory in Exeter. Since joining The Old Rectory, she has shifted her career ambitions to social care, and she has just enrolled on an NVQ course in health and social care.</a:t>
            </a:r>
          </a:p>
          <a:p>
            <a:pPr marL="0" indent="0">
              <a:buNone/>
            </a:pPr>
            <a:r>
              <a:rPr lang="en-GB" sz="1600" i="1" dirty="0"/>
              <a:t>She is lovely with residents, always greeting them with a smile and a positive attitude that lifts the atmosphere around her. Daisy is happy, kind, and thoughtful, often going out of her way to make sure everyone feels comfortable and cared for. She loves to dance with the residents, bringing joy and laughter into their day, and her genuine enthusiasm for making others happy is clear in every interaction. She is so natural with residents. Nothing phases her and she is very keen to do and learn more to develop her knowledge, understanding and skills to help her to build strong relationships with people and optimise the support and care she gives people.</a:t>
            </a:r>
          </a:p>
          <a:p>
            <a:pPr marL="0" indent="0">
              <a:buNone/>
            </a:pPr>
            <a:r>
              <a:rPr lang="en-GB" sz="1600" i="1" dirty="0"/>
              <a:t>Her manager, Kerry Dempsey, nominated Daisy because she felt it is not often she comes across someone starting their career in care who naturally shines so brightly. Sh</a:t>
            </a:r>
            <a:r>
              <a:rPr lang="en-GB" sz="1600" dirty="0"/>
              <a:t>e</a:t>
            </a:r>
            <a:r>
              <a:rPr lang="en-GB" sz="1600" i="1" dirty="0"/>
              <a:t> felt she would be worthy of an award recognising a care newcomer to support retaining the best and the brightest contributors in the care sector.</a:t>
            </a:r>
          </a:p>
          <a:p>
            <a:pPr marL="0" indent="0">
              <a:buNone/>
            </a:pPr>
            <a:endParaRPr lang="en-GB" sz="1600" i="1" dirty="0"/>
          </a:p>
        </p:txBody>
      </p:sp>
      <p:pic>
        <p:nvPicPr>
          <p:cNvPr id="2050" name="Picture 2" descr="A close-up of a logo&#10;&#10;AI-generated content may be incorrect.">
            <a:extLst>
              <a:ext uri="{FF2B5EF4-FFF2-40B4-BE49-F238E27FC236}">
                <a16:creationId xmlns:a16="http://schemas.microsoft.com/office/drawing/2014/main" id="{67EFB168-0C06-E935-8396-2F12F0FDB86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211979" y="5333282"/>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20944DE-BD88-BFEB-B50C-DDB43DEA7DEA}"/>
              </a:ext>
            </a:extLst>
          </p:cNvPr>
          <p:cNvSpPr txBox="1"/>
          <p:nvPr/>
        </p:nvSpPr>
        <p:spPr>
          <a:xfrm>
            <a:off x="2628900" y="991911"/>
            <a:ext cx="6683828" cy="646331"/>
          </a:xfrm>
          <a:prstGeom prst="rect">
            <a:avLst/>
          </a:prstGeom>
          <a:noFill/>
        </p:spPr>
        <p:txBody>
          <a:bodyPr wrap="square" lIns="91440" tIns="45720" rIns="91440" bIns="45720" rtlCol="0" anchor="t">
            <a:spAutoFit/>
          </a:bodyPr>
          <a:lstStyle/>
          <a:p>
            <a:pPr algn="ctr"/>
            <a:r>
              <a:rPr lang="en-GB" b="1" dirty="0">
                <a:solidFill>
                  <a:srgbClr val="916E98"/>
                </a:solidFill>
              </a:rPr>
              <a:t>The Old Rectory, Exeter</a:t>
            </a:r>
          </a:p>
          <a:p>
            <a:pPr algn="ctr"/>
            <a:r>
              <a:rPr lang="en-GB" b="1" dirty="0">
                <a:solidFill>
                  <a:srgbClr val="916E98"/>
                </a:solidFill>
              </a:rPr>
              <a:t>Nominated by Kerry Dempsey </a:t>
            </a:r>
          </a:p>
        </p:txBody>
      </p:sp>
    </p:spTree>
    <p:extLst>
      <p:ext uri="{BB962C8B-B14F-4D97-AF65-F5344CB8AC3E}">
        <p14:creationId xmlns:p14="http://schemas.microsoft.com/office/powerpoint/2010/main" val="41336828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E4C980-F797-54F7-9367-B4B2E32BA99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B59D942-80C1-0C73-9FC4-E660EF417F77}"/>
              </a:ext>
            </a:extLst>
          </p:cNvPr>
          <p:cNvSpPr>
            <a:spLocks noGrp="1"/>
          </p:cNvSpPr>
          <p:nvPr>
            <p:ph type="title"/>
          </p:nvPr>
        </p:nvSpPr>
        <p:spPr>
          <a:xfrm>
            <a:off x="2133600" y="648986"/>
            <a:ext cx="7434943" cy="566057"/>
          </a:xfrm>
        </p:spPr>
        <p:txBody>
          <a:bodyPr anchor="t">
            <a:normAutofit fontScale="90000"/>
          </a:bodyPr>
          <a:lstStyle/>
          <a:p>
            <a:pPr algn="ctr"/>
            <a:r>
              <a:rPr lang="en-GB" sz="3200" b="1" dirty="0">
                <a:solidFill>
                  <a:srgbClr val="916E98"/>
                </a:solidFill>
                <a:latin typeface="+mn-lt"/>
              </a:rPr>
              <a:t>Justice Olly – Care Assistant </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0FA5E92C-0ACB-A1AD-253B-AB8268821E59}"/>
              </a:ext>
            </a:extLst>
          </p:cNvPr>
          <p:cNvSpPr>
            <a:spLocks noGrp="1"/>
          </p:cNvSpPr>
          <p:nvPr>
            <p:ph idx="1"/>
          </p:nvPr>
        </p:nvSpPr>
        <p:spPr>
          <a:xfrm>
            <a:off x="566507" y="2466200"/>
            <a:ext cx="11058986" cy="2113395"/>
          </a:xfrm>
        </p:spPr>
        <p:txBody>
          <a:bodyPr anchor="t">
            <a:noAutofit/>
          </a:bodyPr>
          <a:lstStyle/>
          <a:p>
            <a:pPr marL="0" indent="0" algn="just">
              <a:buNone/>
            </a:pPr>
            <a:r>
              <a:rPr lang="en-GB" sz="1800" i="1" dirty="0"/>
              <a:t>Justice is a wonderful person to be around, and his zest for life and happiness is truly contagious. He cares deeply for everyone around him, including both his team and the residents. He consistently seeks out existing and new activities to involve residents in, ensuring they feel engaged and included in all that is happening. From organising group activities to spending one-on-one time — playing the piano, singing, exploring new technologies, and even fundraising for a VR headset to help residents explore the world. Justice goes above and beyond to create meaningful experiences for those in his care.</a:t>
            </a:r>
          </a:p>
        </p:txBody>
      </p:sp>
      <p:pic>
        <p:nvPicPr>
          <p:cNvPr id="2050" name="Picture 2" descr="A close-up of a logo&#10;&#10;AI-generated content may be incorrect.">
            <a:extLst>
              <a:ext uri="{FF2B5EF4-FFF2-40B4-BE49-F238E27FC236}">
                <a16:creationId xmlns:a16="http://schemas.microsoft.com/office/drawing/2014/main" id="{36161A52-F661-BDE5-D80C-F55A27B614A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211979" y="4579595"/>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28490FB-A5F3-0464-4744-349FB9FC6897}"/>
              </a:ext>
            </a:extLst>
          </p:cNvPr>
          <p:cNvSpPr txBox="1"/>
          <p:nvPr/>
        </p:nvSpPr>
        <p:spPr>
          <a:xfrm>
            <a:off x="2754086" y="1517456"/>
            <a:ext cx="6683828" cy="646331"/>
          </a:xfrm>
          <a:prstGeom prst="rect">
            <a:avLst/>
          </a:prstGeom>
          <a:noFill/>
        </p:spPr>
        <p:txBody>
          <a:bodyPr wrap="square" rtlCol="0">
            <a:spAutoFit/>
          </a:bodyPr>
          <a:lstStyle/>
          <a:p>
            <a:pPr algn="ctr"/>
            <a:r>
              <a:rPr lang="en-GB" b="1" dirty="0">
                <a:solidFill>
                  <a:srgbClr val="916E98"/>
                </a:solidFill>
              </a:rPr>
              <a:t>Beacon House, Centrum Care Homes </a:t>
            </a:r>
          </a:p>
          <a:p>
            <a:pPr algn="ctr"/>
            <a:r>
              <a:rPr lang="en-GB" b="1" dirty="0">
                <a:solidFill>
                  <a:srgbClr val="916E98"/>
                </a:solidFill>
              </a:rPr>
              <a:t>Nominated by Sarah Tremlett</a:t>
            </a:r>
          </a:p>
        </p:txBody>
      </p:sp>
    </p:spTree>
    <p:extLst>
      <p:ext uri="{BB962C8B-B14F-4D97-AF65-F5344CB8AC3E}">
        <p14:creationId xmlns:p14="http://schemas.microsoft.com/office/powerpoint/2010/main" val="24810820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B3007F-0B37-06B2-E010-06CDD864D75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8E9278C-926D-A518-0CC9-D3B44F37A1AD}"/>
              </a:ext>
            </a:extLst>
          </p:cNvPr>
          <p:cNvSpPr>
            <a:spLocks noGrp="1"/>
          </p:cNvSpPr>
          <p:nvPr>
            <p:ph type="title"/>
          </p:nvPr>
        </p:nvSpPr>
        <p:spPr>
          <a:xfrm>
            <a:off x="2155371" y="315686"/>
            <a:ext cx="7434943" cy="566057"/>
          </a:xfrm>
        </p:spPr>
        <p:txBody>
          <a:bodyPr anchor="t">
            <a:normAutofit fontScale="90000"/>
          </a:bodyPr>
          <a:lstStyle/>
          <a:p>
            <a:pPr algn="ctr"/>
            <a:r>
              <a:rPr lang="en-GB" sz="3200" b="1" dirty="0">
                <a:solidFill>
                  <a:srgbClr val="916E98"/>
                </a:solidFill>
                <a:latin typeface="+mn-lt"/>
              </a:rPr>
              <a:t>Vicky </a:t>
            </a:r>
            <a:r>
              <a:rPr lang="en-GB" sz="3200" b="1" dirty="0" err="1">
                <a:solidFill>
                  <a:srgbClr val="916E98"/>
                </a:solidFill>
                <a:latin typeface="+mn-lt"/>
              </a:rPr>
              <a:t>Herniman</a:t>
            </a:r>
            <a:r>
              <a:rPr lang="en-GB" sz="3200" b="1" dirty="0">
                <a:solidFill>
                  <a:srgbClr val="916E98"/>
                </a:solidFill>
                <a:latin typeface="+mn-lt"/>
              </a:rPr>
              <a:t> – Activities Co-ordinator</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BD34B97F-8D74-7CD9-6B12-415BBB286E80}"/>
              </a:ext>
            </a:extLst>
          </p:cNvPr>
          <p:cNvSpPr>
            <a:spLocks noGrp="1"/>
          </p:cNvSpPr>
          <p:nvPr>
            <p:ph idx="1"/>
          </p:nvPr>
        </p:nvSpPr>
        <p:spPr>
          <a:xfrm>
            <a:off x="566507" y="1638243"/>
            <a:ext cx="11058986" cy="3880814"/>
          </a:xfrm>
        </p:spPr>
        <p:txBody>
          <a:bodyPr anchor="t">
            <a:noAutofit/>
          </a:bodyPr>
          <a:lstStyle/>
          <a:p>
            <a:pPr marL="0" indent="0">
              <a:buNone/>
            </a:pPr>
            <a:r>
              <a:rPr lang="en-GB" sz="1400" i="1" dirty="0"/>
              <a:t>Vicky has worked for Sefton Hall since 2017 and is an Activities Co-ordinator.</a:t>
            </a:r>
            <a:br>
              <a:rPr lang="en-GB" sz="1400" i="1" dirty="0"/>
            </a:br>
            <a:endParaRPr lang="en-GB" sz="1400" i="1" dirty="0"/>
          </a:p>
          <a:p>
            <a:pPr marL="0" indent="0">
              <a:buNone/>
            </a:pPr>
            <a:r>
              <a:rPr lang="en-GB" sz="1400" i="1" dirty="0"/>
              <a:t>I am nominating Vicky because her name so often comes up from both colleagues and family members as someone who makes a massive contribution to Sefton Hall and is regularly seen by others to go above and beyond.</a:t>
            </a:r>
          </a:p>
          <a:p>
            <a:pPr marL="0" indent="0">
              <a:buNone/>
            </a:pPr>
            <a:r>
              <a:rPr lang="en-GB" sz="1400" i="1" dirty="0"/>
              <a:t>Colleagues have previously nominated her for both 'Employee of the Month' and 'Employee of the Year' and she was the very first winner of each of these awards when they were introduced. </a:t>
            </a:r>
          </a:p>
          <a:p>
            <a:pPr marL="0" indent="0">
              <a:buNone/>
            </a:pPr>
            <a:r>
              <a:rPr lang="en-GB" sz="1400" i="1" dirty="0"/>
              <a:t>People have said many things about her, and I have extracted a few of these to demonstrate what people say and how they feel about Vicky. These comments are from a mix of colleagues and family members:</a:t>
            </a:r>
          </a:p>
          <a:p>
            <a:pPr marL="0" indent="0">
              <a:buNone/>
            </a:pPr>
            <a:r>
              <a:rPr lang="en-GB" sz="1400" i="1" dirty="0"/>
              <a:t>"Vicky goes the extra mile. The residents are always a priority, and she is always available to help her team members."</a:t>
            </a:r>
          </a:p>
          <a:p>
            <a:pPr marL="0" indent="0">
              <a:buNone/>
            </a:pPr>
            <a:r>
              <a:rPr lang="en-GB" sz="1400" i="1" dirty="0"/>
              <a:t>"She puts her heart and soul into the work with our residents."</a:t>
            </a:r>
          </a:p>
          <a:p>
            <a:pPr marL="0" indent="0">
              <a:buNone/>
            </a:pPr>
            <a:r>
              <a:rPr lang="en-GB" sz="1400" i="1" dirty="0"/>
              <a:t>"(Vicky) always thinks of everyone. Brilliant with the residents. Lovely colleague.</a:t>
            </a:r>
          </a:p>
          <a:p>
            <a:pPr marL="0" indent="0">
              <a:buNone/>
            </a:pPr>
            <a:br>
              <a:rPr lang="en-GB" sz="1400" i="1" dirty="0"/>
            </a:br>
            <a:r>
              <a:rPr lang="en-GB" sz="1400" i="1" dirty="0"/>
              <a:t>"She is loving, caring and dedicated to her role. She has a great relationship with residents, team members and residents’ families. She is always happy to help where she can. The residents truly love her and talk fondly about her.“</a:t>
            </a:r>
          </a:p>
          <a:p>
            <a:pPr marL="0" indent="0">
              <a:buNone/>
            </a:pPr>
            <a:br>
              <a:rPr lang="en-GB" sz="1400" i="1" dirty="0"/>
            </a:br>
            <a:endParaRPr lang="en-GB" sz="1600" i="1" dirty="0"/>
          </a:p>
        </p:txBody>
      </p:sp>
      <p:pic>
        <p:nvPicPr>
          <p:cNvPr id="2050" name="Picture 2" descr="A close-up of a logo&#10;&#10;AI-generated content may be incorrect.">
            <a:extLst>
              <a:ext uri="{FF2B5EF4-FFF2-40B4-BE49-F238E27FC236}">
                <a16:creationId xmlns:a16="http://schemas.microsoft.com/office/drawing/2014/main" id="{C95A948F-8FEF-50DF-2D32-6B306BEA4FC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059579" y="5410200"/>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164FD13-8961-1203-3460-0532A49B198E}"/>
              </a:ext>
            </a:extLst>
          </p:cNvPr>
          <p:cNvSpPr txBox="1"/>
          <p:nvPr/>
        </p:nvSpPr>
        <p:spPr>
          <a:xfrm>
            <a:off x="2601686" y="881743"/>
            <a:ext cx="6683828" cy="646331"/>
          </a:xfrm>
          <a:prstGeom prst="rect">
            <a:avLst/>
          </a:prstGeom>
          <a:noFill/>
        </p:spPr>
        <p:txBody>
          <a:bodyPr wrap="square" lIns="91440" tIns="45720" rIns="91440" bIns="45720" rtlCol="0" anchor="t">
            <a:spAutoFit/>
          </a:bodyPr>
          <a:lstStyle/>
          <a:p>
            <a:pPr algn="ctr"/>
            <a:r>
              <a:rPr lang="en-GB" b="1" dirty="0">
                <a:solidFill>
                  <a:srgbClr val="916E98"/>
                </a:solidFill>
              </a:rPr>
              <a:t>Sefton Hall Nursing Home </a:t>
            </a:r>
          </a:p>
          <a:p>
            <a:pPr algn="ctr"/>
            <a:r>
              <a:rPr lang="en-GB" b="1" dirty="0">
                <a:solidFill>
                  <a:srgbClr val="916E98"/>
                </a:solidFill>
              </a:rPr>
              <a:t>Nominated by </a:t>
            </a:r>
            <a:r>
              <a:rPr lang="en-GB" b="1" dirty="0">
                <a:solidFill>
                  <a:srgbClr val="916E98"/>
                </a:solidFill>
                <a:highlight>
                  <a:srgbClr val="FFFFFF"/>
                </a:highlight>
              </a:rPr>
              <a:t>Mimi </a:t>
            </a:r>
            <a:r>
              <a:rPr lang="en-GB" b="1" dirty="0" err="1">
                <a:solidFill>
                  <a:srgbClr val="916E98"/>
                </a:solidFill>
                <a:highlight>
                  <a:srgbClr val="FFFFFF"/>
                </a:highlight>
              </a:rPr>
              <a:t>Ogreanu</a:t>
            </a:r>
            <a:endParaRPr lang="en-GB" b="1" dirty="0">
              <a:solidFill>
                <a:srgbClr val="916E98"/>
              </a:solidFill>
              <a:highlight>
                <a:srgbClr val="FFFFFF"/>
              </a:highlight>
            </a:endParaRPr>
          </a:p>
        </p:txBody>
      </p:sp>
    </p:spTree>
    <p:extLst>
      <p:ext uri="{BB962C8B-B14F-4D97-AF65-F5344CB8AC3E}">
        <p14:creationId xmlns:p14="http://schemas.microsoft.com/office/powerpoint/2010/main" val="10456562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F907EB-992F-61E7-F15B-CEEEC74BCA7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741DF2-20B3-EF16-851D-6E1455E439B4}"/>
              </a:ext>
            </a:extLst>
          </p:cNvPr>
          <p:cNvSpPr>
            <a:spLocks noGrp="1"/>
          </p:cNvSpPr>
          <p:nvPr>
            <p:ph type="title"/>
          </p:nvPr>
        </p:nvSpPr>
        <p:spPr>
          <a:xfrm>
            <a:off x="2155371" y="315686"/>
            <a:ext cx="7434943" cy="566057"/>
          </a:xfrm>
        </p:spPr>
        <p:txBody>
          <a:bodyPr anchor="t">
            <a:normAutofit fontScale="90000"/>
          </a:bodyPr>
          <a:lstStyle/>
          <a:p>
            <a:pPr algn="ctr"/>
            <a:r>
              <a:rPr lang="en-GB" sz="3200" b="1" dirty="0">
                <a:solidFill>
                  <a:srgbClr val="916E98"/>
                </a:solidFill>
                <a:latin typeface="+mn-lt"/>
              </a:rPr>
              <a:t>Vicky </a:t>
            </a:r>
            <a:r>
              <a:rPr lang="en-GB" sz="3200" b="1" dirty="0" err="1">
                <a:solidFill>
                  <a:srgbClr val="916E98"/>
                </a:solidFill>
                <a:latin typeface="+mn-lt"/>
              </a:rPr>
              <a:t>Herniman</a:t>
            </a:r>
            <a:r>
              <a:rPr lang="en-GB" sz="3200" b="1" dirty="0">
                <a:solidFill>
                  <a:srgbClr val="916E98"/>
                </a:solidFill>
                <a:latin typeface="+mn-lt"/>
              </a:rPr>
              <a:t> – Continued</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FDE5CAFC-4529-5C61-D29F-84029E5CA675}"/>
              </a:ext>
            </a:extLst>
          </p:cNvPr>
          <p:cNvSpPr>
            <a:spLocks noGrp="1"/>
          </p:cNvSpPr>
          <p:nvPr>
            <p:ph idx="1"/>
          </p:nvPr>
        </p:nvSpPr>
        <p:spPr>
          <a:xfrm>
            <a:off x="566507" y="1777064"/>
            <a:ext cx="11058986" cy="3303871"/>
          </a:xfrm>
        </p:spPr>
        <p:txBody>
          <a:bodyPr anchor="t">
            <a:noAutofit/>
          </a:bodyPr>
          <a:lstStyle/>
          <a:p>
            <a:pPr marL="0" indent="0">
              <a:buNone/>
            </a:pPr>
            <a:r>
              <a:rPr lang="en-GB" sz="1400" i="1" dirty="0"/>
              <a:t>"Extremely helpful. Always happy. Great with both residents and staff."</a:t>
            </a:r>
          </a:p>
          <a:p>
            <a:pPr marL="0" indent="0">
              <a:buNone/>
            </a:pPr>
            <a:r>
              <a:rPr lang="en-GB" sz="1400" i="1" dirty="0"/>
              <a:t>"She puts all her effort into encouraging residents to join in activities and tries her best to make sure everyone’s having fun, which makes the home extra positive."</a:t>
            </a:r>
          </a:p>
          <a:p>
            <a:pPr marL="0" indent="0">
              <a:buNone/>
            </a:pPr>
            <a:r>
              <a:rPr lang="en-GB" sz="1400" i="1" dirty="0"/>
              <a:t>"She has a great connection with the residents, and she always goes the extra mile just to make them happy."</a:t>
            </a:r>
          </a:p>
          <a:p>
            <a:pPr marL="0" indent="0">
              <a:buNone/>
            </a:pPr>
            <a:r>
              <a:rPr lang="en-GB" sz="1400" i="1" dirty="0"/>
              <a:t>"Nothing is too much trouble. A real hard worker and much respected."</a:t>
            </a:r>
          </a:p>
          <a:p>
            <a:pPr marL="0" indent="0">
              <a:buNone/>
            </a:pPr>
            <a:r>
              <a:rPr lang="en-GB" sz="1400" i="1" dirty="0"/>
              <a:t>"Dedicated, passionate, patient. She goes above and beyond to improve the lives of our residents. It’s clear that for Vicky, this job is more than just a task, and she puts her heart in everything she does."</a:t>
            </a:r>
          </a:p>
          <a:p>
            <a:pPr marL="0" indent="0">
              <a:buNone/>
            </a:pPr>
            <a:r>
              <a:rPr lang="en-GB" sz="1400" i="1" dirty="0"/>
              <a:t>It gives me tremendous pride to nominate Vicky, not least because by nature she is a person who doesn't enjoy the limelight. However, we have seen Vicky find her vocation through her role at Sefton Hall and how her work has enabled her to thrive, blossom and derive great meaning from her role in the Home.</a:t>
            </a:r>
          </a:p>
          <a:p>
            <a:pPr marL="0" indent="0">
              <a:buNone/>
            </a:pPr>
            <a:r>
              <a:rPr lang="en-GB" sz="1400" i="1" dirty="0"/>
              <a:t>I hope these comments illustrate how Vicky is highly regarded by so many people connected to Sefton Hall and demonstrate how worthy of recognition she is.</a:t>
            </a:r>
          </a:p>
          <a:p>
            <a:pPr marL="0" indent="0">
              <a:buNone/>
            </a:pPr>
            <a:endParaRPr lang="en-GB" sz="1600" i="1" dirty="0"/>
          </a:p>
        </p:txBody>
      </p:sp>
      <p:pic>
        <p:nvPicPr>
          <p:cNvPr id="2050" name="Picture 2" descr="A close-up of a logo&#10;&#10;AI-generated content may be incorrect.">
            <a:extLst>
              <a:ext uri="{FF2B5EF4-FFF2-40B4-BE49-F238E27FC236}">
                <a16:creationId xmlns:a16="http://schemas.microsoft.com/office/drawing/2014/main" id="{D5A5AE04-A472-BF69-D379-510D3D59BBC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211979" y="5080935"/>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C920EF8-E361-CA87-CB48-0DC3F9BE9A6C}"/>
              </a:ext>
            </a:extLst>
          </p:cNvPr>
          <p:cNvSpPr txBox="1"/>
          <p:nvPr/>
        </p:nvSpPr>
        <p:spPr>
          <a:xfrm>
            <a:off x="2601686" y="881743"/>
            <a:ext cx="6683828" cy="646331"/>
          </a:xfrm>
          <a:prstGeom prst="rect">
            <a:avLst/>
          </a:prstGeom>
          <a:noFill/>
        </p:spPr>
        <p:txBody>
          <a:bodyPr wrap="square" lIns="91440" tIns="45720" rIns="91440" bIns="45720" rtlCol="0" anchor="t">
            <a:spAutoFit/>
          </a:bodyPr>
          <a:lstStyle/>
          <a:p>
            <a:pPr algn="ctr"/>
            <a:r>
              <a:rPr lang="en-GB" b="1" dirty="0">
                <a:solidFill>
                  <a:srgbClr val="916E98"/>
                </a:solidFill>
              </a:rPr>
              <a:t>Sefton Hall Nursing Home </a:t>
            </a:r>
          </a:p>
          <a:p>
            <a:pPr algn="ctr"/>
            <a:r>
              <a:rPr lang="en-GB" b="1" dirty="0">
                <a:solidFill>
                  <a:srgbClr val="916E98"/>
                </a:solidFill>
              </a:rPr>
              <a:t>Nominated by </a:t>
            </a:r>
            <a:r>
              <a:rPr lang="en-GB" b="1" dirty="0">
                <a:solidFill>
                  <a:srgbClr val="916E98"/>
                </a:solidFill>
                <a:highlight>
                  <a:srgbClr val="FFFFFF"/>
                </a:highlight>
              </a:rPr>
              <a:t>Mimi </a:t>
            </a:r>
            <a:r>
              <a:rPr lang="en-GB" b="1" dirty="0" err="1">
                <a:solidFill>
                  <a:srgbClr val="916E98"/>
                </a:solidFill>
                <a:highlight>
                  <a:srgbClr val="FFFFFF"/>
                </a:highlight>
              </a:rPr>
              <a:t>Ogreanu</a:t>
            </a:r>
            <a:endParaRPr lang="en-GB" b="1" dirty="0">
              <a:solidFill>
                <a:srgbClr val="916E98"/>
              </a:solidFill>
              <a:highlight>
                <a:srgbClr val="FFFFFF"/>
              </a:highlight>
            </a:endParaRPr>
          </a:p>
        </p:txBody>
      </p:sp>
    </p:spTree>
    <p:extLst>
      <p:ext uri="{BB962C8B-B14F-4D97-AF65-F5344CB8AC3E}">
        <p14:creationId xmlns:p14="http://schemas.microsoft.com/office/powerpoint/2010/main" val="3588349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2AB330-37CA-A611-555D-B46F25ECA1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86E269-1291-13AE-BA83-D1B4DB1B9FEB}"/>
              </a:ext>
            </a:extLst>
          </p:cNvPr>
          <p:cNvSpPr>
            <a:spLocks noGrp="1"/>
          </p:cNvSpPr>
          <p:nvPr>
            <p:ph type="title"/>
          </p:nvPr>
        </p:nvSpPr>
        <p:spPr>
          <a:xfrm>
            <a:off x="2144485" y="649772"/>
            <a:ext cx="7434943" cy="566057"/>
          </a:xfrm>
        </p:spPr>
        <p:txBody>
          <a:bodyPr anchor="t">
            <a:normAutofit fontScale="90000"/>
          </a:bodyPr>
          <a:lstStyle/>
          <a:p>
            <a:pPr algn="ctr"/>
            <a:r>
              <a:rPr lang="en-GB" sz="3200" b="1" dirty="0">
                <a:solidFill>
                  <a:srgbClr val="916E98"/>
                </a:solidFill>
                <a:latin typeface="+mn-lt"/>
              </a:rPr>
              <a:t>Marion Painter – Interim Manager</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F9010244-32A2-5A20-509F-86ACACEFB2B9}"/>
              </a:ext>
            </a:extLst>
          </p:cNvPr>
          <p:cNvSpPr>
            <a:spLocks noGrp="1"/>
          </p:cNvSpPr>
          <p:nvPr>
            <p:ph idx="1"/>
          </p:nvPr>
        </p:nvSpPr>
        <p:spPr>
          <a:xfrm>
            <a:off x="566506" y="2877184"/>
            <a:ext cx="11058986" cy="1299574"/>
          </a:xfrm>
        </p:spPr>
        <p:txBody>
          <a:bodyPr anchor="t">
            <a:noAutofit/>
          </a:bodyPr>
          <a:lstStyle/>
          <a:p>
            <a:pPr marL="0" indent="0" algn="just">
              <a:buNone/>
            </a:pPr>
            <a:r>
              <a:rPr lang="en-GB" sz="1800" i="1" dirty="0"/>
              <a:t>Marion has gone above and beyond for all nursing and care staff. She has stepped up during a difficult time, into the role of interim manager, and has truly worked so hard. Marion has made such a positive contribution to the nursing home and has been an exceptional leader.</a:t>
            </a:r>
          </a:p>
        </p:txBody>
      </p:sp>
      <p:pic>
        <p:nvPicPr>
          <p:cNvPr id="2050" name="Picture 2" descr="A close-up of a logo&#10;&#10;AI-generated content may be incorrect.">
            <a:extLst>
              <a:ext uri="{FF2B5EF4-FFF2-40B4-BE49-F238E27FC236}">
                <a16:creationId xmlns:a16="http://schemas.microsoft.com/office/drawing/2014/main" id="{91E4961D-7D52-7B47-7C7B-3EEDD1677CA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211979" y="4661707"/>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F7E078E-1AF3-5708-B9FA-BA60A33D5111}"/>
              </a:ext>
            </a:extLst>
          </p:cNvPr>
          <p:cNvSpPr txBox="1"/>
          <p:nvPr/>
        </p:nvSpPr>
        <p:spPr>
          <a:xfrm>
            <a:off x="2754085" y="1665213"/>
            <a:ext cx="6683828" cy="646331"/>
          </a:xfrm>
          <a:prstGeom prst="rect">
            <a:avLst/>
          </a:prstGeom>
          <a:noFill/>
        </p:spPr>
        <p:txBody>
          <a:bodyPr wrap="square" rtlCol="0">
            <a:spAutoFit/>
          </a:bodyPr>
          <a:lstStyle/>
          <a:p>
            <a:pPr algn="ctr"/>
            <a:r>
              <a:rPr lang="en-GB" b="1" dirty="0">
                <a:solidFill>
                  <a:srgbClr val="916E98"/>
                </a:solidFill>
              </a:rPr>
              <a:t>Burdon Grange </a:t>
            </a:r>
          </a:p>
          <a:p>
            <a:pPr algn="ctr"/>
            <a:r>
              <a:rPr lang="en-GB" b="1" dirty="0">
                <a:solidFill>
                  <a:srgbClr val="916E98"/>
                </a:solidFill>
              </a:rPr>
              <a:t>Nominated by Laura Edwards</a:t>
            </a:r>
          </a:p>
        </p:txBody>
      </p:sp>
    </p:spTree>
    <p:extLst>
      <p:ext uri="{BB962C8B-B14F-4D97-AF65-F5344CB8AC3E}">
        <p14:creationId xmlns:p14="http://schemas.microsoft.com/office/powerpoint/2010/main" val="7443527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65F868-31AC-3310-EBE5-422F766B85D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8CA2E1-9EB0-EC2C-36EC-BAF76C99AD21}"/>
              </a:ext>
            </a:extLst>
          </p:cNvPr>
          <p:cNvSpPr>
            <a:spLocks noGrp="1"/>
          </p:cNvSpPr>
          <p:nvPr>
            <p:ph type="title"/>
          </p:nvPr>
        </p:nvSpPr>
        <p:spPr>
          <a:xfrm>
            <a:off x="2155371" y="315686"/>
            <a:ext cx="7434943" cy="566057"/>
          </a:xfrm>
        </p:spPr>
        <p:txBody>
          <a:bodyPr anchor="t">
            <a:normAutofit fontScale="90000"/>
          </a:bodyPr>
          <a:lstStyle/>
          <a:p>
            <a:pPr algn="ctr"/>
            <a:r>
              <a:rPr lang="en-GB" sz="3200" b="1" dirty="0">
                <a:solidFill>
                  <a:srgbClr val="916E98"/>
                </a:solidFill>
                <a:latin typeface="+mn-lt"/>
              </a:rPr>
              <a:t>Lisa Wills – Housekeeping Team Member</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8C5D7B52-CA4E-6CE8-9C68-F59BBEBB1CD9}"/>
              </a:ext>
            </a:extLst>
          </p:cNvPr>
          <p:cNvSpPr>
            <a:spLocks noGrp="1"/>
          </p:cNvSpPr>
          <p:nvPr>
            <p:ph idx="1"/>
          </p:nvPr>
        </p:nvSpPr>
        <p:spPr>
          <a:xfrm>
            <a:off x="566507" y="1748411"/>
            <a:ext cx="11058986" cy="3607359"/>
          </a:xfrm>
        </p:spPr>
        <p:txBody>
          <a:bodyPr anchor="t">
            <a:noAutofit/>
          </a:bodyPr>
          <a:lstStyle/>
          <a:p>
            <a:pPr marL="0" indent="0" algn="just">
              <a:buNone/>
            </a:pPr>
            <a:r>
              <a:rPr lang="en-GB" sz="1400" i="1" dirty="0"/>
              <a:t>Lisa has worked in the housekeeping team at Parkwood House Nursing Home in Plymouth since 2022.</a:t>
            </a:r>
          </a:p>
          <a:p>
            <a:pPr marL="0" indent="0" algn="just">
              <a:buNone/>
            </a:pPr>
            <a:r>
              <a:rPr lang="en-GB" sz="1400" i="1" dirty="0"/>
              <a:t>Lisa, as a valued member of the team, consistently goes above and beyond expectation by taking the time to engage meaningfully with residents and build positive, trusting relationships. </a:t>
            </a:r>
          </a:p>
          <a:p>
            <a:pPr marL="0" indent="0" algn="just">
              <a:buNone/>
            </a:pPr>
            <a:r>
              <a:rPr lang="en-GB" sz="1400" i="1" dirty="0"/>
              <a:t>She makes a genuine effort to spend time with residents, particularly those who may choose to live in their rooms, and this has played an integral role in supporting their emotional wellbeing and reducing feelings of isolation.</a:t>
            </a:r>
          </a:p>
          <a:p>
            <a:pPr marL="0" indent="0" algn="just">
              <a:buNone/>
            </a:pPr>
            <a:r>
              <a:rPr lang="en-GB" sz="1400" i="1" dirty="0"/>
              <a:t>Lisa has a natural warmth, honesty, and kindness that is truly exceptional. Her compassionate approach helps residents feel seen, valued, and comfortable in their environment. </a:t>
            </a:r>
          </a:p>
          <a:p>
            <a:pPr marL="0" indent="0" algn="just">
              <a:buNone/>
            </a:pPr>
            <a:r>
              <a:rPr lang="en-GB" sz="1400" i="1" dirty="0"/>
              <a:t>She routinely exceeds her job description, demonstrating dedication, empathy, and a person-centredness in her approach and in everything she does. </a:t>
            </a:r>
          </a:p>
          <a:p>
            <a:pPr marL="0" indent="0" algn="just">
              <a:buNone/>
            </a:pPr>
            <a:r>
              <a:rPr lang="en-GB" sz="1400" i="1" dirty="0"/>
              <a:t>Her contribution has had a noticeably positive impact on residents’ quality of life and her colleagues and reflects the highest standards of care, professionalism and quality of life.</a:t>
            </a:r>
          </a:p>
          <a:p>
            <a:pPr marL="0" indent="0" algn="just">
              <a:buNone/>
            </a:pPr>
            <a:r>
              <a:rPr lang="en-GB" sz="1400" i="1" dirty="0"/>
              <a:t>I feel it is so important to recognise people who make a huge difference to the quality of life of residents, particularly so, when so many doing such a role as hers, may consider their role to be strictly limited to the tasks of a housekeeper and not see how they can make a difference to people's lives every single day with simple, but hugely meaningful interactions with residents. </a:t>
            </a:r>
          </a:p>
          <a:p>
            <a:pPr marL="0" indent="0" algn="just">
              <a:buNone/>
            </a:pPr>
            <a:r>
              <a:rPr lang="en-GB" sz="1400" i="1" dirty="0"/>
              <a:t>Lisa excels at this and it would be wonderful for her to receive recognition for the difference she makes every day.</a:t>
            </a:r>
          </a:p>
          <a:p>
            <a:pPr marL="0" indent="0" algn="just">
              <a:buNone/>
            </a:pPr>
            <a:endParaRPr lang="en-GB" sz="1600" i="1" dirty="0"/>
          </a:p>
        </p:txBody>
      </p:sp>
      <p:pic>
        <p:nvPicPr>
          <p:cNvPr id="2050" name="Picture 2" descr="A close-up of a logo&#10;&#10;AI-generated content may be incorrect.">
            <a:extLst>
              <a:ext uri="{FF2B5EF4-FFF2-40B4-BE49-F238E27FC236}">
                <a16:creationId xmlns:a16="http://schemas.microsoft.com/office/drawing/2014/main" id="{EADD463B-8610-51F8-F9AF-636743819629}"/>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086793" y="5576107"/>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77A437C-6CA4-DE9E-25D7-89A79A37CA13}"/>
              </a:ext>
            </a:extLst>
          </p:cNvPr>
          <p:cNvSpPr txBox="1"/>
          <p:nvPr/>
        </p:nvSpPr>
        <p:spPr>
          <a:xfrm>
            <a:off x="2754086" y="881743"/>
            <a:ext cx="6683828" cy="646331"/>
          </a:xfrm>
          <a:prstGeom prst="rect">
            <a:avLst/>
          </a:prstGeom>
          <a:noFill/>
        </p:spPr>
        <p:txBody>
          <a:bodyPr wrap="square" lIns="91440" tIns="45720" rIns="91440" bIns="45720" rtlCol="0" anchor="t">
            <a:spAutoFit/>
          </a:bodyPr>
          <a:lstStyle/>
          <a:p>
            <a:pPr algn="ctr"/>
            <a:r>
              <a:rPr lang="en-GB" b="1" dirty="0">
                <a:solidFill>
                  <a:srgbClr val="916E98"/>
                </a:solidFill>
              </a:rPr>
              <a:t>Parkwood House Nursing Home, Plymouth</a:t>
            </a:r>
          </a:p>
          <a:p>
            <a:pPr algn="ctr"/>
            <a:r>
              <a:rPr lang="en-GB" b="1" dirty="0">
                <a:solidFill>
                  <a:srgbClr val="916E98"/>
                </a:solidFill>
              </a:rPr>
              <a:t>Nominated by </a:t>
            </a:r>
            <a:r>
              <a:rPr lang="en-GB" b="1">
                <a:solidFill>
                  <a:srgbClr val="916E98"/>
                </a:solidFill>
              </a:rPr>
              <a:t>Lorna Smith</a:t>
            </a:r>
          </a:p>
        </p:txBody>
      </p:sp>
    </p:spTree>
    <p:extLst>
      <p:ext uri="{BB962C8B-B14F-4D97-AF65-F5344CB8AC3E}">
        <p14:creationId xmlns:p14="http://schemas.microsoft.com/office/powerpoint/2010/main" val="23176700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304F5C-F6D2-5A7F-567E-896324B37EB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C373DE-BBDC-4605-9B4A-45D3C294B1EE}"/>
              </a:ext>
            </a:extLst>
          </p:cNvPr>
          <p:cNvSpPr>
            <a:spLocks noGrp="1"/>
          </p:cNvSpPr>
          <p:nvPr>
            <p:ph type="title"/>
          </p:nvPr>
        </p:nvSpPr>
        <p:spPr>
          <a:xfrm>
            <a:off x="2155369" y="715935"/>
            <a:ext cx="7434943" cy="566057"/>
          </a:xfrm>
        </p:spPr>
        <p:txBody>
          <a:bodyPr anchor="t">
            <a:normAutofit fontScale="90000"/>
          </a:bodyPr>
          <a:lstStyle/>
          <a:p>
            <a:pPr algn="ctr"/>
            <a:r>
              <a:rPr lang="en-GB" sz="3200" b="1" dirty="0">
                <a:solidFill>
                  <a:srgbClr val="916E98"/>
                </a:solidFill>
                <a:latin typeface="+mn-lt"/>
              </a:rPr>
              <a:t>Ellie </a:t>
            </a:r>
            <a:r>
              <a:rPr lang="en-GB" sz="3200" b="1" dirty="0" err="1">
                <a:solidFill>
                  <a:srgbClr val="916E98"/>
                </a:solidFill>
                <a:latin typeface="+mn-lt"/>
              </a:rPr>
              <a:t>Willmoct</a:t>
            </a:r>
            <a:r>
              <a:rPr lang="en-GB" sz="3200" b="1" dirty="0">
                <a:solidFill>
                  <a:srgbClr val="916E98"/>
                </a:solidFill>
                <a:latin typeface="+mn-lt"/>
              </a:rPr>
              <a:t> – Care Giver </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0914AE97-D09D-F711-08E6-713AEA6EC349}"/>
              </a:ext>
            </a:extLst>
          </p:cNvPr>
          <p:cNvSpPr>
            <a:spLocks noGrp="1"/>
          </p:cNvSpPr>
          <p:nvPr>
            <p:ph idx="1"/>
          </p:nvPr>
        </p:nvSpPr>
        <p:spPr>
          <a:xfrm>
            <a:off x="566507" y="2645229"/>
            <a:ext cx="11058986" cy="1462875"/>
          </a:xfrm>
        </p:spPr>
        <p:txBody>
          <a:bodyPr anchor="t">
            <a:noAutofit/>
          </a:bodyPr>
          <a:lstStyle/>
          <a:p>
            <a:pPr marL="0" indent="0">
              <a:buNone/>
            </a:pPr>
            <a:r>
              <a:rPr lang="en-GB" sz="1800" i="1" dirty="0"/>
              <a:t>Always has a smile on her face </a:t>
            </a:r>
          </a:p>
          <a:p>
            <a:pPr marL="0" indent="0">
              <a:buNone/>
            </a:pPr>
            <a:r>
              <a:rPr lang="en-GB" sz="1800" i="1" dirty="0"/>
              <a:t>Never stops </a:t>
            </a:r>
          </a:p>
          <a:p>
            <a:pPr marL="0" indent="0">
              <a:buNone/>
            </a:pPr>
            <a:r>
              <a:rPr lang="en-GB" sz="1800" i="1" dirty="0"/>
              <a:t>Always goes the extra mile for the residents and their families</a:t>
            </a:r>
          </a:p>
          <a:p>
            <a:pPr marL="0" indent="0">
              <a:buNone/>
            </a:pPr>
            <a:endParaRPr lang="en-GB" sz="1800" i="1" dirty="0"/>
          </a:p>
        </p:txBody>
      </p:sp>
      <p:pic>
        <p:nvPicPr>
          <p:cNvPr id="2050" name="Picture 2" descr="A close-up of a logo&#10;&#10;AI-generated content may be incorrect.">
            <a:extLst>
              <a:ext uri="{FF2B5EF4-FFF2-40B4-BE49-F238E27FC236}">
                <a16:creationId xmlns:a16="http://schemas.microsoft.com/office/drawing/2014/main" id="{98B68260-773C-7B0E-D481-8364F492F4A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988818" y="4502513"/>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EA13232-ABAA-4004-1979-87D3A741C0A7}"/>
              </a:ext>
            </a:extLst>
          </p:cNvPr>
          <p:cNvSpPr txBox="1"/>
          <p:nvPr/>
        </p:nvSpPr>
        <p:spPr>
          <a:xfrm>
            <a:off x="2530925" y="1353235"/>
            <a:ext cx="6683828" cy="646331"/>
          </a:xfrm>
          <a:prstGeom prst="rect">
            <a:avLst/>
          </a:prstGeom>
          <a:noFill/>
        </p:spPr>
        <p:txBody>
          <a:bodyPr wrap="square" rtlCol="0">
            <a:spAutoFit/>
          </a:bodyPr>
          <a:lstStyle/>
          <a:p>
            <a:pPr algn="ctr"/>
            <a:r>
              <a:rPr lang="en-GB" b="1" dirty="0">
                <a:solidFill>
                  <a:srgbClr val="916E98"/>
                </a:solidFill>
              </a:rPr>
              <a:t>Susan Day Care Home</a:t>
            </a:r>
          </a:p>
          <a:p>
            <a:pPr algn="ctr"/>
            <a:r>
              <a:rPr lang="en-GB" b="1" dirty="0">
                <a:solidFill>
                  <a:srgbClr val="916E98"/>
                </a:solidFill>
              </a:rPr>
              <a:t> Nominated by Charlotte Duce</a:t>
            </a:r>
          </a:p>
        </p:txBody>
      </p:sp>
    </p:spTree>
    <p:extLst>
      <p:ext uri="{BB962C8B-B14F-4D97-AF65-F5344CB8AC3E}">
        <p14:creationId xmlns:p14="http://schemas.microsoft.com/office/powerpoint/2010/main" val="33171550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5384B5-25E1-75FF-E67B-48434A41328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D1837E-2C5B-6E8B-58E6-9BF00537226E}"/>
              </a:ext>
            </a:extLst>
          </p:cNvPr>
          <p:cNvSpPr>
            <a:spLocks noGrp="1"/>
          </p:cNvSpPr>
          <p:nvPr>
            <p:ph type="title"/>
          </p:nvPr>
        </p:nvSpPr>
        <p:spPr>
          <a:xfrm>
            <a:off x="2155371" y="315686"/>
            <a:ext cx="7434943" cy="566057"/>
          </a:xfrm>
        </p:spPr>
        <p:txBody>
          <a:bodyPr anchor="t">
            <a:normAutofit fontScale="90000"/>
          </a:bodyPr>
          <a:lstStyle/>
          <a:p>
            <a:pPr algn="ctr"/>
            <a:r>
              <a:rPr lang="en-GB" sz="3200" b="1" dirty="0">
                <a:solidFill>
                  <a:srgbClr val="916E98"/>
                </a:solidFill>
                <a:latin typeface="+mn-lt"/>
              </a:rPr>
              <a:t>Kimberley Bennett – Healthcare Assistant</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D6C36754-F056-F17C-0077-A7EDA9C90A20}"/>
              </a:ext>
            </a:extLst>
          </p:cNvPr>
          <p:cNvSpPr>
            <a:spLocks noGrp="1"/>
          </p:cNvSpPr>
          <p:nvPr>
            <p:ph idx="1"/>
          </p:nvPr>
        </p:nvSpPr>
        <p:spPr>
          <a:xfrm>
            <a:off x="566507" y="1748411"/>
            <a:ext cx="11058986" cy="3607359"/>
          </a:xfrm>
        </p:spPr>
        <p:txBody>
          <a:bodyPr anchor="t">
            <a:noAutofit/>
          </a:bodyPr>
          <a:lstStyle/>
          <a:p>
            <a:pPr marL="0" indent="0" algn="just">
              <a:buNone/>
            </a:pPr>
            <a:r>
              <a:rPr lang="en-GB" sz="1400" i="1" dirty="0"/>
              <a:t>Kimberley has worked at Parkwood House Nursing Home since 2021.</a:t>
            </a:r>
          </a:p>
          <a:p>
            <a:pPr marL="0" indent="0" algn="just">
              <a:buNone/>
            </a:pPr>
            <a:r>
              <a:rPr lang="en-GB" sz="1400" i="1" dirty="0"/>
              <a:t>Kimberley consistently demonstrates a genuine and compassionate approach in all that she does. She is always exploring new and meaningful ways to engage with residents, ensuring that every interaction has purpose and connection.</a:t>
            </a:r>
          </a:p>
          <a:p>
            <a:pPr marL="0" indent="0" algn="just">
              <a:buNone/>
            </a:pPr>
            <a:r>
              <a:rPr lang="en-GB" sz="1400" i="1" dirty="0"/>
              <a:t>During handovers, Kimberley is highly interactive and reflective, continually looking at how the team can uphold the Eden principles (Parkwood House is an accredited Eden Alternative Home at 'Platinum' level, the highest accreditation) and enhance residents’ wellbeing. </a:t>
            </a:r>
          </a:p>
          <a:p>
            <a:pPr marL="0" indent="0" algn="just">
              <a:buNone/>
            </a:pPr>
            <a:r>
              <a:rPr lang="en-GB" sz="1400" i="1" dirty="0"/>
              <a:t>She shows huge empathy and concern when others are experiencing emotional distress, both residents and colleagues, encouraging the team to think creatively about how we can better support one another and those in our care. The team caring about each other is a particularly important attribute in, what can otherwise be, a highly dynamic and diverse environment.</a:t>
            </a:r>
          </a:p>
          <a:p>
            <a:pPr marL="0" indent="0" algn="just">
              <a:buNone/>
            </a:pPr>
            <a:r>
              <a:rPr lang="en-GB" sz="1400" i="1" dirty="0"/>
              <a:t>Kimberley also took the initiative to volunteer herself as a Manual Handling Trainer so she can not only teach the legal and practical elements of manual handling, but also embed the Eden wellbeing philosophy and the importance of meaningful care and relationships into every aspect of daily practices. </a:t>
            </a:r>
          </a:p>
          <a:p>
            <a:pPr marL="0" indent="0" algn="just">
              <a:buNone/>
            </a:pPr>
            <a:r>
              <a:rPr lang="en-GB" sz="1400" i="1" dirty="0"/>
              <a:t>Her manager, Lorna Smith, said "Through her thoughtful approach, she aims to influence positive change and transform simple tasks into magical, memorable moments for residents and colleagues alike".</a:t>
            </a:r>
          </a:p>
          <a:p>
            <a:pPr marL="0" indent="0" algn="just">
              <a:buNone/>
            </a:pPr>
            <a:r>
              <a:rPr lang="en-GB" sz="1400" i="1" dirty="0"/>
              <a:t>For these reasons, I feel Kimberley would be a worthy recipient of recognition for going above and beyond.</a:t>
            </a:r>
          </a:p>
          <a:p>
            <a:pPr marL="0" indent="0" algn="just">
              <a:buNone/>
            </a:pPr>
            <a:endParaRPr lang="en-GB" sz="1600" i="1" dirty="0"/>
          </a:p>
        </p:txBody>
      </p:sp>
      <p:pic>
        <p:nvPicPr>
          <p:cNvPr id="2050" name="Picture 2" descr="A close-up of a logo&#10;&#10;AI-generated content may be incorrect.">
            <a:extLst>
              <a:ext uri="{FF2B5EF4-FFF2-40B4-BE49-F238E27FC236}">
                <a16:creationId xmlns:a16="http://schemas.microsoft.com/office/drawing/2014/main" id="{6A77101C-9C53-FA80-CAAC-A1E06D9AA5F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075907" y="5465938"/>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CA85437-6BC4-CBAA-DEC5-4625080A4001}"/>
              </a:ext>
            </a:extLst>
          </p:cNvPr>
          <p:cNvSpPr txBox="1"/>
          <p:nvPr/>
        </p:nvSpPr>
        <p:spPr>
          <a:xfrm>
            <a:off x="2754086" y="881743"/>
            <a:ext cx="6683828" cy="646331"/>
          </a:xfrm>
          <a:prstGeom prst="rect">
            <a:avLst/>
          </a:prstGeom>
          <a:noFill/>
        </p:spPr>
        <p:txBody>
          <a:bodyPr wrap="square" lIns="91440" tIns="45720" rIns="91440" bIns="45720" rtlCol="0" anchor="t">
            <a:spAutoFit/>
          </a:bodyPr>
          <a:lstStyle/>
          <a:p>
            <a:pPr algn="ctr"/>
            <a:r>
              <a:rPr lang="en-GB" b="1" dirty="0">
                <a:solidFill>
                  <a:srgbClr val="916E98"/>
                </a:solidFill>
              </a:rPr>
              <a:t>Parkwood House Nursing Home, Plymouth</a:t>
            </a:r>
          </a:p>
          <a:p>
            <a:pPr algn="ctr"/>
            <a:r>
              <a:rPr lang="en-GB" b="1" dirty="0">
                <a:solidFill>
                  <a:srgbClr val="916E98"/>
                </a:solidFill>
              </a:rPr>
              <a:t>Nominated by Lorna Smith</a:t>
            </a:r>
          </a:p>
        </p:txBody>
      </p:sp>
    </p:spTree>
    <p:extLst>
      <p:ext uri="{BB962C8B-B14F-4D97-AF65-F5344CB8AC3E}">
        <p14:creationId xmlns:p14="http://schemas.microsoft.com/office/powerpoint/2010/main" val="16800026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3A55C-7481-0A6D-897B-EF1EF7E9BC24}"/>
              </a:ext>
            </a:extLst>
          </p:cNvPr>
          <p:cNvSpPr>
            <a:spLocks noGrp="1"/>
          </p:cNvSpPr>
          <p:nvPr>
            <p:ph type="title"/>
          </p:nvPr>
        </p:nvSpPr>
        <p:spPr>
          <a:xfrm>
            <a:off x="2155371" y="315686"/>
            <a:ext cx="7434943" cy="566057"/>
          </a:xfrm>
        </p:spPr>
        <p:txBody>
          <a:bodyPr anchor="t">
            <a:normAutofit fontScale="90000"/>
          </a:bodyPr>
          <a:lstStyle/>
          <a:p>
            <a:pPr algn="ctr">
              <a:lnSpc>
                <a:spcPct val="100000"/>
              </a:lnSpc>
            </a:pPr>
            <a:r>
              <a:rPr lang="en-GB" sz="3200" b="1" dirty="0">
                <a:solidFill>
                  <a:srgbClr val="916E98"/>
                </a:solidFill>
                <a:latin typeface="+mn-lt"/>
              </a:rPr>
              <a:t>Emma Downes – Registered Manager </a:t>
            </a:r>
            <a:br>
              <a:rPr lang="en-GB" sz="3200" dirty="0">
                <a:solidFill>
                  <a:srgbClr val="916E98"/>
                </a:solidFill>
                <a:latin typeface="+mn-lt"/>
              </a:rPr>
            </a:br>
            <a:br>
              <a:rPr lang="en-GB" sz="3200" dirty="0">
                <a:solidFill>
                  <a:srgbClr val="916E98"/>
                </a:solidFill>
                <a:latin typeface="+mn-lt"/>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6833EF74-299A-C102-F76E-113C4550A2BC}"/>
              </a:ext>
            </a:extLst>
          </p:cNvPr>
          <p:cNvSpPr>
            <a:spLocks noGrp="1"/>
          </p:cNvSpPr>
          <p:nvPr>
            <p:ph idx="1"/>
          </p:nvPr>
        </p:nvSpPr>
        <p:spPr>
          <a:xfrm>
            <a:off x="566507" y="1572985"/>
            <a:ext cx="11058986" cy="3712029"/>
          </a:xfrm>
        </p:spPr>
        <p:txBody>
          <a:bodyPr anchor="t">
            <a:noAutofit/>
          </a:bodyPr>
          <a:lstStyle/>
          <a:p>
            <a:pPr marL="0" indent="0" algn="just">
              <a:buNone/>
            </a:pPr>
            <a:r>
              <a:rPr lang="en-GB" sz="1600" i="1" dirty="0"/>
              <a:t>I would like to nominate Emma for this award in recognition of her outstanding leadership and dedication as a Registered Manager. Emma consistently goes above and beyond to ensure the delivery of high-quality, person-centred care. Her ability to inspire and support staff, whether it is professional or personal, drives continuous improvement and creates a safe, compassionate, and well-led service which has had a profound and positive impact on residents, families, and the wider care team. Emma’s professionalism, integrity, and commitment to excellence truly sets her apart as an exceptional leader in social care. Emma will often tell people in their interview that working at </a:t>
            </a:r>
            <a:r>
              <a:rPr lang="en-GB" sz="1600" i="1" dirty="0" err="1"/>
              <a:t>Somerforde</a:t>
            </a:r>
            <a:r>
              <a:rPr lang="en-GB" sz="1600" i="1" dirty="0"/>
              <a:t> is like joining one big family. This may sound cliche to most people, but it is true! We leave one home and walk into another and so do our residents. Emma continues to always encourage change, strives for perfection and supports everyone around her to do the same. She dedicates her love, time and care into this home which is palpable to the residents and their families. Emma has been there for her staff and her residents, whether that is sitting with residents in hospitals to keep them company, coming to staff member’s rescue when their car has broken down or they need help moving house - the list goes on. No matter what problem anyone in this building has (visitors included), whether it be big or small, day or night, her first words will always be 'How can I help'. I cannot think of anyone more worthy for this nomination than Emma, which I am so incredibly proud to have been trained by and worked alongside for many years. There is no doubt that Emma will always roll up her sleeves and be by your side at any point. I think it is one of the many reasons that most of us have worked here for so many years and have been able to do so without the use of any agency staff. 				</a:t>
            </a:r>
          </a:p>
        </p:txBody>
      </p:sp>
      <p:pic>
        <p:nvPicPr>
          <p:cNvPr id="2050" name="Picture 2" descr="A close-up of a logo&#10;&#10;AI-generated content may be incorrect.">
            <a:extLst>
              <a:ext uri="{FF2B5EF4-FFF2-40B4-BE49-F238E27FC236}">
                <a16:creationId xmlns:a16="http://schemas.microsoft.com/office/drawing/2014/main" id="{0E718993-1B48-97FC-B4DC-91D828FBAF49}"/>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213029" y="5149693"/>
            <a:ext cx="5768041" cy="1299573"/>
          </a:xfrm>
          <a:prstGeom prst="rect">
            <a:avLst/>
          </a:prstGeom>
          <a:noFill/>
          <a:extLst>
            <a:ext uri="{909E8E84-426E-40DD-AFC4-6F175D3DCCD1}">
              <a14:hiddenFill xmlns:a14="http://schemas.microsoft.com/office/drawing/2010/main">
                <a:solidFill>
                  <a:srgbClr val="FFFFFF"/>
                </a:solidFill>
              </a14:hiddenFill>
            </a:ext>
          </a:extLst>
        </p:spPr>
      </p:pic>
      <p:grpSp>
        <p:nvGrpSpPr>
          <p:cNvPr id="2055" name="Group 2054">
            <a:extLst>
              <a:ext uri="{FF2B5EF4-FFF2-40B4-BE49-F238E27FC236}">
                <a16:creationId xmlns:a16="http://schemas.microsoft.com/office/drawing/2014/main" id="{E4A41B9E-A0C8-F78B-E5B6-A0D02D8810B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025" y="6737718"/>
            <a:ext cx="12207200" cy="123363"/>
            <a:chOff x="-5025" y="6737718"/>
            <a:chExt cx="12207200" cy="123363"/>
          </a:xfrm>
        </p:grpSpPr>
        <p:sp>
          <p:nvSpPr>
            <p:cNvPr id="2056" name="Rectangle 2055">
              <a:extLst>
                <a:ext uri="{FF2B5EF4-FFF2-40B4-BE49-F238E27FC236}">
                  <a16:creationId xmlns:a16="http://schemas.microsoft.com/office/drawing/2014/main" id="{F27C9029-9BF9-D125-90D6-AB03931B0B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6036894" y="695800"/>
              <a:ext cx="123362" cy="12207199"/>
            </a:xfrm>
            <a:prstGeom prst="rect">
              <a:avLst/>
            </a:prstGeom>
            <a:gradFill>
              <a:gsLst>
                <a:gs pos="0">
                  <a:schemeClr val="accent5"/>
                </a:gs>
                <a:gs pos="10000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7" name="Rectangle 2056">
              <a:extLst>
                <a:ext uri="{FF2B5EF4-FFF2-40B4-BE49-F238E27FC236}">
                  <a16:creationId xmlns:a16="http://schemas.microsoft.com/office/drawing/2014/main" id="{3CF84619-412D-A0C9-3DC9-47C3A42B9F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76406" y="3835311"/>
              <a:ext cx="123362" cy="5928176"/>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a:extLst>
              <a:ext uri="{FF2B5EF4-FFF2-40B4-BE49-F238E27FC236}">
                <a16:creationId xmlns:a16="http://schemas.microsoft.com/office/drawing/2014/main" id="{6142022D-F053-44D7-B975-C057A396BB1A}"/>
              </a:ext>
            </a:extLst>
          </p:cNvPr>
          <p:cNvSpPr txBox="1"/>
          <p:nvPr/>
        </p:nvSpPr>
        <p:spPr>
          <a:xfrm>
            <a:off x="2601686" y="881743"/>
            <a:ext cx="6683828" cy="646331"/>
          </a:xfrm>
          <a:prstGeom prst="rect">
            <a:avLst/>
          </a:prstGeom>
          <a:noFill/>
        </p:spPr>
        <p:txBody>
          <a:bodyPr wrap="square" rtlCol="0">
            <a:spAutoFit/>
          </a:bodyPr>
          <a:lstStyle/>
          <a:p>
            <a:pPr algn="ctr"/>
            <a:r>
              <a:rPr lang="en-GB" b="1" dirty="0" err="1">
                <a:solidFill>
                  <a:srgbClr val="916E98"/>
                </a:solidFill>
              </a:rPr>
              <a:t>Somerforde</a:t>
            </a:r>
            <a:r>
              <a:rPr lang="en-GB" b="1" dirty="0">
                <a:solidFill>
                  <a:srgbClr val="916E98"/>
                </a:solidFill>
              </a:rPr>
              <a:t> Residential Home </a:t>
            </a:r>
          </a:p>
          <a:p>
            <a:pPr algn="ctr"/>
            <a:r>
              <a:rPr lang="en-GB" b="1" dirty="0">
                <a:solidFill>
                  <a:srgbClr val="916E98"/>
                </a:solidFill>
              </a:rPr>
              <a:t>Nominated by Ellie Bailey </a:t>
            </a:r>
          </a:p>
        </p:txBody>
      </p:sp>
    </p:spTree>
    <p:extLst>
      <p:ext uri="{BB962C8B-B14F-4D97-AF65-F5344CB8AC3E}">
        <p14:creationId xmlns:p14="http://schemas.microsoft.com/office/powerpoint/2010/main" val="4097650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8C4D3C-FFBE-4123-28FC-8EFAE1B42D1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F37E78-D6AC-CEA0-1C3C-D67FD6225F93}"/>
              </a:ext>
            </a:extLst>
          </p:cNvPr>
          <p:cNvSpPr>
            <a:spLocks noGrp="1"/>
          </p:cNvSpPr>
          <p:nvPr>
            <p:ph type="title"/>
          </p:nvPr>
        </p:nvSpPr>
        <p:spPr>
          <a:xfrm>
            <a:off x="2155371" y="315686"/>
            <a:ext cx="7434943" cy="566057"/>
          </a:xfrm>
        </p:spPr>
        <p:txBody>
          <a:bodyPr anchor="t">
            <a:normAutofit fontScale="90000"/>
          </a:bodyPr>
          <a:lstStyle/>
          <a:p>
            <a:pPr algn="ctr"/>
            <a:r>
              <a:rPr lang="en-GB" sz="3200" b="1" dirty="0">
                <a:solidFill>
                  <a:srgbClr val="916E98"/>
                </a:solidFill>
                <a:latin typeface="+mn-lt"/>
              </a:rPr>
              <a:t>Corbin Wreford – Trainee Carer</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D7906C26-D2FB-4986-64ED-2878610755A7}"/>
              </a:ext>
            </a:extLst>
          </p:cNvPr>
          <p:cNvSpPr>
            <a:spLocks noGrp="1"/>
          </p:cNvSpPr>
          <p:nvPr>
            <p:ph idx="1"/>
          </p:nvPr>
        </p:nvSpPr>
        <p:spPr>
          <a:xfrm>
            <a:off x="566507" y="1748412"/>
            <a:ext cx="11058986" cy="3367988"/>
          </a:xfrm>
        </p:spPr>
        <p:txBody>
          <a:bodyPr anchor="t">
            <a:noAutofit/>
          </a:bodyPr>
          <a:lstStyle/>
          <a:p>
            <a:pPr marL="0" indent="0">
              <a:buNone/>
            </a:pPr>
            <a:r>
              <a:rPr lang="en-GB" sz="1600" i="1" dirty="0"/>
              <a:t>Corbin is not your average 17-year-old — he is an exceptional young carer with a natural instinct for care that cannot be taught. From day one, he has shown emotional intelligence, empathy, and professionalism far beyond his years. He consistently puts residents first, taking the time to listen, reassure, and truly understand their individual needs, often anticipating them before being asked.</a:t>
            </a:r>
            <a:br>
              <a:rPr lang="en-GB" sz="1600" i="1" dirty="0"/>
            </a:br>
            <a:endParaRPr lang="en-GB" sz="1600" i="1" dirty="0"/>
          </a:p>
          <a:p>
            <a:pPr marL="0" indent="0">
              <a:buNone/>
            </a:pPr>
            <a:r>
              <a:rPr lang="en-GB" sz="1600" i="1" dirty="0"/>
              <a:t>He goes above and beyond his role every single day: offering comfort to residents who are anxious or distressed, stepping in without hesitation to support colleagues, and approaching even the most challenging moments with calmness, patience, and respect. Families trust him, residents feel safe with him, and colleagues rely on him — an extraordinary achievement for someone so early in their career.</a:t>
            </a:r>
          </a:p>
          <a:p>
            <a:pPr marL="0" indent="0">
              <a:buNone/>
            </a:pPr>
            <a:r>
              <a:rPr lang="en-GB" sz="1600" i="1" dirty="0"/>
              <a:t>Corbin does not see care as “just a job.” He brings warmth, dignity, and genuine kindness into every interaction, making a lasting positive impact on the lives of those he supports. His dedication, maturity, and natural talent set him apart and mark him as a future leader in social care.</a:t>
            </a:r>
          </a:p>
          <a:p>
            <a:pPr marL="0" indent="0">
              <a:buNone/>
            </a:pPr>
            <a:endParaRPr lang="en-GB" sz="1600" i="1" dirty="0"/>
          </a:p>
        </p:txBody>
      </p:sp>
      <p:pic>
        <p:nvPicPr>
          <p:cNvPr id="2050" name="Picture 2" descr="A close-up of a logo&#10;&#10;AI-generated content may be incorrect.">
            <a:extLst>
              <a:ext uri="{FF2B5EF4-FFF2-40B4-BE49-F238E27FC236}">
                <a16:creationId xmlns:a16="http://schemas.microsoft.com/office/drawing/2014/main" id="{53B1AE6A-E7EF-D60F-819D-38BF7A7B0CF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213029" y="4855588"/>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879BEFF-B804-6931-D558-955D53F963E9}"/>
              </a:ext>
            </a:extLst>
          </p:cNvPr>
          <p:cNvSpPr txBox="1"/>
          <p:nvPr/>
        </p:nvSpPr>
        <p:spPr>
          <a:xfrm>
            <a:off x="2530928" y="991912"/>
            <a:ext cx="6683828" cy="646331"/>
          </a:xfrm>
          <a:prstGeom prst="rect">
            <a:avLst/>
          </a:prstGeom>
          <a:noFill/>
        </p:spPr>
        <p:txBody>
          <a:bodyPr wrap="square" rtlCol="0">
            <a:spAutoFit/>
          </a:bodyPr>
          <a:lstStyle/>
          <a:p>
            <a:pPr algn="ctr"/>
            <a:r>
              <a:rPr lang="en-GB" b="1" dirty="0">
                <a:solidFill>
                  <a:srgbClr val="916E98"/>
                </a:solidFill>
              </a:rPr>
              <a:t>Summerhayes Care Home</a:t>
            </a:r>
          </a:p>
          <a:p>
            <a:pPr algn="ctr"/>
            <a:r>
              <a:rPr lang="en-GB" b="1" dirty="0">
                <a:solidFill>
                  <a:srgbClr val="916E98"/>
                </a:solidFill>
              </a:rPr>
              <a:t>Nominated by Jessica Mason </a:t>
            </a:r>
          </a:p>
        </p:txBody>
      </p:sp>
    </p:spTree>
    <p:extLst>
      <p:ext uri="{BB962C8B-B14F-4D97-AF65-F5344CB8AC3E}">
        <p14:creationId xmlns:p14="http://schemas.microsoft.com/office/powerpoint/2010/main" val="924851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F9E453-DF23-4C81-204D-BD41D28476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AA82DC-8389-6A55-56DA-305118948E28}"/>
              </a:ext>
            </a:extLst>
          </p:cNvPr>
          <p:cNvSpPr>
            <a:spLocks noGrp="1"/>
          </p:cNvSpPr>
          <p:nvPr>
            <p:ph type="title"/>
          </p:nvPr>
        </p:nvSpPr>
        <p:spPr>
          <a:xfrm>
            <a:off x="2155371" y="315686"/>
            <a:ext cx="7434943" cy="566057"/>
          </a:xfrm>
        </p:spPr>
        <p:txBody>
          <a:bodyPr anchor="t">
            <a:normAutofit fontScale="90000"/>
          </a:bodyPr>
          <a:lstStyle/>
          <a:p>
            <a:pPr algn="ctr"/>
            <a:r>
              <a:rPr lang="en-GB" sz="3200" b="1" dirty="0">
                <a:solidFill>
                  <a:srgbClr val="916E98"/>
                </a:solidFill>
                <a:latin typeface="+mn-lt"/>
              </a:rPr>
              <a:t>Rosalind Wills – Care Manager</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5CCDA8D7-24D2-E61B-398E-54803A6F03F8}"/>
              </a:ext>
            </a:extLst>
          </p:cNvPr>
          <p:cNvSpPr>
            <a:spLocks noGrp="1"/>
          </p:cNvSpPr>
          <p:nvPr>
            <p:ph idx="1"/>
          </p:nvPr>
        </p:nvSpPr>
        <p:spPr>
          <a:xfrm>
            <a:off x="566507" y="1748412"/>
            <a:ext cx="11058986" cy="3367988"/>
          </a:xfrm>
        </p:spPr>
        <p:txBody>
          <a:bodyPr anchor="t">
            <a:noAutofit/>
          </a:bodyPr>
          <a:lstStyle/>
          <a:p>
            <a:pPr marL="0" indent="0" algn="just">
              <a:buNone/>
            </a:pPr>
            <a:r>
              <a:rPr lang="en-GB" sz="1600" i="1" dirty="0"/>
              <a:t>Roz has worked at </a:t>
            </a:r>
            <a:r>
              <a:rPr lang="en-GB" sz="1600" i="1" dirty="0" err="1"/>
              <a:t>Mallands</a:t>
            </a:r>
            <a:r>
              <a:rPr lang="en-GB" sz="1600" i="1" dirty="0"/>
              <a:t> for over 16 years, 14 years as our Care Manager. She has never had a day off sick in this whole time. Her dedication to </a:t>
            </a:r>
            <a:r>
              <a:rPr lang="en-GB" sz="1600" i="1" dirty="0" err="1"/>
              <a:t>Mallands</a:t>
            </a:r>
            <a:r>
              <a:rPr lang="en-GB" sz="1600" i="1" dirty="0"/>
              <a:t>, the staff and the residents is second to none. Her day always starts at </a:t>
            </a:r>
            <a:r>
              <a:rPr lang="en-GB" sz="1600" i="1" dirty="0" err="1"/>
              <a:t>Mallands</a:t>
            </a:r>
            <a:r>
              <a:rPr lang="en-GB" sz="1600" i="1" dirty="0"/>
              <a:t> at 6am (through choice) and this is every day! Even when she has a day off, she pops in at this time to ensure the staff are ok. </a:t>
            </a:r>
            <a:br>
              <a:rPr lang="en-GB" sz="1600" i="1" dirty="0"/>
            </a:br>
            <a:r>
              <a:rPr lang="en-GB" sz="1600" i="1" dirty="0"/>
              <a:t>Roz is dedicated to </a:t>
            </a:r>
            <a:r>
              <a:rPr lang="en-GB" sz="1600" i="1" dirty="0" err="1"/>
              <a:t>Mallands</a:t>
            </a:r>
            <a:r>
              <a:rPr lang="en-GB" sz="1600" i="1" dirty="0"/>
              <a:t> 24 hours a day and 7 days a week. If she does finally go home, she makes cakes and pastries for the residents and staff every week, maybe twice. Her residents always come first. In her very little free time from </a:t>
            </a:r>
            <a:r>
              <a:rPr lang="en-GB" sz="1600" i="1" dirty="0" err="1"/>
              <a:t>Mallands</a:t>
            </a:r>
            <a:r>
              <a:rPr lang="en-GB" sz="1600" i="1" dirty="0"/>
              <a:t> (her choice), she shops for the residents, handwashes jumpers, buys flowers for residents. The list is endless. She always personally buys all residents birthday cards and presents, as she does with her staff members and their extended families.</a:t>
            </a:r>
          </a:p>
          <a:p>
            <a:pPr marL="0" indent="0" algn="just">
              <a:buNone/>
            </a:pPr>
            <a:r>
              <a:rPr lang="en-GB" sz="1600" i="1" dirty="0"/>
              <a:t>Her relationships with residents, relatives, visiting professionals is amazing. As a Director, I have received letters from GPs singing the praises of Roz and how they love working with her professionally. Roz is not governed by a clock. If a family member needs a chat or help, she has her door open.</a:t>
            </a:r>
          </a:p>
          <a:p>
            <a:pPr marL="0" indent="0" algn="just">
              <a:buNone/>
            </a:pPr>
            <a:r>
              <a:rPr lang="en-GB" sz="1600" i="1" dirty="0"/>
              <a:t>The following are some snippets from an email sent from a professional at our local surgery after she had heard that Roz had been nominated for an award…</a:t>
            </a:r>
          </a:p>
          <a:p>
            <a:pPr marL="0" indent="0" algn="just">
              <a:buNone/>
            </a:pPr>
            <a:endParaRPr lang="en-GB" sz="1600" i="1" dirty="0"/>
          </a:p>
        </p:txBody>
      </p:sp>
      <p:pic>
        <p:nvPicPr>
          <p:cNvPr id="2050" name="Picture 2" descr="A close-up of a logo&#10;&#10;AI-generated content may be incorrect.">
            <a:extLst>
              <a:ext uri="{FF2B5EF4-FFF2-40B4-BE49-F238E27FC236}">
                <a16:creationId xmlns:a16="http://schemas.microsoft.com/office/drawing/2014/main" id="{6E5375EC-999E-443B-0CCF-5F9AC2E4862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119450" y="5109588"/>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007AA50-B4EE-4734-5C7D-A4461FD2EB60}"/>
              </a:ext>
            </a:extLst>
          </p:cNvPr>
          <p:cNvSpPr txBox="1"/>
          <p:nvPr/>
        </p:nvSpPr>
        <p:spPr>
          <a:xfrm>
            <a:off x="2530928" y="991912"/>
            <a:ext cx="6683828" cy="646331"/>
          </a:xfrm>
          <a:prstGeom prst="rect">
            <a:avLst/>
          </a:prstGeom>
          <a:noFill/>
        </p:spPr>
        <p:txBody>
          <a:bodyPr wrap="square" rtlCol="0">
            <a:spAutoFit/>
          </a:bodyPr>
          <a:lstStyle/>
          <a:p>
            <a:pPr algn="ctr"/>
            <a:r>
              <a:rPr lang="en-GB" b="1" dirty="0" err="1">
                <a:solidFill>
                  <a:srgbClr val="916E98"/>
                </a:solidFill>
              </a:rPr>
              <a:t>Mallands</a:t>
            </a:r>
            <a:r>
              <a:rPr lang="en-GB" b="1" dirty="0">
                <a:solidFill>
                  <a:srgbClr val="916E98"/>
                </a:solidFill>
              </a:rPr>
              <a:t> Care Ltd</a:t>
            </a:r>
          </a:p>
          <a:p>
            <a:pPr algn="ctr"/>
            <a:r>
              <a:rPr lang="en-GB" b="1" dirty="0">
                <a:solidFill>
                  <a:srgbClr val="916E98"/>
                </a:solidFill>
              </a:rPr>
              <a:t>Nominated by Yvonne Berry &amp; Shana Taylor</a:t>
            </a:r>
          </a:p>
        </p:txBody>
      </p:sp>
    </p:spTree>
    <p:extLst>
      <p:ext uri="{BB962C8B-B14F-4D97-AF65-F5344CB8AC3E}">
        <p14:creationId xmlns:p14="http://schemas.microsoft.com/office/powerpoint/2010/main" val="36801920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33EA7E-B799-81BC-FFD6-3BF988AFA6E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E9B5412-5920-27AC-AA06-1F1D08D3F3A0}"/>
              </a:ext>
            </a:extLst>
          </p:cNvPr>
          <p:cNvSpPr>
            <a:spLocks noGrp="1"/>
          </p:cNvSpPr>
          <p:nvPr>
            <p:ph type="title"/>
          </p:nvPr>
        </p:nvSpPr>
        <p:spPr>
          <a:xfrm>
            <a:off x="2155371" y="315686"/>
            <a:ext cx="7434943" cy="566057"/>
          </a:xfrm>
        </p:spPr>
        <p:txBody>
          <a:bodyPr anchor="t">
            <a:normAutofit fontScale="90000"/>
          </a:bodyPr>
          <a:lstStyle/>
          <a:p>
            <a:pPr algn="ctr"/>
            <a:r>
              <a:rPr lang="en-GB" sz="3200" b="1" dirty="0">
                <a:solidFill>
                  <a:srgbClr val="916E98"/>
                </a:solidFill>
                <a:latin typeface="+mn-lt"/>
              </a:rPr>
              <a:t>Rosalind Wills – Care Manager </a:t>
            </a:r>
            <a:r>
              <a:rPr lang="en-GB" sz="3200" b="1" dirty="0" err="1">
                <a:solidFill>
                  <a:srgbClr val="916E98"/>
                </a:solidFill>
                <a:latin typeface="+mn-lt"/>
              </a:rPr>
              <a:t>Cnt’d</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98A29C80-651D-795B-C8C6-8202D6CDEA67}"/>
              </a:ext>
            </a:extLst>
          </p:cNvPr>
          <p:cNvSpPr>
            <a:spLocks noGrp="1"/>
          </p:cNvSpPr>
          <p:nvPr>
            <p:ph idx="1"/>
          </p:nvPr>
        </p:nvSpPr>
        <p:spPr>
          <a:xfrm>
            <a:off x="566507" y="1748411"/>
            <a:ext cx="11058986" cy="3607359"/>
          </a:xfrm>
        </p:spPr>
        <p:txBody>
          <a:bodyPr anchor="t">
            <a:noAutofit/>
          </a:bodyPr>
          <a:lstStyle/>
          <a:p>
            <a:pPr marL="0" indent="0" algn="just">
              <a:buNone/>
            </a:pPr>
            <a:r>
              <a:rPr lang="en-GB" sz="1200" i="1" dirty="0"/>
              <a:t>"It does not surprise us at our surgery as the standard of excellence we see from this person is second to none. We would like to let you know what centre of excellence Roz has created at </a:t>
            </a:r>
            <a:r>
              <a:rPr lang="en-GB" sz="1200" i="1" dirty="0" err="1"/>
              <a:t>Mallands</a:t>
            </a:r>
            <a:r>
              <a:rPr lang="en-GB" sz="1200" i="1" dirty="0"/>
              <a:t>. </a:t>
            </a:r>
          </a:p>
          <a:p>
            <a:pPr marL="0" indent="0" algn="just">
              <a:buNone/>
            </a:pPr>
            <a:r>
              <a:rPr lang="en-GB" sz="1200" i="1" dirty="0"/>
              <a:t>Roz, you are someone who goes above and beyond. You are always planning and delivering more for your residents. There is no just meeting a minimum standard.</a:t>
            </a:r>
          </a:p>
          <a:p>
            <a:pPr marL="0" indent="0" algn="just">
              <a:buNone/>
            </a:pPr>
            <a:r>
              <a:rPr lang="en-GB" sz="1200" i="1" dirty="0"/>
              <a:t>You are adored by your residents and staff, and you set an example that is full of passion and commitment always. You become the voice and protection for residents especially when they are unable to express themselves. The families of your residents are sleeping better at night knowing they are being cared for by you and your staff. You have created a home within a home. The gardens, the building, the fixtures and fittings create such a homely environment.</a:t>
            </a:r>
          </a:p>
          <a:p>
            <a:pPr marL="0" indent="0" algn="just">
              <a:buNone/>
            </a:pPr>
            <a:r>
              <a:rPr lang="en-GB" sz="1200" i="1" dirty="0"/>
              <a:t>From when your residents arrive, you get to know them and turn what can be a traumatic experience for some into a place they settle and relax in.</a:t>
            </a:r>
          </a:p>
          <a:p>
            <a:pPr marL="0" indent="0" algn="just">
              <a:buNone/>
            </a:pPr>
            <a:r>
              <a:rPr lang="en-GB" sz="1200" i="1" dirty="0"/>
              <a:t>When we visit weekly to do the GP rounds, Roz knows everything about every single person - that always impresses me. In difficult and challenging situations Roz will lead from the front and get stuck in - I often wonder when or even if she gets chance to rest. "</a:t>
            </a:r>
          </a:p>
          <a:p>
            <a:pPr marL="0" indent="0" algn="just">
              <a:buNone/>
            </a:pPr>
            <a:r>
              <a:rPr lang="en-GB" sz="1200" i="1" dirty="0"/>
              <a:t>Roz will jump at the chance to take part in initiatives and trials. She will fully engage. She has a strong Eden Ethos and ensures all her staff are trained and mentored to be the same. She takes pride in all her staff and her daily living team, creating a home for everyone,</a:t>
            </a:r>
          </a:p>
          <a:p>
            <a:pPr marL="0" indent="0" algn="just">
              <a:buNone/>
            </a:pPr>
            <a:r>
              <a:rPr lang="en-GB" sz="1200" i="1" dirty="0"/>
              <a:t>I remember being at a DCHC conference listening to a CQC representative say , ask yourself would you put your Mother in your home? and YES Roz did. I think this does say it all.</a:t>
            </a:r>
          </a:p>
          <a:p>
            <a:pPr marL="0" indent="0" algn="just">
              <a:buNone/>
            </a:pPr>
            <a:r>
              <a:rPr lang="en-GB" sz="1200" i="1" dirty="0"/>
              <a:t>The Directors, the care team , the residents and families would all like to Thank Roz for her contributions to the healthcare industry and would love to see her get some recognition for this.</a:t>
            </a:r>
          </a:p>
          <a:p>
            <a:pPr marL="0" indent="0" algn="just">
              <a:buNone/>
            </a:pPr>
            <a:endParaRPr lang="en-GB" sz="1600" i="1" dirty="0"/>
          </a:p>
        </p:txBody>
      </p:sp>
      <p:pic>
        <p:nvPicPr>
          <p:cNvPr id="2050" name="Picture 2" descr="A close-up of a logo&#10;&#10;AI-generated content may be incorrect.">
            <a:extLst>
              <a:ext uri="{FF2B5EF4-FFF2-40B4-BE49-F238E27FC236}">
                <a16:creationId xmlns:a16="http://schemas.microsoft.com/office/drawing/2014/main" id="{968B3983-5036-E262-AED3-053C2795849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119450" y="5109588"/>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36E23DA-A044-1703-342F-89CFED5390B4}"/>
              </a:ext>
            </a:extLst>
          </p:cNvPr>
          <p:cNvSpPr txBox="1"/>
          <p:nvPr/>
        </p:nvSpPr>
        <p:spPr>
          <a:xfrm>
            <a:off x="2530928" y="991912"/>
            <a:ext cx="6683828" cy="646331"/>
          </a:xfrm>
          <a:prstGeom prst="rect">
            <a:avLst/>
          </a:prstGeom>
          <a:noFill/>
        </p:spPr>
        <p:txBody>
          <a:bodyPr wrap="square" rtlCol="0">
            <a:spAutoFit/>
          </a:bodyPr>
          <a:lstStyle/>
          <a:p>
            <a:pPr algn="ctr"/>
            <a:r>
              <a:rPr lang="en-GB" b="1" dirty="0" err="1">
                <a:solidFill>
                  <a:srgbClr val="916E98"/>
                </a:solidFill>
              </a:rPr>
              <a:t>Mallands</a:t>
            </a:r>
            <a:r>
              <a:rPr lang="en-GB" b="1" dirty="0">
                <a:solidFill>
                  <a:srgbClr val="916E98"/>
                </a:solidFill>
              </a:rPr>
              <a:t> Care Ltd</a:t>
            </a:r>
          </a:p>
          <a:p>
            <a:pPr algn="ctr"/>
            <a:r>
              <a:rPr lang="en-GB" b="1" dirty="0">
                <a:solidFill>
                  <a:srgbClr val="916E98"/>
                </a:solidFill>
              </a:rPr>
              <a:t>Nominated by Yvonne Berry &amp; Shana Taylor</a:t>
            </a:r>
          </a:p>
        </p:txBody>
      </p:sp>
    </p:spTree>
    <p:extLst>
      <p:ext uri="{BB962C8B-B14F-4D97-AF65-F5344CB8AC3E}">
        <p14:creationId xmlns:p14="http://schemas.microsoft.com/office/powerpoint/2010/main" val="953820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2750A8-9D97-2D82-0AFE-E5B1F19048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DC84CC8-FB84-B4D5-EE74-94E5DF996E0B}"/>
              </a:ext>
            </a:extLst>
          </p:cNvPr>
          <p:cNvSpPr>
            <a:spLocks noGrp="1"/>
          </p:cNvSpPr>
          <p:nvPr>
            <p:ph type="title"/>
          </p:nvPr>
        </p:nvSpPr>
        <p:spPr>
          <a:xfrm>
            <a:off x="2155371" y="315686"/>
            <a:ext cx="7434943" cy="566057"/>
          </a:xfrm>
        </p:spPr>
        <p:txBody>
          <a:bodyPr anchor="t">
            <a:normAutofit fontScale="90000"/>
          </a:bodyPr>
          <a:lstStyle/>
          <a:p>
            <a:pPr algn="ctr"/>
            <a:r>
              <a:rPr lang="en-GB" sz="3200" b="1" dirty="0">
                <a:solidFill>
                  <a:srgbClr val="916E98"/>
                </a:solidFill>
                <a:latin typeface="+mn-lt"/>
              </a:rPr>
              <a:t>Rosalind Wills – Care Manager </a:t>
            </a:r>
            <a:r>
              <a:rPr lang="en-GB" sz="3200" b="1" dirty="0" err="1">
                <a:solidFill>
                  <a:srgbClr val="916E98"/>
                </a:solidFill>
                <a:latin typeface="+mn-lt"/>
              </a:rPr>
              <a:t>Cnt’d</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0ECD1692-8635-87B0-39D7-E0051DE6B1A7}"/>
              </a:ext>
            </a:extLst>
          </p:cNvPr>
          <p:cNvSpPr>
            <a:spLocks noGrp="1"/>
          </p:cNvSpPr>
          <p:nvPr>
            <p:ph idx="1"/>
          </p:nvPr>
        </p:nvSpPr>
        <p:spPr>
          <a:xfrm>
            <a:off x="566507" y="1625320"/>
            <a:ext cx="11058986" cy="3607359"/>
          </a:xfrm>
        </p:spPr>
        <p:txBody>
          <a:bodyPr anchor="t">
            <a:noAutofit/>
          </a:bodyPr>
          <a:lstStyle/>
          <a:p>
            <a:pPr marL="0" indent="0" algn="just">
              <a:buNone/>
            </a:pPr>
            <a:r>
              <a:rPr lang="en-GB" sz="1200" i="1" dirty="0"/>
              <a:t>I am delighted to nominate Roz Wills for the Devon Care Homes Collaborative Recognition Awards in recognition of her outstanding leadership, compassion, and unwavering commitment to excellence in care.</a:t>
            </a:r>
          </a:p>
          <a:p>
            <a:pPr marL="0" indent="0" algn="just">
              <a:buNone/>
            </a:pPr>
            <a:r>
              <a:rPr lang="en-GB" sz="1200" i="1" dirty="0"/>
              <a:t>Roz consistently demonstrates exceptional dedication to both residents and staff. Her leadership style is supportive, approachable, and inspiring. She leads by example, always promoting dignity, respect, and person-centred care in everything she does. Her door is always open, and she takes the time to listen, guide, and encourage her team, whether it is work related or of a personal nature.</a:t>
            </a:r>
          </a:p>
          <a:p>
            <a:pPr marL="0" indent="0" algn="just">
              <a:buNone/>
            </a:pPr>
            <a:r>
              <a:rPr lang="en-GB" sz="1200" i="1" dirty="0"/>
              <a:t>Under Roz’s management, the home continues to thrive. She fosters a positive working environment where staff feel valued, motivated, and empowered to provide the highest standard of care. Her ability to remain calm under pressure and make thoughtful, informed decisions ensures stability and confidence throughout the team. It also leads to a very well run and welcoming home for our residents to live in and families to visit.</a:t>
            </a:r>
          </a:p>
          <a:p>
            <a:pPr marL="0" indent="0" algn="just">
              <a:buNone/>
            </a:pPr>
            <a:r>
              <a:rPr lang="en-GB" sz="1200" i="1" dirty="0"/>
              <a:t>Roz goes above and beyond in her role daily — whether supporting families, mentoring staff, or finding innovative ways to enhance residents’ wellbeing and quality of life. Her passion for care is evident in the warm, welcoming atmosphere she helps create around the home.</a:t>
            </a:r>
          </a:p>
          <a:p>
            <a:pPr marL="0" indent="0" algn="just">
              <a:buNone/>
            </a:pPr>
            <a:r>
              <a:rPr lang="en-GB" sz="1200" i="1" dirty="0"/>
              <a:t>She truly embodies the values and spirit of Devon Care Homes and is incredibly deserving of recognition through the Collaboration Recognition Awards.</a:t>
            </a:r>
          </a:p>
          <a:p>
            <a:pPr marL="0" indent="0" algn="just">
              <a:buNone/>
            </a:pPr>
            <a:r>
              <a:rPr lang="en-GB" sz="1200" i="1" dirty="0"/>
              <a:t>Roz has good mentoring skills and will always try to encourage and support staff to reach their highest potential. Recently, she saved a resident’s life using her strength and abilities in a very calm and controlled way, drawing on her knowledge in the hymnic manoeuvre, keeping her staff calm and informed in a very serious situation. It was a master class in how to save a life. Roz, in my opinion, is a transformative person who inspires and makes positive change, often altering perspective, behaviours and outcomes for the better. </a:t>
            </a:r>
          </a:p>
          <a:p>
            <a:pPr marL="0" indent="0" algn="just">
              <a:buNone/>
            </a:pPr>
            <a:r>
              <a:rPr lang="en-GB" sz="1200" i="1" dirty="0"/>
              <a:t>Roz has the full respect of all visiting professionals and is held in the highest esteem by our visiting doctors. Roz is completely dedicated and committed to health care, and this reflects in their respect for her.</a:t>
            </a:r>
          </a:p>
          <a:p>
            <a:pPr marL="0" indent="0" algn="just">
              <a:buNone/>
            </a:pPr>
            <a:r>
              <a:rPr lang="en-GB" sz="1200" i="1" dirty="0"/>
              <a:t>I think there is no-one more deserving for recognition than our manager – Roz Wills. She is totally unaware of her importance to the team for guidance, understanding and kindness.</a:t>
            </a:r>
            <a:endParaRPr lang="en-GB" sz="1600" i="1" dirty="0"/>
          </a:p>
        </p:txBody>
      </p:sp>
      <p:pic>
        <p:nvPicPr>
          <p:cNvPr id="2050" name="Picture 2" descr="A close-up of a logo&#10;&#10;AI-generated content may be incorrect.">
            <a:extLst>
              <a:ext uri="{FF2B5EF4-FFF2-40B4-BE49-F238E27FC236}">
                <a16:creationId xmlns:a16="http://schemas.microsoft.com/office/drawing/2014/main" id="{F550C749-9A68-968C-3B74-CBD96C084F3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988821" y="5558427"/>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8BBBBB1-62DC-5C5F-C06E-275E1F5AB89A}"/>
              </a:ext>
            </a:extLst>
          </p:cNvPr>
          <p:cNvSpPr txBox="1"/>
          <p:nvPr/>
        </p:nvSpPr>
        <p:spPr>
          <a:xfrm>
            <a:off x="2530928" y="767501"/>
            <a:ext cx="6683828" cy="646331"/>
          </a:xfrm>
          <a:prstGeom prst="rect">
            <a:avLst/>
          </a:prstGeom>
          <a:noFill/>
        </p:spPr>
        <p:txBody>
          <a:bodyPr wrap="square" rtlCol="0">
            <a:spAutoFit/>
          </a:bodyPr>
          <a:lstStyle/>
          <a:p>
            <a:pPr algn="ctr"/>
            <a:r>
              <a:rPr lang="en-GB" b="1" dirty="0" err="1">
                <a:solidFill>
                  <a:srgbClr val="916E98"/>
                </a:solidFill>
              </a:rPr>
              <a:t>Mallands</a:t>
            </a:r>
            <a:r>
              <a:rPr lang="en-GB" b="1" dirty="0">
                <a:solidFill>
                  <a:srgbClr val="916E98"/>
                </a:solidFill>
              </a:rPr>
              <a:t> Care Ltd</a:t>
            </a:r>
          </a:p>
          <a:p>
            <a:pPr algn="ctr"/>
            <a:r>
              <a:rPr lang="en-GB" b="1" dirty="0">
                <a:solidFill>
                  <a:srgbClr val="916E98"/>
                </a:solidFill>
              </a:rPr>
              <a:t>Nominated by Yvonne Berry &amp; Shana Taylor</a:t>
            </a:r>
          </a:p>
        </p:txBody>
      </p:sp>
    </p:spTree>
    <p:extLst>
      <p:ext uri="{BB962C8B-B14F-4D97-AF65-F5344CB8AC3E}">
        <p14:creationId xmlns:p14="http://schemas.microsoft.com/office/powerpoint/2010/main" val="3892181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C28BCD-6304-B321-8FAC-B605C89836C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EF4E509-6CE9-4EE9-8A95-D8898EB9493D}"/>
              </a:ext>
            </a:extLst>
          </p:cNvPr>
          <p:cNvSpPr>
            <a:spLocks noGrp="1"/>
          </p:cNvSpPr>
          <p:nvPr>
            <p:ph type="title"/>
          </p:nvPr>
        </p:nvSpPr>
        <p:spPr>
          <a:xfrm>
            <a:off x="2155371" y="315686"/>
            <a:ext cx="7434943" cy="566057"/>
          </a:xfrm>
        </p:spPr>
        <p:txBody>
          <a:bodyPr anchor="t">
            <a:normAutofit fontScale="90000"/>
          </a:bodyPr>
          <a:lstStyle/>
          <a:p>
            <a:pPr algn="ctr"/>
            <a:r>
              <a:rPr lang="en-GB" sz="3200" b="1" dirty="0">
                <a:solidFill>
                  <a:srgbClr val="916E98"/>
                </a:solidFill>
                <a:latin typeface="+mn-lt"/>
              </a:rPr>
              <a:t>Tobi Guiney – Deputy Manager</a:t>
            </a:r>
            <a:r>
              <a:rPr lang="en-GB" b="1" dirty="0">
                <a:solidFill>
                  <a:srgbClr val="916E98"/>
                </a:solidFill>
              </a:rPr>
              <a:t> </a:t>
            </a:r>
            <a:br>
              <a:rPr lang="en-GB" sz="3200" b="1" dirty="0">
                <a:solidFill>
                  <a:srgbClr val="916E98"/>
                </a:solidFill>
                <a:latin typeface="+mn-lt"/>
              </a:rPr>
            </a:br>
            <a:br>
              <a:rPr lang="en-GB" sz="3200" b="1" dirty="0">
                <a:solidFill>
                  <a:srgbClr val="916E98"/>
                </a:solidFill>
                <a:latin typeface="+mn-lt"/>
              </a:rPr>
            </a:br>
            <a:br>
              <a:rPr lang="en-GB" sz="2000" b="1" dirty="0">
                <a:solidFill>
                  <a:srgbClr val="916E98"/>
                </a:solidFill>
              </a:rPr>
            </a:br>
            <a:endParaRPr lang="en-GB" sz="2000" b="1" i="1" dirty="0">
              <a:solidFill>
                <a:srgbClr val="916E98"/>
              </a:solidFill>
              <a:latin typeface="+mn-lt"/>
            </a:endParaRPr>
          </a:p>
        </p:txBody>
      </p:sp>
      <p:sp>
        <p:nvSpPr>
          <p:cNvPr id="3" name="Content Placeholder 2">
            <a:extLst>
              <a:ext uri="{FF2B5EF4-FFF2-40B4-BE49-F238E27FC236}">
                <a16:creationId xmlns:a16="http://schemas.microsoft.com/office/drawing/2014/main" id="{4EBB205C-F83E-66C3-F5FF-8439DAA0B9FF}"/>
              </a:ext>
            </a:extLst>
          </p:cNvPr>
          <p:cNvSpPr>
            <a:spLocks noGrp="1"/>
          </p:cNvSpPr>
          <p:nvPr>
            <p:ph idx="1"/>
          </p:nvPr>
        </p:nvSpPr>
        <p:spPr>
          <a:xfrm>
            <a:off x="566507" y="2055834"/>
            <a:ext cx="11058986" cy="3408796"/>
          </a:xfrm>
        </p:spPr>
        <p:txBody>
          <a:bodyPr anchor="t">
            <a:noAutofit/>
          </a:bodyPr>
          <a:lstStyle/>
          <a:p>
            <a:pPr marL="0" indent="0" algn="just">
              <a:buNone/>
            </a:pPr>
            <a:r>
              <a:rPr lang="en-GB" sz="1600" i="1" dirty="0"/>
              <a:t>Tobi makes a difference every single day to both the residents and her team in her role as Deputy. She always ensures she has time for everyone around her and makes each person feel welcomed, valued, and cared for. Whether it’s a resident who simply needs their hand held or a carer who requires support or training, Tobi goes the extra mile to ensure everyone feels heard and supported.</a:t>
            </a:r>
          </a:p>
          <a:p>
            <a:pPr marL="0" indent="0" algn="just">
              <a:buNone/>
            </a:pPr>
            <a:r>
              <a:rPr lang="en-GB" sz="1600" i="1" dirty="0"/>
              <a:t>She is always ready and willing to help, making time for all and providing answers whenever they are needed. Tobi consistently goes above and beyond to find solutions, guiding people in the right direction and ensuring concerns are addressed. She brings positivity to each day, making people smile while still managing all of her other responsibilities with dedication and professionalism.</a:t>
            </a:r>
          </a:p>
          <a:p>
            <a:pPr marL="0" indent="0" algn="just">
              <a:buNone/>
            </a:pPr>
            <a:r>
              <a:rPr lang="en-GB" sz="1600" i="1" dirty="0"/>
              <a:t>Tobi truly shines when she is spending time doing activities with residents. She thoughtfully makes sure they have their favourite drink, are comfortable, and feel included. Her laughter can be heard around the home, creating a warm and joyful atmosphere. The support and kindness she shows are immeasurable, and the difference she makes each day is clear to everyone around her.</a:t>
            </a:r>
          </a:p>
          <a:p>
            <a:pPr marL="0" indent="0" algn="just">
              <a:buNone/>
            </a:pPr>
            <a:endParaRPr lang="en-GB" sz="1600" i="1" dirty="0"/>
          </a:p>
        </p:txBody>
      </p:sp>
      <p:pic>
        <p:nvPicPr>
          <p:cNvPr id="2050" name="Picture 2" descr="A close-up of a logo&#10;&#10;AI-generated content may be incorrect.">
            <a:extLst>
              <a:ext uri="{FF2B5EF4-FFF2-40B4-BE49-F238E27FC236}">
                <a16:creationId xmlns:a16="http://schemas.microsoft.com/office/drawing/2014/main" id="{AC3195D4-21F4-47A0-2B77-69DB69EE8D0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075908" y="5326470"/>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A65108E-C8D3-296E-F382-92369C39A186}"/>
              </a:ext>
            </a:extLst>
          </p:cNvPr>
          <p:cNvSpPr txBox="1"/>
          <p:nvPr/>
        </p:nvSpPr>
        <p:spPr>
          <a:xfrm>
            <a:off x="2754086" y="1070204"/>
            <a:ext cx="6683828" cy="646331"/>
          </a:xfrm>
          <a:prstGeom prst="rect">
            <a:avLst/>
          </a:prstGeom>
          <a:noFill/>
        </p:spPr>
        <p:txBody>
          <a:bodyPr wrap="square" rtlCol="0">
            <a:spAutoFit/>
          </a:bodyPr>
          <a:lstStyle/>
          <a:p>
            <a:pPr algn="ctr"/>
            <a:r>
              <a:rPr lang="en-GB" b="1" dirty="0">
                <a:solidFill>
                  <a:srgbClr val="916E98"/>
                </a:solidFill>
              </a:rPr>
              <a:t>Beacon House, Centrum Care Homes </a:t>
            </a:r>
          </a:p>
          <a:p>
            <a:pPr algn="ctr"/>
            <a:r>
              <a:rPr lang="en-GB" b="1" dirty="0">
                <a:solidFill>
                  <a:srgbClr val="916E98"/>
                </a:solidFill>
              </a:rPr>
              <a:t>Nominated by Sarah Tremlett</a:t>
            </a:r>
          </a:p>
        </p:txBody>
      </p:sp>
    </p:spTree>
    <p:extLst>
      <p:ext uri="{BB962C8B-B14F-4D97-AF65-F5344CB8AC3E}">
        <p14:creationId xmlns:p14="http://schemas.microsoft.com/office/powerpoint/2010/main" val="17810046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0B76C8-3EF9-EDA3-9A0B-F74EA9BB30C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645EF4F-3640-DB7B-344D-49CD7F1E4BF2}"/>
              </a:ext>
            </a:extLst>
          </p:cNvPr>
          <p:cNvSpPr>
            <a:spLocks noGrp="1"/>
          </p:cNvSpPr>
          <p:nvPr>
            <p:ph type="title"/>
          </p:nvPr>
        </p:nvSpPr>
        <p:spPr>
          <a:xfrm>
            <a:off x="2155370" y="598714"/>
            <a:ext cx="7434943" cy="566057"/>
          </a:xfrm>
        </p:spPr>
        <p:txBody>
          <a:bodyPr anchor="t">
            <a:normAutofit fontScale="90000"/>
          </a:bodyPr>
          <a:lstStyle/>
          <a:p>
            <a:pPr algn="ctr"/>
            <a:r>
              <a:rPr lang="en-GB" sz="3200" b="1" dirty="0">
                <a:solidFill>
                  <a:srgbClr val="916E98"/>
                </a:solidFill>
                <a:latin typeface="+mn-lt"/>
              </a:rPr>
              <a:t>Sheena Parker</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DDDC98E0-04DE-C31B-B397-24B64DB08F68}"/>
              </a:ext>
            </a:extLst>
          </p:cNvPr>
          <p:cNvSpPr>
            <a:spLocks noGrp="1"/>
          </p:cNvSpPr>
          <p:nvPr>
            <p:ph idx="1"/>
          </p:nvPr>
        </p:nvSpPr>
        <p:spPr>
          <a:xfrm>
            <a:off x="566507" y="2672500"/>
            <a:ext cx="11058986" cy="1680588"/>
          </a:xfrm>
        </p:spPr>
        <p:txBody>
          <a:bodyPr anchor="t">
            <a:noAutofit/>
          </a:bodyPr>
          <a:lstStyle/>
          <a:p>
            <a:pPr marL="0" indent="0">
              <a:buNone/>
            </a:pPr>
            <a:r>
              <a:rPr lang="en-GB" sz="1800" i="1" dirty="0"/>
              <a:t>Going above and beyond in welcoming new residents and families.</a:t>
            </a:r>
          </a:p>
          <a:p>
            <a:pPr marL="0" indent="0">
              <a:buNone/>
            </a:pPr>
            <a:endParaRPr lang="en-GB" sz="1800" i="1" dirty="0"/>
          </a:p>
          <a:p>
            <a:pPr marL="0" indent="0" algn="just">
              <a:buNone/>
            </a:pPr>
            <a:r>
              <a:rPr lang="en-GB" sz="1800" i="1" dirty="0"/>
              <a:t>Providing a calm manner and a familiar face in potentially stressful situations especially around hospital discharges. </a:t>
            </a:r>
          </a:p>
        </p:txBody>
      </p:sp>
      <p:pic>
        <p:nvPicPr>
          <p:cNvPr id="2050" name="Picture 2" descr="A close-up of a logo&#10;&#10;AI-generated content may be incorrect.">
            <a:extLst>
              <a:ext uri="{FF2B5EF4-FFF2-40B4-BE49-F238E27FC236}">
                <a16:creationId xmlns:a16="http://schemas.microsoft.com/office/drawing/2014/main" id="{112DF5CE-1FCB-E7F5-6443-B79F06C7AC8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211979" y="4754257"/>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999A3F0-DE7D-0BE0-8FD4-5EC0EBD6471D}"/>
              </a:ext>
            </a:extLst>
          </p:cNvPr>
          <p:cNvSpPr txBox="1"/>
          <p:nvPr/>
        </p:nvSpPr>
        <p:spPr>
          <a:xfrm>
            <a:off x="2530928" y="1453956"/>
            <a:ext cx="6683828" cy="646331"/>
          </a:xfrm>
          <a:prstGeom prst="rect">
            <a:avLst/>
          </a:prstGeom>
          <a:noFill/>
        </p:spPr>
        <p:txBody>
          <a:bodyPr wrap="square" rtlCol="0">
            <a:spAutoFit/>
          </a:bodyPr>
          <a:lstStyle/>
          <a:p>
            <a:pPr algn="ctr"/>
            <a:r>
              <a:rPr lang="en-GB" b="1" dirty="0">
                <a:solidFill>
                  <a:srgbClr val="916E98"/>
                </a:solidFill>
              </a:rPr>
              <a:t>South Devon Care Services</a:t>
            </a:r>
            <a:endParaRPr lang="en-GB" b="1" i="1" dirty="0">
              <a:solidFill>
                <a:srgbClr val="916E98"/>
              </a:solidFill>
            </a:endParaRPr>
          </a:p>
          <a:p>
            <a:pPr algn="ctr"/>
            <a:r>
              <a:rPr lang="en-GB" b="1" dirty="0">
                <a:solidFill>
                  <a:srgbClr val="916E98"/>
                </a:solidFill>
              </a:rPr>
              <a:t>Nominated by Robin Sutton</a:t>
            </a:r>
          </a:p>
        </p:txBody>
      </p:sp>
    </p:spTree>
    <p:extLst>
      <p:ext uri="{BB962C8B-B14F-4D97-AF65-F5344CB8AC3E}">
        <p14:creationId xmlns:p14="http://schemas.microsoft.com/office/powerpoint/2010/main" val="10627810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E90A2E-3270-7EEA-928A-8A2CE4ABCF2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0E92637-D55C-56F4-7C07-D9C9DBBD22E9}"/>
              </a:ext>
            </a:extLst>
          </p:cNvPr>
          <p:cNvSpPr>
            <a:spLocks noGrp="1"/>
          </p:cNvSpPr>
          <p:nvPr>
            <p:ph type="title"/>
          </p:nvPr>
        </p:nvSpPr>
        <p:spPr>
          <a:xfrm>
            <a:off x="2155371" y="315686"/>
            <a:ext cx="7434943" cy="566057"/>
          </a:xfrm>
        </p:spPr>
        <p:txBody>
          <a:bodyPr anchor="t">
            <a:normAutofit fontScale="90000"/>
          </a:bodyPr>
          <a:lstStyle/>
          <a:p>
            <a:pPr algn="ctr"/>
            <a:r>
              <a:rPr lang="en-GB" sz="3200" b="1" dirty="0">
                <a:solidFill>
                  <a:srgbClr val="916E98"/>
                </a:solidFill>
                <a:latin typeface="+mn-lt"/>
              </a:rPr>
              <a:t>Emma Webber – Team Leader</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8BD04815-5B3B-9D27-5E58-A1A7687E9356}"/>
              </a:ext>
            </a:extLst>
          </p:cNvPr>
          <p:cNvSpPr>
            <a:spLocks noGrp="1"/>
          </p:cNvSpPr>
          <p:nvPr>
            <p:ph idx="1"/>
          </p:nvPr>
        </p:nvSpPr>
        <p:spPr>
          <a:xfrm>
            <a:off x="566507" y="1748411"/>
            <a:ext cx="11058986" cy="3770645"/>
          </a:xfrm>
        </p:spPr>
        <p:txBody>
          <a:bodyPr anchor="t">
            <a:noAutofit/>
          </a:bodyPr>
          <a:lstStyle/>
          <a:p>
            <a:pPr marL="0" indent="0" algn="just">
              <a:buNone/>
            </a:pPr>
            <a:r>
              <a:rPr lang="en-GB" sz="1200" i="1" dirty="0"/>
              <a:t>Emma started at The Seaton before 2000 and left to have a family, returning to work for us in 2017. </a:t>
            </a:r>
          </a:p>
          <a:p>
            <a:pPr marL="0" indent="0" algn="just">
              <a:buNone/>
            </a:pPr>
            <a:r>
              <a:rPr lang="en-GB" sz="1200" i="1" dirty="0"/>
              <a:t>Emma has been a dedicated member of our team for nine years, during which time she has grown into an exceptional Team Leader whose impact is felt by colleagues, residents, and families alike. She leads with integrity, compassion, and an unwavering commitment to doing what is right.</a:t>
            </a:r>
          </a:p>
          <a:p>
            <a:pPr marL="0" indent="0" algn="just">
              <a:buNone/>
            </a:pPr>
            <a:r>
              <a:rPr lang="en-GB" sz="1200" i="1" dirty="0"/>
              <a:t>Emma is thoughtful, deeply supportive, and a natural problem-solver. She sets high standards, not by expectation alone, but by consistently role modelling the behaviours and values she believes in. Through kindness, encouragement, and quiet determination, she inspires others to be their best.</a:t>
            </a:r>
          </a:p>
          <a:p>
            <a:pPr marL="0" indent="0" algn="just">
              <a:buNone/>
            </a:pPr>
            <a:r>
              <a:rPr lang="en-GB" sz="1200" i="1" dirty="0"/>
              <a:t>During times of change, Emma is a constant source of strength. She actively supports colleagues and the management team, embraces new ideas, and helps others navigate uncertainty with calm reassurance and positivity. When challenges arise, Emma does not hesitate — she steps forward, takes responsibility, and finds solutions.</a:t>
            </a:r>
          </a:p>
          <a:p>
            <a:pPr marL="0" indent="0" algn="just">
              <a:buNone/>
            </a:pPr>
            <a:r>
              <a:rPr lang="en-GB" sz="1200" i="1" dirty="0"/>
              <a:t>Above all, Emma is a passionate advocate for residents. She goes above and beyond every day to ensure they experience not just dignity, joy, happiness and meaningful moments, whether that means taking extra time to support personal wishes or attending to the smallest details that make a big difference, even on her days off.</a:t>
            </a:r>
          </a:p>
          <a:p>
            <a:pPr marL="0" indent="0" algn="just">
              <a:buNone/>
            </a:pPr>
            <a:r>
              <a:rPr lang="en-GB" sz="1200" i="1" dirty="0"/>
              <a:t>One particularly moving example of Emma’s selflessness took place last year, when she volunteered on her day off to take a resident swimming with her own family. The resident had a terminal diagnosis and had previously swum weekly with her sister and being able to swim again was a deeply held wish. Emma made this happen with no expectation of payment, recognition or reward — only a genuine desire to bring comfort, happiness, and a sense of normality at an incredibly important time.</a:t>
            </a:r>
          </a:p>
          <a:p>
            <a:pPr marL="0" indent="0" algn="just">
              <a:buNone/>
            </a:pPr>
            <a:r>
              <a:rPr lang="en-GB" sz="1200" i="1" dirty="0"/>
              <a:t>Emma consistently steps up for others. She leads not from a position of experience &amp; seniority, but through trust, humility, and action. </a:t>
            </a:r>
          </a:p>
          <a:p>
            <a:pPr marL="0" indent="0" algn="just">
              <a:buNone/>
            </a:pPr>
            <a:r>
              <a:rPr lang="en-GB" sz="1200" i="1" dirty="0"/>
              <a:t>Her manager summed it up by saying, "She is one of my true 'early adopters', an inspiration and an extraordinary force for good."</a:t>
            </a:r>
          </a:p>
          <a:p>
            <a:pPr marL="0" indent="0" algn="just">
              <a:buNone/>
            </a:pPr>
            <a:endParaRPr lang="en-GB" sz="1600" i="1" dirty="0"/>
          </a:p>
        </p:txBody>
      </p:sp>
      <p:pic>
        <p:nvPicPr>
          <p:cNvPr id="2050" name="Picture 2" descr="A close-up of a logo&#10;&#10;AI-generated content may be incorrect.">
            <a:extLst>
              <a:ext uri="{FF2B5EF4-FFF2-40B4-BE49-F238E27FC236}">
                <a16:creationId xmlns:a16="http://schemas.microsoft.com/office/drawing/2014/main" id="{258E0445-EE31-57B5-5B07-AAF39C68695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211979" y="5333282"/>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6EF5015-234F-2944-5BFF-6D2A5063EE49}"/>
              </a:ext>
            </a:extLst>
          </p:cNvPr>
          <p:cNvSpPr txBox="1"/>
          <p:nvPr/>
        </p:nvSpPr>
        <p:spPr>
          <a:xfrm>
            <a:off x="2530928" y="991912"/>
            <a:ext cx="6683828" cy="646331"/>
          </a:xfrm>
          <a:prstGeom prst="rect">
            <a:avLst/>
          </a:prstGeom>
          <a:noFill/>
        </p:spPr>
        <p:txBody>
          <a:bodyPr wrap="square" lIns="91440" tIns="45720" rIns="91440" bIns="45720" rtlCol="0" anchor="t">
            <a:spAutoFit/>
          </a:bodyPr>
          <a:lstStyle/>
          <a:p>
            <a:pPr algn="ctr"/>
            <a:r>
              <a:rPr lang="en-GB" b="1" dirty="0">
                <a:solidFill>
                  <a:srgbClr val="916E98"/>
                </a:solidFill>
              </a:rPr>
              <a:t>The Seaton Nursing Home</a:t>
            </a:r>
          </a:p>
          <a:p>
            <a:pPr algn="ctr"/>
            <a:r>
              <a:rPr lang="en-GB" b="1" dirty="0">
                <a:solidFill>
                  <a:srgbClr val="916E98"/>
                </a:solidFill>
              </a:rPr>
              <a:t>Nominated by Emma Seal</a:t>
            </a:r>
          </a:p>
        </p:txBody>
      </p:sp>
    </p:spTree>
    <p:extLst>
      <p:ext uri="{BB962C8B-B14F-4D97-AF65-F5344CB8AC3E}">
        <p14:creationId xmlns:p14="http://schemas.microsoft.com/office/powerpoint/2010/main" val="2954975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14216F4C786534BABEACFBFA7F2A30E" ma:contentTypeVersion="17" ma:contentTypeDescription="Create a new document." ma:contentTypeScope="" ma:versionID="56564bbe97ec691636d4da297f309243">
  <xsd:schema xmlns:xsd="http://www.w3.org/2001/XMLSchema" xmlns:xs="http://www.w3.org/2001/XMLSchema" xmlns:p="http://schemas.microsoft.com/office/2006/metadata/properties" xmlns:ns2="23a2a8c7-b4ad-477c-82d9-28c0a1f10cea" xmlns:ns3="8c8793b8-33d1-4bed-a7bd-50ea069f8293" targetNamespace="http://schemas.microsoft.com/office/2006/metadata/properties" ma:root="true" ma:fieldsID="a80b630f78c02e053ac84cb5671fecd9" ns2:_="" ns3:_="">
    <xsd:import namespace="23a2a8c7-b4ad-477c-82d9-28c0a1f10cea"/>
    <xsd:import namespace="8c8793b8-33d1-4bed-a7bd-50ea069f829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a2a8c7-b4ad-477c-82d9-28c0a1f10ce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5d632a18-be45-4845-9d70-900cb4dfa9b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c8793b8-33d1-4bed-a7bd-50ea069f8293"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715db86-1c1b-4960-8919-bced70bac39e}" ma:internalName="TaxCatchAll" ma:showField="CatchAllData" ma:web="8c8793b8-33d1-4bed-a7bd-50ea069f829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8c8793b8-33d1-4bed-a7bd-50ea069f8293" xsi:nil="true"/>
    <lcf76f155ced4ddcb4097134ff3c332f xmlns="23a2a8c7-b4ad-477c-82d9-28c0a1f10ce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FA51DDC-CFDD-4095-BBA6-BBB3B5A125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a2a8c7-b4ad-477c-82d9-28c0a1f10cea"/>
    <ds:schemaRef ds:uri="8c8793b8-33d1-4bed-a7bd-50ea069f829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24AD75D-9835-4B06-822B-E5937EE66653}">
  <ds:schemaRefs>
    <ds:schemaRef ds:uri="http://schemas.microsoft.com/sharepoint/v3/contenttype/forms"/>
  </ds:schemaRefs>
</ds:datastoreItem>
</file>

<file path=customXml/itemProps3.xml><?xml version="1.0" encoding="utf-8"?>
<ds:datastoreItem xmlns:ds="http://schemas.openxmlformats.org/officeDocument/2006/customXml" ds:itemID="{FC026622-ECA8-4275-8BEF-6C9D3C05DE53}">
  <ds:schemaRefs>
    <ds:schemaRef ds:uri="http://schemas.microsoft.com/office/2006/metadata/properties"/>
    <ds:schemaRef ds:uri="http://schemas.microsoft.com/office/infopath/2007/PartnerControls"/>
    <ds:schemaRef ds:uri="8c8793b8-33d1-4bed-a7bd-50ea069f8293"/>
    <ds:schemaRef ds:uri="23a2a8c7-b4ad-477c-82d9-28c0a1f10cea"/>
  </ds:schemaRefs>
</ds:datastoreItem>
</file>

<file path=docProps/app.xml><?xml version="1.0" encoding="utf-8"?>
<Properties xmlns="http://schemas.openxmlformats.org/officeDocument/2006/extended-properties" xmlns:vt="http://schemas.openxmlformats.org/officeDocument/2006/docPropsVTypes">
  <TotalTime>0</TotalTime>
  <Words>4044</Words>
  <Application>Microsoft Office PowerPoint</Application>
  <PresentationFormat>Widescreen</PresentationFormat>
  <Paragraphs>136</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Aptos</vt:lpstr>
      <vt:lpstr>Aptos Display</vt:lpstr>
      <vt:lpstr>Arial</vt:lpstr>
      <vt:lpstr>Office Theme</vt:lpstr>
      <vt:lpstr>PowerPoint Presentation</vt:lpstr>
      <vt:lpstr>Emma Downes – Registered Manager   </vt:lpstr>
      <vt:lpstr>Corbin Wreford – Trainee Carer   </vt:lpstr>
      <vt:lpstr>Rosalind Wills – Care Manager   </vt:lpstr>
      <vt:lpstr>Rosalind Wills – Care Manager Cnt’d   </vt:lpstr>
      <vt:lpstr>Rosalind Wills – Care Manager Cnt’d   </vt:lpstr>
      <vt:lpstr>Tobi Guiney – Deputy Manager    </vt:lpstr>
      <vt:lpstr>Sheena Parker   </vt:lpstr>
      <vt:lpstr>Emma Webber – Team Leader   </vt:lpstr>
      <vt:lpstr>Ros Friendship – Team Leader  </vt:lpstr>
      <vt:lpstr>Daisy Tolchard – Healthcare Assistant   </vt:lpstr>
      <vt:lpstr>Justice Olly – Care Assistant    </vt:lpstr>
      <vt:lpstr>Vicky Herniman – Activities Co-ordinator   </vt:lpstr>
      <vt:lpstr>Vicky Herniman – Continued   </vt:lpstr>
      <vt:lpstr>Marion Painter – Interim Manager   </vt:lpstr>
      <vt:lpstr>Lisa Wills – Housekeeping Team Member   </vt:lpstr>
      <vt:lpstr>Ellie Willmoct – Care Giver    </vt:lpstr>
      <vt:lpstr>Kimberley Bennett – Healthcare Assistant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Farmer Smalls</dc:creator>
  <cp:lastModifiedBy>Michaela Cosway</cp:lastModifiedBy>
  <cp:revision>47</cp:revision>
  <dcterms:created xsi:type="dcterms:W3CDTF">2026-03-03T14:06:30Z</dcterms:created>
  <dcterms:modified xsi:type="dcterms:W3CDTF">2026-03-20T11:04:46Z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0x010100814216F4C786534BABEACFBFA7F2A30E</vt:lpwstr>
  </property>
  <property fmtid="{D5CDD505-2E9C-101B-9397-08002B2CF9AE}" pid="3" name="MediaServiceImageTags">
    <vt:lpwstr/>
  </property>
</Properties>
</file>