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  <p:sldMasterId id="2147483672" r:id="rId6"/>
  </p:sldMasterIdLst>
  <p:notesMasterIdLst>
    <p:notesMasterId r:id="rId18"/>
  </p:notesMasterIdLst>
  <p:sldIdLst>
    <p:sldId id="260" r:id="rId7"/>
    <p:sldId id="725" r:id="rId8"/>
    <p:sldId id="348" r:id="rId9"/>
    <p:sldId id="320" r:id="rId10"/>
    <p:sldId id="259" r:id="rId11"/>
    <p:sldId id="316" r:id="rId12"/>
    <p:sldId id="318" r:id="rId13"/>
    <p:sldId id="319" r:id="rId14"/>
    <p:sldId id="325" r:id="rId15"/>
    <p:sldId id="724" r:id="rId16"/>
    <p:sldId id="308" r:id="rId17"/>
  </p:sldIdLst>
  <p:sldSz cx="18288000" cy="10287000"/>
  <p:notesSz cx="6858000" cy="9144000"/>
  <p:embeddedFontLst>
    <p:embeddedFont>
      <p:font typeface="Arial Bold" panose="020B0704020202020204" pitchFamily="34" charset="0"/>
      <p:bold r:id="rId19"/>
    </p:embeddedFont>
    <p:embeddedFont>
      <p:font typeface="Arimo" panose="020B0604020202020204" charset="0"/>
      <p:regular r:id="rId20"/>
    </p:embeddedFont>
    <p:embeddedFont>
      <p:font typeface="Arimo Bold" panose="020B0604020202020204" charset="0"/>
      <p:regular r:id="rId21"/>
    </p:embeddedFont>
    <p:embeddedFont>
      <p:font typeface="Poppins Bold" panose="00000800000000000000" pitchFamily="2" charset="0"/>
      <p:bold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ADFD23-513D-67DD-0EB6-0DB754DF46C8}" name="Esther Muriuki" initials="EM" userId="S::esther.muriuki@plymouth.ac.uk::712d580c-bc07-4833-a269-d1c3e3a0015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0447C-F50C-4BA1-9068-10E31A6C9DAC}" v="33" dt="2025-10-21T12:24:23.6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8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4.fntdata"/><Relationship Id="rId27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0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0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9AD57-F3DB-4A07-8C21-4AD3CE428086}" type="doc">
      <dgm:prSet loTypeId="urn:microsoft.com/office/officeart/2018/2/layout/IconVerticalSolidList" loCatId="icon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0B436355-08DC-4F24-B032-BD614E36D8F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36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Collaborate to improve nutrition management for residents</a:t>
          </a:r>
          <a:endParaRPr lang="en-US" sz="36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gm:t>
    </dgm:pt>
    <dgm:pt modelId="{F5FAEB78-2841-46B6-B01C-2525EC684824}" type="parTrans" cxnId="{E1014259-2A3E-41FE-B87E-E0CC346AA54F}">
      <dgm:prSet/>
      <dgm:spPr/>
      <dgm:t>
        <a:bodyPr/>
        <a:lstStyle/>
        <a:p>
          <a:endParaRPr lang="en-US"/>
        </a:p>
      </dgm:t>
    </dgm:pt>
    <dgm:pt modelId="{E8E0002E-92A8-48CA-BF72-499C56E1148F}" type="sibTrans" cxnId="{E1014259-2A3E-41FE-B87E-E0CC346AA54F}">
      <dgm:prSet/>
      <dgm:spPr/>
      <dgm:t>
        <a:bodyPr/>
        <a:lstStyle/>
        <a:p>
          <a:endParaRPr lang="en-US"/>
        </a:p>
      </dgm:t>
    </dgm:pt>
    <dgm:pt modelId="{09FDA92C-7C04-4E34-9BB9-6FD6640404E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3600" kern="12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Nutrition training &amp; support for staff in participating care homes</a:t>
          </a:r>
          <a:endParaRPr lang="en-US" sz="3600" kern="12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gm:t>
    </dgm:pt>
    <dgm:pt modelId="{48F72641-3B3C-48CE-9169-C894714A1ECE}" type="parTrans" cxnId="{4C5C18E8-6013-42C6-BD4B-72565414A6B6}">
      <dgm:prSet/>
      <dgm:spPr/>
      <dgm:t>
        <a:bodyPr/>
        <a:lstStyle/>
        <a:p>
          <a:endParaRPr lang="en-US"/>
        </a:p>
      </dgm:t>
    </dgm:pt>
    <dgm:pt modelId="{5D949CAB-9BCE-41A1-89E4-967D9AA77249}" type="sibTrans" cxnId="{4C5C18E8-6013-42C6-BD4B-72565414A6B6}">
      <dgm:prSet/>
      <dgm:spPr/>
      <dgm:t>
        <a:bodyPr/>
        <a:lstStyle/>
        <a:p>
          <a:endParaRPr lang="en-US"/>
        </a:p>
      </dgm:t>
    </dgm:pt>
    <dgm:pt modelId="{F81C2DD5-51A8-4D6C-B29E-C7C5238D62F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3600" kern="12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Free resources &amp; reimbursement for participation</a:t>
          </a:r>
          <a:endParaRPr lang="en-US" sz="3600" kern="12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gm:t>
    </dgm:pt>
    <dgm:pt modelId="{A5CD581A-73E8-4187-BAD1-EBB0069D6A72}" type="parTrans" cxnId="{207652FA-08D9-4DC3-949B-16023E5908F9}">
      <dgm:prSet/>
      <dgm:spPr/>
      <dgm:t>
        <a:bodyPr/>
        <a:lstStyle/>
        <a:p>
          <a:endParaRPr lang="en-US"/>
        </a:p>
      </dgm:t>
    </dgm:pt>
    <dgm:pt modelId="{79810CDA-F8DA-4FFB-8719-448905EE4FA6}" type="sibTrans" cxnId="{207652FA-08D9-4DC3-949B-16023E5908F9}">
      <dgm:prSet/>
      <dgm:spPr/>
      <dgm:t>
        <a:bodyPr/>
        <a:lstStyle/>
        <a:p>
          <a:endParaRPr lang="en-US"/>
        </a:p>
      </dgm:t>
    </dgm:pt>
    <dgm:pt modelId="{1D941CEF-6EB7-4A0B-8169-AC73C176732F}" type="pres">
      <dgm:prSet presAssocID="{2019AD57-F3DB-4A07-8C21-4AD3CE428086}" presName="root" presStyleCnt="0">
        <dgm:presLayoutVars>
          <dgm:dir/>
          <dgm:resizeHandles val="exact"/>
        </dgm:presLayoutVars>
      </dgm:prSet>
      <dgm:spPr/>
    </dgm:pt>
    <dgm:pt modelId="{24498760-1A03-48AD-8D4E-CED3976F0EDF}" type="pres">
      <dgm:prSet presAssocID="{0B436355-08DC-4F24-B032-BD614E36D8F1}" presName="compNode" presStyleCnt="0"/>
      <dgm:spPr/>
    </dgm:pt>
    <dgm:pt modelId="{AE9FEE72-FBF6-4CB7-994D-586045628429}" type="pres">
      <dgm:prSet presAssocID="{0B436355-08DC-4F24-B032-BD614E36D8F1}" presName="bgRect" presStyleLbl="bgShp" presStyleIdx="0" presStyleCnt="3" custLinFactNeighborX="1767" custLinFactNeighborY="4645"/>
      <dgm:spPr>
        <a:solidFill>
          <a:schemeClr val="bg1">
            <a:lumMod val="95000"/>
          </a:schemeClr>
        </a:solidFill>
      </dgm:spPr>
    </dgm:pt>
    <dgm:pt modelId="{3D361896-5D9A-4CFF-9497-EB714BC7BB15}" type="pres">
      <dgm:prSet presAssocID="{0B436355-08DC-4F24-B032-BD614E36D8F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</dgm:pt>
    <dgm:pt modelId="{E7B5456C-EC34-4D2D-87E5-8F4FF2EEE2AE}" type="pres">
      <dgm:prSet presAssocID="{0B436355-08DC-4F24-B032-BD614E36D8F1}" presName="spaceRect" presStyleCnt="0"/>
      <dgm:spPr/>
    </dgm:pt>
    <dgm:pt modelId="{95E8A3E9-C25C-4397-A2B3-4C42CA9A776F}" type="pres">
      <dgm:prSet presAssocID="{0B436355-08DC-4F24-B032-BD614E36D8F1}" presName="parTx" presStyleLbl="revTx" presStyleIdx="0" presStyleCnt="3">
        <dgm:presLayoutVars>
          <dgm:chMax val="0"/>
          <dgm:chPref val="0"/>
        </dgm:presLayoutVars>
      </dgm:prSet>
      <dgm:spPr/>
    </dgm:pt>
    <dgm:pt modelId="{0202BEA3-C2AD-430A-B11F-442BD500B3F8}" type="pres">
      <dgm:prSet presAssocID="{E8E0002E-92A8-48CA-BF72-499C56E1148F}" presName="sibTrans" presStyleCnt="0"/>
      <dgm:spPr/>
    </dgm:pt>
    <dgm:pt modelId="{07FC4C74-AC70-46E7-A98C-025D15060DFE}" type="pres">
      <dgm:prSet presAssocID="{09FDA92C-7C04-4E34-9BB9-6FD6640404E3}" presName="compNode" presStyleCnt="0"/>
      <dgm:spPr/>
    </dgm:pt>
    <dgm:pt modelId="{AA13C04D-F588-4D94-939F-F62BF1C2736A}" type="pres">
      <dgm:prSet presAssocID="{09FDA92C-7C04-4E34-9BB9-6FD6640404E3}" presName="bgRect" presStyleLbl="bgShp" presStyleIdx="1" presStyleCnt="3"/>
      <dgm:spPr>
        <a:solidFill>
          <a:schemeClr val="bg1">
            <a:lumMod val="95000"/>
          </a:schemeClr>
        </a:solidFill>
      </dgm:spPr>
    </dgm:pt>
    <dgm:pt modelId="{80C8EAEF-0D70-452C-9B37-B6CF7C60D20D}" type="pres">
      <dgm:prSet presAssocID="{09FDA92C-7C04-4E34-9BB9-6FD6640404E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me"/>
        </a:ext>
      </dgm:extLst>
    </dgm:pt>
    <dgm:pt modelId="{6415C9CA-79C6-469C-8105-29912109E47C}" type="pres">
      <dgm:prSet presAssocID="{09FDA92C-7C04-4E34-9BB9-6FD6640404E3}" presName="spaceRect" presStyleCnt="0"/>
      <dgm:spPr/>
    </dgm:pt>
    <dgm:pt modelId="{ED040178-D493-458A-8351-0A9294635BFF}" type="pres">
      <dgm:prSet presAssocID="{09FDA92C-7C04-4E34-9BB9-6FD6640404E3}" presName="parTx" presStyleLbl="revTx" presStyleIdx="1" presStyleCnt="3">
        <dgm:presLayoutVars>
          <dgm:chMax val="0"/>
          <dgm:chPref val="0"/>
        </dgm:presLayoutVars>
      </dgm:prSet>
      <dgm:spPr/>
    </dgm:pt>
    <dgm:pt modelId="{26DDA92A-3D72-4827-ADF1-1E0D5B9CA74F}" type="pres">
      <dgm:prSet presAssocID="{5D949CAB-9BCE-41A1-89E4-967D9AA77249}" presName="sibTrans" presStyleCnt="0"/>
      <dgm:spPr/>
    </dgm:pt>
    <dgm:pt modelId="{3FADA6B0-4F77-497F-8910-C7A342408E77}" type="pres">
      <dgm:prSet presAssocID="{F81C2DD5-51A8-4D6C-B29E-C7C5238D62F8}" presName="compNode" presStyleCnt="0"/>
      <dgm:spPr/>
    </dgm:pt>
    <dgm:pt modelId="{C945BB42-CC22-4348-9EC6-800C86666E48}" type="pres">
      <dgm:prSet presAssocID="{F81C2DD5-51A8-4D6C-B29E-C7C5238D62F8}" presName="bgRect" presStyleLbl="bgShp" presStyleIdx="2" presStyleCnt="3"/>
      <dgm:spPr>
        <a:solidFill>
          <a:schemeClr val="bg1">
            <a:lumMod val="95000"/>
          </a:schemeClr>
        </a:solidFill>
      </dgm:spPr>
    </dgm:pt>
    <dgm:pt modelId="{ED705F1D-3250-409A-86E2-A1BFF02F315E}" type="pres">
      <dgm:prSet presAssocID="{F81C2DD5-51A8-4D6C-B29E-C7C5238D62F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F5A289C-D272-4666-BBD3-AD6C8D53561E}" type="pres">
      <dgm:prSet presAssocID="{F81C2DD5-51A8-4D6C-B29E-C7C5238D62F8}" presName="spaceRect" presStyleCnt="0"/>
      <dgm:spPr/>
    </dgm:pt>
    <dgm:pt modelId="{6E5ED613-596B-4F9A-ADCE-02943A442927}" type="pres">
      <dgm:prSet presAssocID="{F81C2DD5-51A8-4D6C-B29E-C7C5238D62F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FE7F460-D8CB-467D-910D-7BAF44CA9845}" type="presOf" srcId="{0B436355-08DC-4F24-B032-BD614E36D8F1}" destId="{95E8A3E9-C25C-4397-A2B3-4C42CA9A776F}" srcOrd="0" destOrd="0" presId="urn:microsoft.com/office/officeart/2018/2/layout/IconVerticalSolidList"/>
    <dgm:cxn modelId="{99034268-3E5D-4DA7-92D1-570FA33F34CE}" type="presOf" srcId="{F81C2DD5-51A8-4D6C-B29E-C7C5238D62F8}" destId="{6E5ED613-596B-4F9A-ADCE-02943A442927}" srcOrd="0" destOrd="0" presId="urn:microsoft.com/office/officeart/2018/2/layout/IconVerticalSolidList"/>
    <dgm:cxn modelId="{E1014259-2A3E-41FE-B87E-E0CC346AA54F}" srcId="{2019AD57-F3DB-4A07-8C21-4AD3CE428086}" destId="{0B436355-08DC-4F24-B032-BD614E36D8F1}" srcOrd="0" destOrd="0" parTransId="{F5FAEB78-2841-46B6-B01C-2525EC684824}" sibTransId="{E8E0002E-92A8-48CA-BF72-499C56E1148F}"/>
    <dgm:cxn modelId="{60BF14C4-9D29-4250-A994-6E2113FD1EE7}" type="presOf" srcId="{2019AD57-F3DB-4A07-8C21-4AD3CE428086}" destId="{1D941CEF-6EB7-4A0B-8169-AC73C176732F}" srcOrd="0" destOrd="0" presId="urn:microsoft.com/office/officeart/2018/2/layout/IconVerticalSolidList"/>
    <dgm:cxn modelId="{4C5C18E8-6013-42C6-BD4B-72565414A6B6}" srcId="{2019AD57-F3DB-4A07-8C21-4AD3CE428086}" destId="{09FDA92C-7C04-4E34-9BB9-6FD6640404E3}" srcOrd="1" destOrd="0" parTransId="{48F72641-3B3C-48CE-9169-C894714A1ECE}" sibTransId="{5D949CAB-9BCE-41A1-89E4-967D9AA77249}"/>
    <dgm:cxn modelId="{207652FA-08D9-4DC3-949B-16023E5908F9}" srcId="{2019AD57-F3DB-4A07-8C21-4AD3CE428086}" destId="{F81C2DD5-51A8-4D6C-B29E-C7C5238D62F8}" srcOrd="2" destOrd="0" parTransId="{A5CD581A-73E8-4187-BAD1-EBB0069D6A72}" sibTransId="{79810CDA-F8DA-4FFB-8719-448905EE4FA6}"/>
    <dgm:cxn modelId="{E03BB4FC-8C78-4F14-BEC7-0329643F0B31}" type="presOf" srcId="{09FDA92C-7C04-4E34-9BB9-6FD6640404E3}" destId="{ED040178-D493-458A-8351-0A9294635BFF}" srcOrd="0" destOrd="0" presId="urn:microsoft.com/office/officeart/2018/2/layout/IconVerticalSolidList"/>
    <dgm:cxn modelId="{81D3A771-B620-4C80-8EE7-4819BC6F0366}" type="presParOf" srcId="{1D941CEF-6EB7-4A0B-8169-AC73C176732F}" destId="{24498760-1A03-48AD-8D4E-CED3976F0EDF}" srcOrd="0" destOrd="0" presId="urn:microsoft.com/office/officeart/2018/2/layout/IconVerticalSolidList"/>
    <dgm:cxn modelId="{BCEF10B8-1CEE-497C-AAA6-28ADAC4AAD77}" type="presParOf" srcId="{24498760-1A03-48AD-8D4E-CED3976F0EDF}" destId="{AE9FEE72-FBF6-4CB7-994D-586045628429}" srcOrd="0" destOrd="0" presId="urn:microsoft.com/office/officeart/2018/2/layout/IconVerticalSolidList"/>
    <dgm:cxn modelId="{330E53D4-BD32-4827-8527-5DD6C6E992C1}" type="presParOf" srcId="{24498760-1A03-48AD-8D4E-CED3976F0EDF}" destId="{3D361896-5D9A-4CFF-9497-EB714BC7BB15}" srcOrd="1" destOrd="0" presId="urn:microsoft.com/office/officeart/2018/2/layout/IconVerticalSolidList"/>
    <dgm:cxn modelId="{7287E2B9-5997-42FA-B7B9-0DB3E5F5283B}" type="presParOf" srcId="{24498760-1A03-48AD-8D4E-CED3976F0EDF}" destId="{E7B5456C-EC34-4D2D-87E5-8F4FF2EEE2AE}" srcOrd="2" destOrd="0" presId="urn:microsoft.com/office/officeart/2018/2/layout/IconVerticalSolidList"/>
    <dgm:cxn modelId="{84775438-920D-48C8-B0AF-E23A86265D62}" type="presParOf" srcId="{24498760-1A03-48AD-8D4E-CED3976F0EDF}" destId="{95E8A3E9-C25C-4397-A2B3-4C42CA9A776F}" srcOrd="3" destOrd="0" presId="urn:microsoft.com/office/officeart/2018/2/layout/IconVerticalSolidList"/>
    <dgm:cxn modelId="{5A0F843C-E8BD-400D-BC6B-749E585CC796}" type="presParOf" srcId="{1D941CEF-6EB7-4A0B-8169-AC73C176732F}" destId="{0202BEA3-C2AD-430A-B11F-442BD500B3F8}" srcOrd="1" destOrd="0" presId="urn:microsoft.com/office/officeart/2018/2/layout/IconVerticalSolidList"/>
    <dgm:cxn modelId="{0D988D04-4BCE-4291-9397-33E862067FBC}" type="presParOf" srcId="{1D941CEF-6EB7-4A0B-8169-AC73C176732F}" destId="{07FC4C74-AC70-46E7-A98C-025D15060DFE}" srcOrd="2" destOrd="0" presId="urn:microsoft.com/office/officeart/2018/2/layout/IconVerticalSolidList"/>
    <dgm:cxn modelId="{32D10AE8-902D-4FC2-9781-6DDD23E06741}" type="presParOf" srcId="{07FC4C74-AC70-46E7-A98C-025D15060DFE}" destId="{AA13C04D-F588-4D94-939F-F62BF1C2736A}" srcOrd="0" destOrd="0" presId="urn:microsoft.com/office/officeart/2018/2/layout/IconVerticalSolidList"/>
    <dgm:cxn modelId="{4F8E01D2-3358-46D8-9F03-650E14E47982}" type="presParOf" srcId="{07FC4C74-AC70-46E7-A98C-025D15060DFE}" destId="{80C8EAEF-0D70-452C-9B37-B6CF7C60D20D}" srcOrd="1" destOrd="0" presId="urn:microsoft.com/office/officeart/2018/2/layout/IconVerticalSolidList"/>
    <dgm:cxn modelId="{AC3BD9C7-4E59-4A7A-B806-6E0D89A7E8C4}" type="presParOf" srcId="{07FC4C74-AC70-46E7-A98C-025D15060DFE}" destId="{6415C9CA-79C6-469C-8105-29912109E47C}" srcOrd="2" destOrd="0" presId="urn:microsoft.com/office/officeart/2018/2/layout/IconVerticalSolidList"/>
    <dgm:cxn modelId="{C8335257-88F4-48BF-AE8B-75B044E01135}" type="presParOf" srcId="{07FC4C74-AC70-46E7-A98C-025D15060DFE}" destId="{ED040178-D493-458A-8351-0A9294635BFF}" srcOrd="3" destOrd="0" presId="urn:microsoft.com/office/officeart/2018/2/layout/IconVerticalSolidList"/>
    <dgm:cxn modelId="{0175AEBA-FCF2-41DA-B710-1FBFAC2006D2}" type="presParOf" srcId="{1D941CEF-6EB7-4A0B-8169-AC73C176732F}" destId="{26DDA92A-3D72-4827-ADF1-1E0D5B9CA74F}" srcOrd="3" destOrd="0" presId="urn:microsoft.com/office/officeart/2018/2/layout/IconVerticalSolidList"/>
    <dgm:cxn modelId="{0FB09B74-F040-4B11-B4B0-4106D0520D99}" type="presParOf" srcId="{1D941CEF-6EB7-4A0B-8169-AC73C176732F}" destId="{3FADA6B0-4F77-497F-8910-C7A342408E77}" srcOrd="4" destOrd="0" presId="urn:microsoft.com/office/officeart/2018/2/layout/IconVerticalSolidList"/>
    <dgm:cxn modelId="{7CBA0005-1D9B-499E-925A-672D455B62FC}" type="presParOf" srcId="{3FADA6B0-4F77-497F-8910-C7A342408E77}" destId="{C945BB42-CC22-4348-9EC6-800C86666E48}" srcOrd="0" destOrd="0" presId="urn:microsoft.com/office/officeart/2018/2/layout/IconVerticalSolidList"/>
    <dgm:cxn modelId="{7937E865-8F4D-4ED4-B9A1-149D07F5A426}" type="presParOf" srcId="{3FADA6B0-4F77-497F-8910-C7A342408E77}" destId="{ED705F1D-3250-409A-86E2-A1BFF02F315E}" srcOrd="1" destOrd="0" presId="urn:microsoft.com/office/officeart/2018/2/layout/IconVerticalSolidList"/>
    <dgm:cxn modelId="{BCFE860A-1706-49F8-98FC-842098578EA2}" type="presParOf" srcId="{3FADA6B0-4F77-497F-8910-C7A342408E77}" destId="{0F5A289C-D272-4666-BBD3-AD6C8D53561E}" srcOrd="2" destOrd="0" presId="urn:microsoft.com/office/officeart/2018/2/layout/IconVerticalSolidList"/>
    <dgm:cxn modelId="{89C7B971-D2F1-4B14-90F0-94C1BABBC641}" type="presParOf" srcId="{3FADA6B0-4F77-497F-8910-C7A342408E77}" destId="{6E5ED613-596B-4F9A-ADCE-02943A44292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9FEE72-FBF6-4CB7-994D-586045628429}">
      <dsp:nvSpPr>
        <dsp:cNvPr id="0" name=""/>
        <dsp:cNvSpPr/>
      </dsp:nvSpPr>
      <dsp:spPr>
        <a:xfrm>
          <a:off x="0" y="75504"/>
          <a:ext cx="8839200" cy="161069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361896-5D9A-4CFF-9497-EB714BC7BB15}">
      <dsp:nvSpPr>
        <dsp:cNvPr id="0" name=""/>
        <dsp:cNvSpPr/>
      </dsp:nvSpPr>
      <dsp:spPr>
        <a:xfrm>
          <a:off x="487234" y="363094"/>
          <a:ext cx="885880" cy="8858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E8A3E9-C25C-4397-A2B3-4C42CA9A776F}">
      <dsp:nvSpPr>
        <dsp:cNvPr id="0" name=""/>
        <dsp:cNvSpPr/>
      </dsp:nvSpPr>
      <dsp:spPr>
        <a:xfrm>
          <a:off x="1860349" y="688"/>
          <a:ext cx="6978850" cy="1610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465" tIns="170465" rIns="170465" bIns="170465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Collaborate to improve nutrition management for residents</a:t>
          </a:r>
          <a:endParaRPr lang="en-US" sz="3600" kern="12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sp:txBody>
      <dsp:txXfrm>
        <a:off x="1860349" y="688"/>
        <a:ext cx="6978850" cy="1610692"/>
      </dsp:txXfrm>
    </dsp:sp>
    <dsp:sp modelId="{AA13C04D-F588-4D94-939F-F62BF1C2736A}">
      <dsp:nvSpPr>
        <dsp:cNvPr id="0" name=""/>
        <dsp:cNvSpPr/>
      </dsp:nvSpPr>
      <dsp:spPr>
        <a:xfrm>
          <a:off x="0" y="2014053"/>
          <a:ext cx="8839200" cy="161069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C8EAEF-0D70-452C-9B37-B6CF7C60D20D}">
      <dsp:nvSpPr>
        <dsp:cNvPr id="0" name=""/>
        <dsp:cNvSpPr/>
      </dsp:nvSpPr>
      <dsp:spPr>
        <a:xfrm>
          <a:off x="487234" y="2376459"/>
          <a:ext cx="885880" cy="8858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040178-D493-458A-8351-0A9294635BFF}">
      <dsp:nvSpPr>
        <dsp:cNvPr id="0" name=""/>
        <dsp:cNvSpPr/>
      </dsp:nvSpPr>
      <dsp:spPr>
        <a:xfrm>
          <a:off x="1860349" y="2014053"/>
          <a:ext cx="6978850" cy="1610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465" tIns="170465" rIns="170465" bIns="170465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Nutrition training &amp; support for staff in participating care homes</a:t>
          </a:r>
          <a:endParaRPr lang="en-US" sz="3600" kern="12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sp:txBody>
      <dsp:txXfrm>
        <a:off x="1860349" y="2014053"/>
        <a:ext cx="6978850" cy="1610692"/>
      </dsp:txXfrm>
    </dsp:sp>
    <dsp:sp modelId="{C945BB42-CC22-4348-9EC6-800C86666E48}">
      <dsp:nvSpPr>
        <dsp:cNvPr id="0" name=""/>
        <dsp:cNvSpPr/>
      </dsp:nvSpPr>
      <dsp:spPr>
        <a:xfrm>
          <a:off x="0" y="4027419"/>
          <a:ext cx="8839200" cy="161069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D705F1D-3250-409A-86E2-A1BFF02F315E}">
      <dsp:nvSpPr>
        <dsp:cNvPr id="0" name=""/>
        <dsp:cNvSpPr/>
      </dsp:nvSpPr>
      <dsp:spPr>
        <a:xfrm>
          <a:off x="487234" y="4389825"/>
          <a:ext cx="885880" cy="8858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E5ED613-596B-4F9A-ADCE-02943A442927}">
      <dsp:nvSpPr>
        <dsp:cNvPr id="0" name=""/>
        <dsp:cNvSpPr/>
      </dsp:nvSpPr>
      <dsp:spPr>
        <a:xfrm>
          <a:off x="1860349" y="4027419"/>
          <a:ext cx="6978850" cy="1610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465" tIns="170465" rIns="170465" bIns="170465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>
              <a:latin typeface="Arimo" panose="020B0604020202020204" charset="0"/>
              <a:ea typeface="Arimo" panose="020B0604020202020204" charset="0"/>
              <a:cs typeface="Arimo" panose="020B0604020202020204" charset="0"/>
            </a:rPr>
            <a:t>Free resources &amp; reimbursement for participation</a:t>
          </a:r>
          <a:endParaRPr lang="en-US" sz="3600" kern="1200">
            <a:latin typeface="Arimo" panose="020B0604020202020204" charset="0"/>
            <a:ea typeface="Arimo" panose="020B0604020202020204" charset="0"/>
            <a:cs typeface="Arimo" panose="020B0604020202020204" charset="0"/>
          </a:endParaRPr>
        </a:p>
      </dsp:txBody>
      <dsp:txXfrm>
        <a:off x="1860349" y="4027419"/>
        <a:ext cx="6978850" cy="1610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F20A9-F0B7-4FEE-88B5-B5D0E569003D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24A91-E8AA-4490-8911-CD1E8F3CE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503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3DF1F-D818-1514-C9C4-57581BEA1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5209EF-042C-0913-4963-F452170DAC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BA6BB2-27EC-90EB-9872-7CBBC78DA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10564-F953-28D3-6D0C-E8B5D664CC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78B0FD-53C5-4CAF-AEBC-41DE114F74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704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24A91-E8AA-4490-8911-CD1E8F3CEB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908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24A91-E8AA-4490-8911-CD1E8F3CEB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50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24A91-E8AA-4490-8911-CD1E8F3CEB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5280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24A91-E8AA-4490-8911-CD1E8F3CEB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817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D0910-1779-4573-732C-CBF44F915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43A7E6-59CD-6A74-D3B0-66B164BF11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4D186D-451A-4C0E-965A-107C1421BE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D4CC9-B37C-9D30-1DE6-0B8445A03E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78B0FD-53C5-4CAF-AEBC-41DE114F74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3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AF446-D2D1-FEDA-60CF-1C77E4E00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49161-13CD-1377-ABD6-CBD642603B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4241C-F25D-1CC1-271F-BF5769C9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003A-ACFF-B551-CB76-BEB89C930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AAAD6-D031-C6FA-424C-B01ACFB9E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67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5EDB4-FE17-C33C-CECE-0115F97A6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81F6B-8EA3-7138-CA1B-2326DD75C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3A929-BFFE-3246-9719-A2E8FC0F7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3D239-BE52-6066-08F1-37F062E14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62B75-35E0-3836-DDB7-25403D0DF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56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31D8A-561D-385A-E661-1BD63F8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291C1-5BB4-1FE8-774B-71DC1FFA8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3DBCF-2885-0EE9-271F-21C8E36CC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FC1DB-8016-BE24-56C2-0FCBADF0E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ED494-148F-18FD-AE10-60EE884F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341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956F5-798E-1D36-9535-18A78738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CEF93-3082-868E-FAE2-FC70E3F426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F09541-33B5-4D7D-8071-882C2B905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26710C-A10B-9682-E4BC-AB9E971B6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C58E5-2E43-BC43-2A3E-71D39AB0C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121C7-97CE-8D46-1975-AB7899C5B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442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EB7DA-BD14-5846-528A-A96B38A5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28094-87A1-67F5-E54F-B8B67E129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B7E787-1996-2B1F-EB15-6813E6959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E632F5-D422-4EBA-DD18-B1A4D06332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E32390-8F88-E2B1-12B5-159B79EB47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A86A49-34F2-CFAD-7D4A-DFD4448E1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6CA55B-58FD-6A7A-D41B-60660A1C7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EB135-82A5-9D79-214B-19439738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56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D9D61-84D0-8713-FF9B-CC5A41122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9737E-27C8-245E-5D26-387BE002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BDC24-F8C5-B6E4-A318-9E37E74B9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E68E7-C168-D45A-DD49-A0461653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708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738A7-4A19-109A-33B6-C9F8C2220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A923E-5C3F-2BAA-4926-DCD2FA5DF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ED8A4-E2C9-39FA-5307-DF6104C5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377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81752-92CC-6A67-A448-E64595DC1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C6BAD-FF12-3FF2-6D38-B7B5BEFBB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45F29-292B-E291-ACCD-B53EEDE33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35EC4-2125-530A-158F-162FEA33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452270-5B6D-EC56-5686-73F47212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BAA03B-FD0E-7DD5-D605-A51936AF8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85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3EFE2-0698-D603-F5A5-260C01A50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E347F6-E4A2-99BC-2DAB-AACECEE7B1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0EA95C-0E7D-AA66-A9B1-3707B870A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5F1EA-EB45-1D37-CEBE-B05250908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97953-E4FE-A391-91E6-9BDEA203D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97524-0492-DC05-0F8A-BCA2B0D5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312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FD6F4-15AB-5611-E66F-15711288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84A9BA-60ED-0EB3-D35D-6F995C2AD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AF369-2636-E0CB-4C10-715260B71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C2B7C-8F9E-B90A-8357-9AB964626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D7308-BB69-34A8-6F0E-4C22DD57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39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DE1DC-1550-4BB1-5AF5-63B4AD9BA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4C504-2F55-07D2-DD12-6E6F25F25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28A7B-FDF2-8875-1A30-04AAD22B6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0E939-5899-C5D7-9314-4A6F7718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3CD39-E9C3-F877-E62C-5766C9287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48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195638"/>
            <a:ext cx="15544800" cy="22050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829300"/>
            <a:ext cx="12801600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9C13F-9CCA-E8A0-2C87-A5093BF3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E5E8-924A-4CB5-AC99-9B58064245B4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5D459-CBC9-922F-3AEB-D281E0492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B26C8-B299-062D-DD1B-7BC6058F3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28BBC-7A62-47DB-86C2-2B8DD3562B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8187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95512"/>
            <a:ext cx="16459200" cy="678894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DA8A96-0A29-A104-8B7A-23657B0F5D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01576" y="9515476"/>
            <a:ext cx="4267200" cy="5476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2FE65-F4DD-45E0-ACAC-4B22F3F79898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9A976-C6CC-957A-4E47-7A63892B7D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010400" y="9558338"/>
            <a:ext cx="4267200" cy="54768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C6960B1-742A-48E7-ACA8-1EEA699D8D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750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6610351"/>
            <a:ext cx="15544800" cy="2043113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4360070"/>
            <a:ext cx="15544800" cy="225028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DF516-0C26-FEE2-7CB3-EFE171CB3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FE06-F6EE-4A07-8343-9664FD40BDC6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0580B-C502-6F10-00A7-54DB6E515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EE290-8801-8C11-6961-F96B1011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19F6-C5D4-43E7-BCC7-44B78EE491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744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00301"/>
            <a:ext cx="8077200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2400301"/>
            <a:ext cx="8077200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035E12-DA97-4D15-7ACB-A23B86D55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B1F34-1A8A-4F85-ACDE-308EAF0DD80D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4E46A4-C088-C596-7E17-FE8B43E64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8C9C2C-B45C-EB18-82D4-AC2CD650B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CEF81-A04C-457F-BC0A-1D7DF778AD7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201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02670"/>
            <a:ext cx="8080376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262313"/>
            <a:ext cx="8080376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2302670"/>
            <a:ext cx="8083550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3262313"/>
            <a:ext cx="8083550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BBBE77E-28C0-1444-B021-08C36D5A2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6D85-7372-4E70-B2E5-FFA17684083D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75A2B6F-4BE0-827A-F75F-502F5689D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D35A9D-D0E1-F66C-0BE2-BF981EF7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4B6DD-0860-43D8-9536-B257036B95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57247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40CF3CA-EDE9-BB3C-D0B1-FE0F7F9FD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055B-F603-48C3-B045-67BB90B87274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04E91B1-0B30-0122-8567-7238A564F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0794629-2877-61A6-EC3A-AA8FAB744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0CFF9-2143-48D6-9523-DA2E3BA796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6489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E864157-5946-9DC3-6162-004E46CC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DA4D4-A1C4-4161-8370-5645057FB99E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467296C-5857-78CD-96F6-3741609BC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C75BAB5-8253-8FA2-8119-927BFBDA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E8612-35C0-4A6F-B156-72E6805439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04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09575"/>
            <a:ext cx="6016626" cy="1743075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409576"/>
            <a:ext cx="10223500" cy="877967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152651"/>
            <a:ext cx="6016626" cy="7036595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992FD3F-C86B-E333-8417-8895A1C7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2D393-548C-4875-B946-826F7D6E05F2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021294-C411-942B-A1FC-06F9FE19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B56765A-AF6C-E4AD-0A81-02948993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EE923-1022-441F-AADA-C467592DF7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5760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7200900"/>
            <a:ext cx="10972800" cy="850107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919163"/>
            <a:ext cx="10972800" cy="6172200"/>
          </a:xfrm>
        </p:spPr>
        <p:txBody>
          <a:bodyPr rtlCol="0">
            <a:normAutofit/>
          </a:bodyPr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8051007"/>
            <a:ext cx="10972800" cy="1207293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4D05AE-7527-25C0-B2A1-0C24D7F3A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BC54-F1B6-4181-A599-6F6D08599DF6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4DAB11-A220-99CA-43CA-D8216D52A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5175115-F14E-1C27-0109-7FF53EC4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45FC3-814D-4FDD-A762-BFB56C6BD0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662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F455A-3D2D-AF44-C7AA-F7E4F1A7C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D0408-EEC8-4AD5-A485-4B25DEF5C401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99961-E28F-CF11-8DD9-3EF7AF4A9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FF6D9-EB83-6294-0F6D-D571360A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A6F3-3AED-4F2F-B2F3-2D522D6B23E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422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411958"/>
            <a:ext cx="4114800" cy="87772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11958"/>
            <a:ext cx="12039600" cy="87772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2B4F1-E66A-F8FF-C2F5-87C207658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ABD2B-FC0E-4761-931C-E5E3C05F525A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85A54-424E-5D38-2755-815FBCFAA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C0AE9-E6DA-2080-AB34-B855116C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D64FC-C6C8-41B9-B6B6-B22759ABAE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56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BF92EC-5E75-F0F1-DCC3-BFD109FD7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6D379-3DC7-62AE-06FC-BDBF23F54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6981D-B789-F195-4F9E-1812AB28D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D9D99-321A-466E-9F42-2A73E5499D9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3F3A3-A3E8-51FB-D739-0FB7B5CEC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C391B-8493-DF50-8D54-BD954A7B2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B5EDB-EC5C-4703-B55F-3A8DE84FF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11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C4BEAC7-68F0-BAA9-305D-6D427F0F9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11957"/>
            <a:ext cx="16459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BF358D5-CBE5-3AF0-5EF4-2997BBC1C8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00301"/>
            <a:ext cx="16459200" cy="678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E2A5A-4E9D-B7FC-8315-3A08346784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4400" y="9534526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A1080D-5F6B-4FDD-8A60-5A06B89D0742}" type="datetime1">
              <a:rPr lang="en-GB"/>
              <a:pPr>
                <a:defRPr/>
              </a:pPr>
              <a:t>23/10/2025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19D01-9060-92E0-734F-72D0678E7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8400" y="9534526"/>
            <a:ext cx="5791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411AD1-C9C3-5622-1DF7-7DED86FBD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106400" y="9534526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09DDF6-F244-4595-9CC4-1A1509798F4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18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5pPr>
      <a:lvl6pPr marL="685800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6pPr>
      <a:lvl7pPr marL="1371600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7pPr>
      <a:lvl8pPr marL="2057400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8pPr>
      <a:lvl9pPr marL="2743200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13" Type="http://schemas.openxmlformats.org/officeDocument/2006/relationships/image" Target="../media/image4.pn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13" Type="http://schemas.openxmlformats.org/officeDocument/2006/relationships/hyperlink" Target="https://www.plymouth.ac.uk/refresh-trial" TargetMode="External"/><Relationship Id="rId3" Type="http://schemas.openxmlformats.org/officeDocument/2006/relationships/image" Target="../media/image41.png"/><Relationship Id="rId7" Type="http://schemas.openxmlformats.org/officeDocument/2006/relationships/image" Target="../media/image34.png"/><Relationship Id="rId12" Type="http://schemas.openxmlformats.org/officeDocument/2006/relationships/hyperlink" Target="mailto:esther.muriuki@plymouth.ac.uk" TargetMode="External"/><Relationship Id="rId2" Type="http://schemas.openxmlformats.org/officeDocument/2006/relationships/image" Target="../media/image40.png"/><Relationship Id="rId16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hyperlink" Target="mailto:refresh.penctu@plymouth.ac.uk" TargetMode="External"/><Relationship Id="rId5" Type="http://schemas.openxmlformats.org/officeDocument/2006/relationships/image" Target="../media/image43.png"/><Relationship Id="rId15" Type="http://schemas.openxmlformats.org/officeDocument/2006/relationships/image" Target="../media/image38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45.jpeg"/><Relationship Id="rId1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svg"/><Relationship Id="rId11" Type="http://schemas.openxmlformats.org/officeDocument/2006/relationships/image" Target="../media/image16.sv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FEC146F-2E85-81A1-D908-D38113466083}"/>
              </a:ext>
            </a:extLst>
          </p:cNvPr>
          <p:cNvSpPr txBox="1">
            <a:spLocks/>
          </p:cNvSpPr>
          <p:nvPr/>
        </p:nvSpPr>
        <p:spPr>
          <a:xfrm>
            <a:off x="110451" y="-467816"/>
            <a:ext cx="16307806" cy="331732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149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Poppins Bold"/>
                <a:ea typeface="+mn-ea"/>
                <a:cs typeface="+mn-cs"/>
              </a:rPr>
              <a:t>REFRESH study</a:t>
            </a:r>
            <a:b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Nut</a:t>
            </a:r>
            <a:r>
              <a:rPr kumimoji="0" lang="en-GB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R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ition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Interv</a:t>
            </a:r>
            <a:r>
              <a:rPr kumimoji="0" lang="en-GB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E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ntion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 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F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or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malnou</a:t>
            </a:r>
            <a:r>
              <a:rPr kumimoji="0" lang="en-GB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R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ished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old</a:t>
            </a:r>
            <a:r>
              <a:rPr kumimoji="0" lang="en-GB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E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r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 </a:t>
            </a:r>
            <a:r>
              <a:rPr kumimoji="0" lang="en-GB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adult</a:t>
            </a:r>
            <a:r>
              <a:rPr kumimoji="0" lang="en-GB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S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  in care 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H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+mn-ea"/>
                <a:cs typeface="+mn-cs"/>
              </a:rPr>
              <a:t>omes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A0435CE-684D-97EB-C23A-A0FF0FB718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77B3C-E319-4F7E-A4DE-8E665BAA5849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594F9C-0E08-723B-1F5D-FD1BF72E81CE}"/>
              </a:ext>
            </a:extLst>
          </p:cNvPr>
          <p:cNvSpPr txBox="1">
            <a:spLocks/>
          </p:cNvSpPr>
          <p:nvPr/>
        </p:nvSpPr>
        <p:spPr>
          <a:xfrm>
            <a:off x="3773133" y="2221541"/>
            <a:ext cx="12645124" cy="3215486"/>
          </a:xfrm>
          <a:prstGeom prst="rect">
            <a:avLst/>
          </a:prstGeom>
        </p:spPr>
        <p:txBody>
          <a:bodyPr vert="horz" lIns="102870" tIns="51435" rIns="102870" bIns="51435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287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Dr Esther </a:t>
            </a:r>
            <a:r>
              <a:rPr lang="en-GB" sz="4800" b="1" spc="0" dirty="0">
                <a:solidFill>
                  <a:prstClr val="black"/>
                </a:solidFill>
                <a:latin typeface="Arimo Bold" panose="020B0604020202020204" charset="0"/>
              </a:rPr>
              <a:t>Muriuki</a:t>
            </a:r>
            <a:r>
              <a:rPr lang="en-GB" sz="3600" spc="0" dirty="0">
                <a:solidFill>
                  <a:prstClr val="black"/>
                </a:solidFill>
                <a:latin typeface="Arimo Bold" panose="020B0604020202020204" charset="0"/>
              </a:rPr>
              <a:t>-University of Plymouth</a:t>
            </a:r>
          </a:p>
          <a:p>
            <a:pPr marL="0" marR="0" lvl="0" indent="0" algn="l" defTabSz="10287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spc="0" dirty="0">
                <a:solidFill>
                  <a:prstClr val="black"/>
                </a:solidFill>
                <a:latin typeface="Arimo Bold" panose="020B0604020202020204" charset="0"/>
              </a:rPr>
              <a:t>Senior Research Fellow &amp; Pro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ject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 Co-ordinator</a:t>
            </a:r>
          </a:p>
          <a:p>
            <a:pPr marL="0" marR="0" lvl="0" indent="0" algn="l" defTabSz="10287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 Bold" panose="020B0604020202020204" charset="0"/>
              <a:ea typeface="+mj-ea"/>
              <a:cs typeface="+mj-c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A629847-6A10-FF41-8B58-D0D586B3F76F}"/>
              </a:ext>
            </a:extLst>
          </p:cNvPr>
          <p:cNvSpPr txBox="1">
            <a:spLocks/>
          </p:cNvSpPr>
          <p:nvPr/>
        </p:nvSpPr>
        <p:spPr>
          <a:xfrm>
            <a:off x="2286000" y="9832181"/>
            <a:ext cx="5136537" cy="1582083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28700" rtl="0" eaLnBrk="1" fontAlgn="auto" latinLnBrk="0" hangingPunct="1">
              <a:lnSpc>
                <a:spcPct val="90000"/>
              </a:lnSpc>
              <a:spcBef>
                <a:spcPts val="1350"/>
              </a:spcBef>
              <a:spcAft>
                <a:spcPts val="225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2025" b="1" i="0" u="none" strike="noStrike" kern="1200" cap="all" spc="2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V1.0 13/10/2025</a:t>
            </a:r>
          </a:p>
        </p:txBody>
      </p:sp>
      <p:pic>
        <p:nvPicPr>
          <p:cNvPr id="11" name="Picture 10" descr="A close up of blue text&#10;&#10;AI-generated content may be incorrect.">
            <a:extLst>
              <a:ext uri="{FF2B5EF4-FFF2-40B4-BE49-F238E27FC236}">
                <a16:creationId xmlns:a16="http://schemas.microsoft.com/office/drawing/2014/main" id="{1D688C52-9078-A9D7-2B55-9598464436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9162502"/>
            <a:ext cx="4411074" cy="791671"/>
          </a:xfrm>
          <a:prstGeom prst="rect">
            <a:avLst/>
          </a:prstGeom>
        </p:spPr>
      </p:pic>
      <p:pic>
        <p:nvPicPr>
          <p:cNvPr id="12" name="Picture 11" descr="A logo of a university of plymouth&#10;&#10;AI-generated content may be incorrect.">
            <a:extLst>
              <a:ext uri="{FF2B5EF4-FFF2-40B4-BE49-F238E27FC236}">
                <a16:creationId xmlns:a16="http://schemas.microsoft.com/office/drawing/2014/main" id="{7B834F14-C38C-CD33-FC02-709469C67E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189" y="8935540"/>
            <a:ext cx="1793906" cy="124559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7DBD4C4-619B-C71E-996E-C60999C27469}"/>
              </a:ext>
            </a:extLst>
          </p:cNvPr>
          <p:cNvSpPr txBox="1">
            <a:spLocks/>
          </p:cNvSpPr>
          <p:nvPr/>
        </p:nvSpPr>
        <p:spPr>
          <a:xfrm>
            <a:off x="3773133" y="5187273"/>
            <a:ext cx="11669151" cy="1928930"/>
          </a:xfrm>
          <a:prstGeom prst="rect">
            <a:avLst/>
          </a:prstGeom>
          <a:solidFill>
            <a:schemeClr val="bg1"/>
          </a:solidFill>
        </p:spPr>
        <p:txBody>
          <a:bodyPr vert="horz" lIns="102870" tIns="51435" rIns="102870" bIns="51435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287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Chief Investigators</a:t>
            </a:r>
          </a:p>
          <a:p>
            <a:pPr marL="0" marR="0" lvl="0" indent="0" algn="l" defTabSz="10287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Professor Mary Hickson-University of Plymouth</a:t>
            </a:r>
          </a:p>
          <a:p>
            <a:pPr marL="0" marR="0" lvl="0" indent="0" algn="l" defTabSz="10287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+mj-ea"/>
                <a:cs typeface="+mj-cs"/>
              </a:rPr>
              <a:t>Professor Jane Murphy-The Adam’s Practice-Bournemouth</a:t>
            </a:r>
          </a:p>
        </p:txBody>
      </p:sp>
      <p:pic>
        <p:nvPicPr>
          <p:cNvPr id="15" name="Content Placeholder 5" descr="A logo for a refresh trial&#10;&#10;Description automatically generated">
            <a:extLst>
              <a:ext uri="{FF2B5EF4-FFF2-40B4-BE49-F238E27FC236}">
                <a16:creationId xmlns:a16="http://schemas.microsoft.com/office/drawing/2014/main" id="{AEF9C08A-8F36-6C2B-F98B-308025AB3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3333" y="7446295"/>
            <a:ext cx="2631362" cy="28407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5D016-AE14-CF5D-9E9F-760C76DCE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A23F173-37FA-871D-CF68-AD9A5851E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2806" y="3585671"/>
            <a:ext cx="11027848" cy="36518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What is the clinical- and cost-effectiveness of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oral nutritional supplements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and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fortified food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on quality of life and nutritional outcomes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compared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 to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routine practice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in older care home residents?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1446D7B7-38EE-2CBA-00BF-E1AA1A55F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fld id="{90856F39-EE72-49E5-A3BB-E2F207B41FEE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7BA8A-0639-3A49-322E-94ACBC6889C0}"/>
              </a:ext>
            </a:extLst>
          </p:cNvPr>
          <p:cNvSpPr txBox="1"/>
          <p:nvPr/>
        </p:nvSpPr>
        <p:spPr>
          <a:xfrm>
            <a:off x="1044790" y="8712874"/>
            <a:ext cx="42188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HTA: NIHR160348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logo of a university of plymouth&#10;&#10;Description automatically generated">
            <a:extLst>
              <a:ext uri="{FF2B5EF4-FFF2-40B4-BE49-F238E27FC236}">
                <a16:creationId xmlns:a16="http://schemas.microsoft.com/office/drawing/2014/main" id="{B03D9E11-7921-9A49-55C3-4ABE1BD2EB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992" y="9295919"/>
            <a:ext cx="1186893" cy="824118"/>
          </a:xfrm>
          <a:prstGeom prst="rect">
            <a:avLst/>
          </a:prstGeom>
        </p:spPr>
      </p:pic>
      <p:pic>
        <p:nvPicPr>
          <p:cNvPr id="12" name="Picture 11" descr="A black and orange logo&#10;&#10;Description automatically generated">
            <a:extLst>
              <a:ext uri="{FF2B5EF4-FFF2-40B4-BE49-F238E27FC236}">
                <a16:creationId xmlns:a16="http://schemas.microsoft.com/office/drawing/2014/main" id="{B5FA6B4E-95AC-C4EF-E8FC-DD7728DF6C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34" y="9266872"/>
            <a:ext cx="839244" cy="872501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A18EC90F-F6CC-D7A2-C0B1-779108A9B8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488" y="9613820"/>
            <a:ext cx="2627757" cy="569607"/>
          </a:xfrm>
          <a:prstGeom prst="rect">
            <a:avLst/>
          </a:prstGeom>
        </p:spPr>
      </p:pic>
      <p:pic>
        <p:nvPicPr>
          <p:cNvPr id="16" name="Picture 15" descr="Blue text with a bird and a bird&#10;&#10;Description automatically generated">
            <a:extLst>
              <a:ext uri="{FF2B5EF4-FFF2-40B4-BE49-F238E27FC236}">
                <a16:creationId xmlns:a16="http://schemas.microsoft.com/office/drawing/2014/main" id="{53E19078-E45A-D005-8A02-A8FA2383F4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843" y="9234350"/>
            <a:ext cx="1268228" cy="910818"/>
          </a:xfrm>
          <a:prstGeom prst="rect">
            <a:avLst/>
          </a:prstGeom>
        </p:spPr>
      </p:pic>
      <p:pic>
        <p:nvPicPr>
          <p:cNvPr id="18" name="Picture 17" descr="A logo for a university&#10;&#10;Description automatically generated">
            <a:extLst>
              <a:ext uri="{FF2B5EF4-FFF2-40B4-BE49-F238E27FC236}">
                <a16:creationId xmlns:a16="http://schemas.microsoft.com/office/drawing/2014/main" id="{3FFFAAFD-34A8-2708-95DC-B18E0FB1B3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157" y="8804724"/>
            <a:ext cx="1828800" cy="1828800"/>
          </a:xfrm>
          <a:prstGeom prst="rect">
            <a:avLst/>
          </a:prstGeom>
        </p:spPr>
      </p:pic>
      <p:pic>
        <p:nvPicPr>
          <p:cNvPr id="20" name="Picture 19" descr="A blue sign with white text&#10;&#10;Description automatically generated">
            <a:extLst>
              <a:ext uri="{FF2B5EF4-FFF2-40B4-BE49-F238E27FC236}">
                <a16:creationId xmlns:a16="http://schemas.microsoft.com/office/drawing/2014/main" id="{54F95D96-142C-261C-5C85-1FDAF68A3D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3397" y="9295919"/>
            <a:ext cx="1485539" cy="846411"/>
          </a:xfrm>
          <a:prstGeom prst="rect">
            <a:avLst/>
          </a:prstGeom>
        </p:spPr>
      </p:pic>
      <p:pic>
        <p:nvPicPr>
          <p:cNvPr id="5" name="Picture 4" descr="A blue rectangular sign with white text&#10;&#10;Description automatically generated">
            <a:extLst>
              <a:ext uri="{FF2B5EF4-FFF2-40B4-BE49-F238E27FC236}">
                <a16:creationId xmlns:a16="http://schemas.microsoft.com/office/drawing/2014/main" id="{68D0C1F1-D5EF-56EC-FF6D-1E77D56E28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869" y="9266872"/>
            <a:ext cx="1691298" cy="910799"/>
          </a:xfrm>
          <a:prstGeom prst="rect">
            <a:avLst/>
          </a:prstGeom>
        </p:spPr>
      </p:pic>
      <p:pic>
        <p:nvPicPr>
          <p:cNvPr id="8" name="Picture 7" descr="A logo of a company&#10;&#10;AI-generated content may be incorrect.">
            <a:extLst>
              <a:ext uri="{FF2B5EF4-FFF2-40B4-BE49-F238E27FC236}">
                <a16:creationId xmlns:a16="http://schemas.microsoft.com/office/drawing/2014/main" id="{A832E479-199C-FDA4-DC3F-833110BDD8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246" y="9177931"/>
            <a:ext cx="1914063" cy="961442"/>
          </a:xfrm>
          <a:prstGeom prst="rect">
            <a:avLst/>
          </a:prstGeom>
        </p:spPr>
      </p:pic>
      <p:pic>
        <p:nvPicPr>
          <p:cNvPr id="13" name="Picture 12" descr="A logo with text and clouds&#10;&#10;AI-generated content may be incorrect.">
            <a:extLst>
              <a:ext uri="{FF2B5EF4-FFF2-40B4-BE49-F238E27FC236}">
                <a16:creationId xmlns:a16="http://schemas.microsoft.com/office/drawing/2014/main" id="{54B136E3-870F-B9C6-3D6F-E0ACAE233D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7" y="9485636"/>
            <a:ext cx="2108060" cy="653736"/>
          </a:xfrm>
          <a:prstGeom prst="rect">
            <a:avLst/>
          </a:prstGeom>
        </p:spPr>
      </p:pic>
      <p:pic>
        <p:nvPicPr>
          <p:cNvPr id="17" name="Picture 16" descr="A close up of blue text&#10;&#10;AI-generated content may be incorrect.">
            <a:extLst>
              <a:ext uri="{FF2B5EF4-FFF2-40B4-BE49-F238E27FC236}">
                <a16:creationId xmlns:a16="http://schemas.microsoft.com/office/drawing/2014/main" id="{9382C23D-9DD5-0F4F-DBEF-0EB06EF2F3F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39" y="6947795"/>
            <a:ext cx="4716081" cy="84641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8619D40-38CF-3C63-01FC-72001D3030F5}"/>
              </a:ext>
            </a:extLst>
          </p:cNvPr>
          <p:cNvSpPr txBox="1">
            <a:spLocks/>
          </p:cNvSpPr>
          <p:nvPr/>
        </p:nvSpPr>
        <p:spPr>
          <a:xfrm>
            <a:off x="3430178" y="49172"/>
            <a:ext cx="8839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Study aim?</a:t>
            </a: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DB48876-06A3-F9C9-5E7C-7F517F96A05D}"/>
              </a:ext>
            </a:extLst>
          </p:cNvPr>
          <p:cNvSpPr txBox="1"/>
          <p:nvPr/>
        </p:nvSpPr>
        <p:spPr>
          <a:xfrm>
            <a:off x="6108804" y="1902418"/>
            <a:ext cx="11734800" cy="1351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51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Arimo"/>
              </a:rPr>
              <a:t>REFRESH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 is a study to test how best to treat undernutrition in older adults living in care homes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AF39B70D-A3B2-5379-6158-4F193477CF8F}"/>
              </a:ext>
            </a:extLst>
          </p:cNvPr>
          <p:cNvSpPr/>
          <p:nvPr/>
        </p:nvSpPr>
        <p:spPr>
          <a:xfrm>
            <a:off x="297400" y="1557958"/>
            <a:ext cx="4904909" cy="4807748"/>
          </a:xfrm>
          <a:custGeom>
            <a:avLst/>
            <a:gdLst/>
            <a:ahLst/>
            <a:cxnLst/>
            <a:rect l="l" t="t" r="r" b="b"/>
            <a:pathLst>
              <a:path w="6947286" h="7504330">
                <a:moveTo>
                  <a:pt x="0" y="0"/>
                </a:moveTo>
                <a:lnTo>
                  <a:pt x="6947287" y="0"/>
                </a:lnTo>
                <a:lnTo>
                  <a:pt x="6947287" y="7504330"/>
                </a:lnTo>
                <a:lnTo>
                  <a:pt x="0" y="750433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6383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C9E2E18F-8ED7-2942-CD1B-2D7F7A92A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252" y="926409"/>
            <a:ext cx="7556948" cy="7556948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376485" y="324823"/>
            <a:ext cx="15925800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defRPr/>
            </a:pPr>
            <a:r>
              <a:rPr lang="en-GB" sz="4400" b="1" spc="556" dirty="0">
                <a:solidFill>
                  <a:srgbClr val="2D2119"/>
                </a:solidFill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Raleway Bold"/>
              </a:rPr>
              <a:t> </a:t>
            </a:r>
            <a:r>
              <a:rPr lang="en-GB" sz="4400" b="1" dirty="0">
                <a:solidFill>
                  <a:prstClr val="black"/>
                </a:solidFill>
                <a:latin typeface="Arimo" panose="020B0604020202020204" charset="0"/>
              </a:rPr>
              <a:t>For more information or  h</a:t>
            </a:r>
            <a:r>
              <a:rPr lang="en-GB" sz="4400" b="1" dirty="0">
                <a:solidFill>
                  <a:prstClr val="black"/>
                </a:solidFill>
                <a:latin typeface="Arimo" panose="020B0604020202020204" charset="0"/>
                <a:sym typeface="Raleway Bold"/>
              </a:rPr>
              <a:t>ow to get involved?</a:t>
            </a:r>
            <a:endParaRPr lang="en-US" sz="4400" b="1" dirty="0">
              <a:solidFill>
                <a:prstClr val="black"/>
              </a:solidFill>
              <a:latin typeface="Arimo" panose="020B0604020202020204" charset="0"/>
              <a:sym typeface="Raleway Bold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CC7DBA-6B79-6DB6-622D-F11786B79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73" y="7066076"/>
            <a:ext cx="1583012" cy="1709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11FB3B-0B23-AE98-967A-B32AB4753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9752" y="7630060"/>
            <a:ext cx="3248398" cy="5814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C00201-989F-1DBA-E6C8-56E9D4D4F6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335" y="9275870"/>
            <a:ext cx="1311374" cy="917962"/>
          </a:xfrm>
          <a:prstGeom prst="rect">
            <a:avLst/>
          </a:prstGeom>
        </p:spPr>
      </p:pic>
      <p:pic>
        <p:nvPicPr>
          <p:cNvPr id="12" name="Picture 11" descr="A black and orange logo&#10;&#10;Description automatically generated">
            <a:extLst>
              <a:ext uri="{FF2B5EF4-FFF2-40B4-BE49-F238E27FC236}">
                <a16:creationId xmlns:a16="http://schemas.microsoft.com/office/drawing/2014/main" id="{8D6DC52B-EDF6-F6AF-4460-9D21111361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84" y="9300408"/>
            <a:ext cx="845485" cy="878989"/>
          </a:xfrm>
          <a:prstGeom prst="rect">
            <a:avLst/>
          </a:prstGeom>
        </p:spPr>
      </p:pic>
      <p:pic>
        <p:nvPicPr>
          <p:cNvPr id="14" name="Picture 13" descr="Blue text with a bird and a bird&#10;&#10;Description automatically generated">
            <a:extLst>
              <a:ext uri="{FF2B5EF4-FFF2-40B4-BE49-F238E27FC236}">
                <a16:creationId xmlns:a16="http://schemas.microsoft.com/office/drawing/2014/main" id="{4A6FDBB0-5535-D065-65C5-61A1580D6A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394" y="9445105"/>
            <a:ext cx="845485" cy="607212"/>
          </a:xfrm>
          <a:prstGeom prst="rect">
            <a:avLst/>
          </a:prstGeom>
        </p:spPr>
      </p:pic>
      <p:pic>
        <p:nvPicPr>
          <p:cNvPr id="15" name="Picture 14" descr="A blue sign with white text&#10;&#10;Description automatically generated">
            <a:extLst>
              <a:ext uri="{FF2B5EF4-FFF2-40B4-BE49-F238E27FC236}">
                <a16:creationId xmlns:a16="http://schemas.microsoft.com/office/drawing/2014/main" id="{95FF24A1-23FE-F5D0-30E6-3D0503CB3B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0787" y="9394206"/>
            <a:ext cx="1270026" cy="723619"/>
          </a:xfrm>
          <a:prstGeom prst="rect">
            <a:avLst/>
          </a:prstGeom>
        </p:spPr>
      </p:pic>
      <p:pic>
        <p:nvPicPr>
          <p:cNvPr id="16" name="Picture 15" descr="A blue rectangular sign with white text&#10;&#10;Description automatically generated">
            <a:extLst>
              <a:ext uri="{FF2B5EF4-FFF2-40B4-BE49-F238E27FC236}">
                <a16:creationId xmlns:a16="http://schemas.microsoft.com/office/drawing/2014/main" id="{FC5F69C2-341F-CA5D-1764-19281BC47B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898" y="9355802"/>
            <a:ext cx="1127532" cy="6071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85CC96-1493-3D2C-2D17-6DAE0F974B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62999" y="9567024"/>
            <a:ext cx="1749704" cy="3779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CD88599-D9CD-300B-BB8C-1DC29C826588}"/>
              </a:ext>
            </a:extLst>
          </p:cNvPr>
          <p:cNvSpPr txBox="1"/>
          <p:nvPr/>
        </p:nvSpPr>
        <p:spPr>
          <a:xfrm>
            <a:off x="367105" y="4080370"/>
            <a:ext cx="6653815" cy="2238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Contact: </a:t>
            </a:r>
            <a:r>
              <a:rPr lang="en-GB" sz="3200" b="1" dirty="0"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Dr Esther Muriuki </a:t>
            </a:r>
            <a:r>
              <a:rPr lang="en-GB" sz="2800" b="1" u="sng" kern="100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11"/>
              </a:rPr>
              <a:t>refresh.penctu@plymouth.ac.uk</a:t>
            </a:r>
            <a:endParaRPr lang="en-GB" sz="2800" b="1" u="sng" kern="100" dirty="0">
              <a:solidFill>
                <a:srgbClr val="467886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u="sng" kern="100" dirty="0">
                <a:solidFill>
                  <a:srgbClr val="46788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hlinkClick r:id="rId12"/>
              </a:rPr>
              <a:t>esther.muriuki@plymouth.ac.uk</a:t>
            </a:r>
            <a:r>
              <a:rPr lang="en-GB" sz="2800" b="1" u="sng" kern="100" dirty="0">
                <a:solidFill>
                  <a:srgbClr val="46788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kern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FEB4B7-2893-CE6B-1F62-16E7443567D6}"/>
              </a:ext>
            </a:extLst>
          </p:cNvPr>
          <p:cNvSpPr txBox="1"/>
          <p:nvPr/>
        </p:nvSpPr>
        <p:spPr>
          <a:xfrm>
            <a:off x="376485" y="2642288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3"/>
              </a:rPr>
              <a:t>https://www.plymouth.ac.uk/refresh-trial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AD17FF-DB0A-85A4-ABDE-7643A7A49DCB}"/>
              </a:ext>
            </a:extLst>
          </p:cNvPr>
          <p:cNvSpPr txBox="1"/>
          <p:nvPr/>
        </p:nvSpPr>
        <p:spPr>
          <a:xfrm>
            <a:off x="376485" y="1370409"/>
            <a:ext cx="9525000" cy="592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Scan QR code to find out more!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F9787F-AD59-06BE-A1E7-785D02EF14A6}"/>
              </a:ext>
            </a:extLst>
          </p:cNvPr>
          <p:cNvSpPr txBox="1"/>
          <p:nvPr/>
        </p:nvSpPr>
        <p:spPr>
          <a:xfrm>
            <a:off x="367105" y="2167794"/>
            <a:ext cx="9525000" cy="592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Visit our website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2236039-EEA2-7D51-C5CD-4F5ACC1750E1}"/>
              </a:ext>
            </a:extLst>
          </p:cNvPr>
          <p:cNvSpPr/>
          <p:nvPr/>
        </p:nvSpPr>
        <p:spPr>
          <a:xfrm>
            <a:off x="14436664" y="10071794"/>
            <a:ext cx="4572000" cy="215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Images via </a:t>
            </a:r>
            <a:r>
              <a:rPr lang="en-GB" sz="1200" err="1">
                <a:solidFill>
                  <a:schemeClr val="tx1"/>
                </a:solidFill>
              </a:rPr>
              <a:t>Apetito</a:t>
            </a:r>
            <a:r>
              <a:rPr lang="en-GB" sz="1200">
                <a:solidFill>
                  <a:schemeClr val="tx1"/>
                </a:solidFill>
              </a:rPr>
              <a:t> and Adobe creative cloud</a:t>
            </a:r>
          </a:p>
        </p:txBody>
      </p:sp>
      <p:pic>
        <p:nvPicPr>
          <p:cNvPr id="7" name="Picture 6" descr="A logo with text and clouds&#10;&#10;AI-generated content may be incorrect.">
            <a:extLst>
              <a:ext uri="{FF2B5EF4-FFF2-40B4-BE49-F238E27FC236}">
                <a16:creationId xmlns:a16="http://schemas.microsoft.com/office/drawing/2014/main" id="{8606188D-A9A7-CCBB-7088-4332A8B0243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73" y="9540096"/>
            <a:ext cx="2108060" cy="653736"/>
          </a:xfrm>
          <a:prstGeom prst="rect">
            <a:avLst/>
          </a:prstGeom>
        </p:spPr>
      </p:pic>
      <p:pic>
        <p:nvPicPr>
          <p:cNvPr id="13" name="Picture 12" descr="A logo of a company&#10;&#10;AI-generated content may be incorrect.">
            <a:extLst>
              <a:ext uri="{FF2B5EF4-FFF2-40B4-BE49-F238E27FC236}">
                <a16:creationId xmlns:a16="http://schemas.microsoft.com/office/drawing/2014/main" id="{ECF9BDCC-9B27-521D-1D2B-0B49934CB6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97" y="9254130"/>
            <a:ext cx="1914063" cy="961442"/>
          </a:xfrm>
          <a:prstGeom prst="rect">
            <a:avLst/>
          </a:prstGeom>
        </p:spPr>
      </p:pic>
      <p:pic>
        <p:nvPicPr>
          <p:cNvPr id="18" name="Picture 17" descr="A logo for a university&#10;&#10;Description automatically generated">
            <a:extLst>
              <a:ext uri="{FF2B5EF4-FFF2-40B4-BE49-F238E27FC236}">
                <a16:creationId xmlns:a16="http://schemas.microsoft.com/office/drawing/2014/main" id="{B2EFD9F0-4632-AFB4-E0B5-A78171C9339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908" y="8834311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27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D4453-5342-8260-2D00-4C06DF355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2FA7D1A-4D69-C7C4-3974-00EACEFF7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5799" y="2687895"/>
            <a:ext cx="11055026" cy="36518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What is the clinical- and cost-effectiveness of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oral nutritional supplements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and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fortified food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on quality of life and nutritional outcomes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compared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 to </a:t>
            </a:r>
            <a:r>
              <a:rPr lang="en-US" sz="4000" b="1" dirty="0">
                <a:solidFill>
                  <a:srgbClr val="2D2119"/>
                </a:solidFill>
                <a:latin typeface="Arimo" panose="020B0604020202020204" charset="0"/>
              </a:rPr>
              <a:t>routine practice </a:t>
            </a:r>
            <a:r>
              <a:rPr lang="en-US" sz="4000" dirty="0">
                <a:solidFill>
                  <a:srgbClr val="2D2119"/>
                </a:solidFill>
                <a:latin typeface="Arimo" panose="020B0604020202020204" charset="0"/>
              </a:rPr>
              <a:t>in older care home residents?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13828DB7-60E4-484F-A52A-9E86E6154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fld id="{90856F39-EE72-49E5-A3BB-E2F207B41FEE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34222D-2660-7C66-EAE8-E696A093FBC7}"/>
              </a:ext>
            </a:extLst>
          </p:cNvPr>
          <p:cNvSpPr txBox="1">
            <a:spLocks/>
          </p:cNvSpPr>
          <p:nvPr/>
        </p:nvSpPr>
        <p:spPr>
          <a:xfrm>
            <a:off x="5218034" y="-267214"/>
            <a:ext cx="8839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Study aim?</a:t>
            </a:r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2AE9D6CC-230A-1458-BA44-BAB0E1F839EF}"/>
              </a:ext>
            </a:extLst>
          </p:cNvPr>
          <p:cNvSpPr txBox="1"/>
          <p:nvPr/>
        </p:nvSpPr>
        <p:spPr>
          <a:xfrm>
            <a:off x="6791192" y="1497101"/>
            <a:ext cx="11734800" cy="1351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51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Arimo"/>
              </a:rPr>
              <a:t>REFRESH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 is a study to test how best to treat undernutrition in older adults living in care homes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D63D6352-D122-1849-262D-9606AFCB0636}"/>
              </a:ext>
            </a:extLst>
          </p:cNvPr>
          <p:cNvSpPr/>
          <p:nvPr/>
        </p:nvSpPr>
        <p:spPr>
          <a:xfrm>
            <a:off x="369067" y="992133"/>
            <a:ext cx="5994417" cy="5975588"/>
          </a:xfrm>
          <a:custGeom>
            <a:avLst/>
            <a:gdLst/>
            <a:ahLst/>
            <a:cxnLst/>
            <a:rect l="l" t="t" r="r" b="b"/>
            <a:pathLst>
              <a:path w="6947286" h="7504330">
                <a:moveTo>
                  <a:pt x="0" y="0"/>
                </a:moveTo>
                <a:lnTo>
                  <a:pt x="6947287" y="0"/>
                </a:lnTo>
                <a:lnTo>
                  <a:pt x="6947287" y="7504330"/>
                </a:lnTo>
                <a:lnTo>
                  <a:pt x="0" y="75043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group of old women eating at a table&#10;&#10;Description automatically generated">
            <a:extLst>
              <a:ext uri="{FF2B5EF4-FFF2-40B4-BE49-F238E27FC236}">
                <a16:creationId xmlns:a16="http://schemas.microsoft.com/office/drawing/2014/main" id="{69ED03A3-673A-83FE-5959-E3318D043D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302" y="6036154"/>
            <a:ext cx="7370334" cy="4145076"/>
          </a:xfrm>
          <a:prstGeom prst="rect">
            <a:avLst/>
          </a:prstGeom>
        </p:spPr>
      </p:pic>
      <p:pic>
        <p:nvPicPr>
          <p:cNvPr id="5" name="Picture 4" descr="A close up of blue text&#10;&#10;AI-generated content may be incorrect.">
            <a:extLst>
              <a:ext uri="{FF2B5EF4-FFF2-40B4-BE49-F238E27FC236}">
                <a16:creationId xmlns:a16="http://schemas.microsoft.com/office/drawing/2014/main" id="{99A15366-7C3B-03C1-54F1-0AD9E8AA52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98" y="7741905"/>
            <a:ext cx="5406512" cy="97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A694F8-F70A-BF01-A9F8-B629E9D5F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410" y="116236"/>
            <a:ext cx="10912923" cy="1116756"/>
          </a:xfrm>
          <a:prstGeom prst="rect">
            <a:avLst/>
          </a:prstGeom>
        </p:spPr>
      </p:pic>
      <p:pic>
        <p:nvPicPr>
          <p:cNvPr id="10" name="Content Placeholder 9" descr="A stethoscope on a white background&#10;&#10;AI-generated content may be incorrect.">
            <a:extLst>
              <a:ext uri="{FF2B5EF4-FFF2-40B4-BE49-F238E27FC236}">
                <a16:creationId xmlns:a16="http://schemas.microsoft.com/office/drawing/2014/main" id="{4E31A3C6-CB07-8A97-7DA1-C47D70D4B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807" y="3485382"/>
            <a:ext cx="2932468" cy="1954978"/>
          </a:xfrm>
        </p:spPr>
      </p:pic>
      <p:pic>
        <p:nvPicPr>
          <p:cNvPr id="11" name="Picture 10" descr="A heart with a thumb up and pulse line&#10;&#10;AI-generated content may be incorrect.">
            <a:extLst>
              <a:ext uri="{FF2B5EF4-FFF2-40B4-BE49-F238E27FC236}">
                <a16:creationId xmlns:a16="http://schemas.microsoft.com/office/drawing/2014/main" id="{D0B98E36-F8D4-0B5B-E8B7-5F1761D118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596" y="1671382"/>
            <a:ext cx="2020672" cy="20206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0647004-C478-038C-5526-DE6DD4874D07}"/>
              </a:ext>
            </a:extLst>
          </p:cNvPr>
          <p:cNvSpPr/>
          <p:nvPr/>
        </p:nvSpPr>
        <p:spPr>
          <a:xfrm>
            <a:off x="4774806" y="5526731"/>
            <a:ext cx="2020672" cy="214488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15" descr="A fork and knife on a plate&#10;&#10;AI-generated content may be incorrect.">
            <a:extLst>
              <a:ext uri="{FF2B5EF4-FFF2-40B4-BE49-F238E27FC236}">
                <a16:creationId xmlns:a16="http://schemas.microsoft.com/office/drawing/2014/main" id="{3C121960-6849-08B4-0CE5-ACE92F2EFC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4" t="11858" r="22415" b="8044"/>
          <a:stretch/>
        </p:blipFill>
        <p:spPr>
          <a:xfrm>
            <a:off x="12686828" y="5318765"/>
            <a:ext cx="2524034" cy="2457613"/>
          </a:xfrm>
          <a:prstGeom prst="flowChartConnector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C9009F-3B50-7CB1-385F-1E83252D810B}"/>
              </a:ext>
            </a:extLst>
          </p:cNvPr>
          <p:cNvSpPr txBox="1"/>
          <p:nvPr/>
        </p:nvSpPr>
        <p:spPr>
          <a:xfrm>
            <a:off x="10435832" y="2073990"/>
            <a:ext cx="44207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Care  burden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24640C-AA8E-4761-DD49-7C682EA7CD0B}"/>
              </a:ext>
            </a:extLst>
          </p:cNvPr>
          <p:cNvSpPr txBox="1"/>
          <p:nvPr/>
        </p:nvSpPr>
        <p:spPr>
          <a:xfrm>
            <a:off x="4398450" y="8294573"/>
            <a:ext cx="81781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Arial Bold" panose="020B0704020202020204" pitchFamily="34" charset="0"/>
                <a:ea typeface="+mn-ea"/>
                <a:cs typeface="Arial Bold" panose="020B0704020202020204" pitchFamily="34" charset="0"/>
              </a:rPr>
              <a:t>Overall improved quality of life!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7C7606-719B-33B0-069B-CF9076905BDF}"/>
              </a:ext>
            </a:extLst>
          </p:cNvPr>
          <p:cNvSpPr txBox="1"/>
          <p:nvPr/>
        </p:nvSpPr>
        <p:spPr>
          <a:xfrm>
            <a:off x="10587969" y="6106824"/>
            <a:ext cx="44207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Appetite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B6E4FD-8BF6-1092-FAC8-DB4095D81A50}"/>
              </a:ext>
            </a:extLst>
          </p:cNvPr>
          <p:cNvSpPr txBox="1"/>
          <p:nvPr/>
        </p:nvSpPr>
        <p:spPr>
          <a:xfrm>
            <a:off x="1426272" y="4322476"/>
            <a:ext cx="44207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GP visits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69AEE5-70D8-E265-FCCD-67E11763B45A}"/>
              </a:ext>
            </a:extLst>
          </p:cNvPr>
          <p:cNvSpPr txBox="1"/>
          <p:nvPr/>
        </p:nvSpPr>
        <p:spPr>
          <a:xfrm>
            <a:off x="1331670" y="2143109"/>
            <a:ext cx="584178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Mental and physical health deterioration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F25C0C-B597-2EEF-5631-BA18C131C6F6}"/>
              </a:ext>
            </a:extLst>
          </p:cNvPr>
          <p:cNvSpPr txBox="1"/>
          <p:nvPr/>
        </p:nvSpPr>
        <p:spPr>
          <a:xfrm>
            <a:off x="1545162" y="6333938"/>
            <a:ext cx="44207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Hospital visits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pic>
        <p:nvPicPr>
          <p:cNvPr id="36" name="Graphic 35" descr="Arrow Down with solid fill">
            <a:extLst>
              <a:ext uri="{FF2B5EF4-FFF2-40B4-BE49-F238E27FC236}">
                <a16:creationId xmlns:a16="http://schemas.microsoft.com/office/drawing/2014/main" id="{26FB4449-0E58-8790-A6C4-6DEC5BA642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0762" y="2187741"/>
            <a:ext cx="914400" cy="914400"/>
          </a:xfrm>
          <a:prstGeom prst="rect">
            <a:avLst/>
          </a:prstGeom>
        </p:spPr>
      </p:pic>
      <p:pic>
        <p:nvPicPr>
          <p:cNvPr id="37" name="Graphic 36" descr="Arrow Down with solid fill">
            <a:extLst>
              <a:ext uri="{FF2B5EF4-FFF2-40B4-BE49-F238E27FC236}">
                <a16:creationId xmlns:a16="http://schemas.microsoft.com/office/drawing/2014/main" id="{2C8B2C19-FF79-34F5-D048-92C9A472C9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0993" y="4056891"/>
            <a:ext cx="914400" cy="914400"/>
          </a:xfrm>
          <a:prstGeom prst="rect">
            <a:avLst/>
          </a:prstGeom>
        </p:spPr>
      </p:pic>
      <p:pic>
        <p:nvPicPr>
          <p:cNvPr id="38" name="Graphic 37" descr="Arrow Down with solid fill">
            <a:extLst>
              <a:ext uri="{FF2B5EF4-FFF2-40B4-BE49-F238E27FC236}">
                <a16:creationId xmlns:a16="http://schemas.microsoft.com/office/drawing/2014/main" id="{24FD4F6F-F821-79F1-7766-FB2A7B6686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01655" y="6246031"/>
            <a:ext cx="914400" cy="914400"/>
          </a:xfrm>
          <a:prstGeom prst="rect">
            <a:avLst/>
          </a:prstGeom>
        </p:spPr>
      </p:pic>
      <p:pic>
        <p:nvPicPr>
          <p:cNvPr id="39" name="Graphic 38" descr="Arrow Down with solid fill">
            <a:extLst>
              <a:ext uri="{FF2B5EF4-FFF2-40B4-BE49-F238E27FC236}">
                <a16:creationId xmlns:a16="http://schemas.microsoft.com/office/drawing/2014/main" id="{5C8EB40D-8639-EE3F-FFEF-73BF05ECCC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21432" y="1953225"/>
            <a:ext cx="914400" cy="9144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009890A8-F2ED-7DDB-CF2C-65F83DF58B12}"/>
              </a:ext>
            </a:extLst>
          </p:cNvPr>
          <p:cNvSpPr txBox="1"/>
          <p:nvPr/>
        </p:nvSpPr>
        <p:spPr>
          <a:xfrm>
            <a:off x="10366205" y="3516707"/>
            <a:ext cx="44207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Independence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pic>
        <p:nvPicPr>
          <p:cNvPr id="44" name="Graphic 43" descr="Arrow Up with solid fill">
            <a:extLst>
              <a:ext uri="{FF2B5EF4-FFF2-40B4-BE49-F238E27FC236}">
                <a16:creationId xmlns:a16="http://schemas.microsoft.com/office/drawing/2014/main" id="{C2C43B3F-253C-CB00-B65A-29DFB27CE1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67185" y="6073105"/>
            <a:ext cx="914400" cy="914400"/>
          </a:xfrm>
          <a:prstGeom prst="rect">
            <a:avLst/>
          </a:prstGeom>
        </p:spPr>
      </p:pic>
      <p:pic>
        <p:nvPicPr>
          <p:cNvPr id="45" name="Graphic 44" descr="Arrow Up with solid fill">
            <a:extLst>
              <a:ext uri="{FF2B5EF4-FFF2-40B4-BE49-F238E27FC236}">
                <a16:creationId xmlns:a16="http://schemas.microsoft.com/office/drawing/2014/main" id="{2F05C4AE-CB20-9339-3E7E-35841835B3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32313" y="3417520"/>
            <a:ext cx="914400" cy="914400"/>
          </a:xfrm>
          <a:prstGeom prst="rect">
            <a:avLst/>
          </a:prstGeom>
        </p:spPr>
      </p:pic>
      <p:pic>
        <p:nvPicPr>
          <p:cNvPr id="3" name="Picture 2" descr="A group of people sitting around a table&#10;&#10;AI-generated content may be incorrect.">
            <a:extLst>
              <a:ext uri="{FF2B5EF4-FFF2-40B4-BE49-F238E27FC236}">
                <a16:creationId xmlns:a16="http://schemas.microsoft.com/office/drawing/2014/main" id="{FCE4BF55-770F-3824-80EF-1F3F0D3D3B7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57"/>
          <a:stretch/>
        </p:blipFill>
        <p:spPr>
          <a:xfrm>
            <a:off x="13395751" y="1532119"/>
            <a:ext cx="3490032" cy="2971732"/>
          </a:xfrm>
          <a:prstGeom prst="flowChartConnector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3362A2-19A8-6EB2-DA85-C2D5229A2061}"/>
              </a:ext>
            </a:extLst>
          </p:cNvPr>
          <p:cNvSpPr txBox="1"/>
          <p:nvPr/>
        </p:nvSpPr>
        <p:spPr>
          <a:xfrm>
            <a:off x="995410" y="278156"/>
            <a:ext cx="120347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Better management of malnutrition can….</a:t>
            </a:r>
          </a:p>
        </p:txBody>
      </p:sp>
    </p:spTree>
    <p:extLst>
      <p:ext uri="{BB962C8B-B14F-4D97-AF65-F5344CB8AC3E}">
        <p14:creationId xmlns:p14="http://schemas.microsoft.com/office/powerpoint/2010/main" val="57360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3D8-3A83-A415-F3E4-9E751F9AE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419100"/>
            <a:ext cx="8839200" cy="1676400"/>
          </a:xfrm>
        </p:spPr>
        <p:txBody>
          <a:bodyPr>
            <a:normAutofit/>
          </a:bodyPr>
          <a:lstStyle/>
          <a:p>
            <a:r>
              <a:rPr lang="en-US" b="1" kern="0"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Why participate?</a:t>
            </a:r>
            <a:endParaRPr lang="en-GB">
              <a:latin typeface="Arimo Bold" panose="020B0604020202020204" charset="0"/>
              <a:ea typeface="Arimo Bold" panose="020B0604020202020204" charset="0"/>
              <a:cs typeface="Arimo Bold" panose="020B0604020202020204" charset="0"/>
            </a:endParaRPr>
          </a:p>
        </p:txBody>
      </p:sp>
      <p:pic>
        <p:nvPicPr>
          <p:cNvPr id="5" name="Content Placeholder 4" descr="A person holding a ball in his hand&#10;&#10;Description automatically generated">
            <a:extLst>
              <a:ext uri="{FF2B5EF4-FFF2-40B4-BE49-F238E27FC236}">
                <a16:creationId xmlns:a16="http://schemas.microsoft.com/office/drawing/2014/main" id="{455E1047-A69E-9FEB-EF2B-6089F83305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381" y="3429001"/>
            <a:ext cx="6802441" cy="4525963"/>
          </a:xfrm>
        </p:spPr>
      </p:pic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24EDCFE-374A-F9D9-F353-7D340AFE6E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1493095"/>
              </p:ext>
            </p:extLst>
          </p:nvPr>
        </p:nvGraphicFramePr>
        <p:xfrm>
          <a:off x="457200" y="3009900"/>
          <a:ext cx="8839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97825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580" b="-886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2424294" y="-723900"/>
            <a:ext cx="13577706" cy="9648013"/>
            <a:chOff x="0" y="0"/>
            <a:chExt cx="4953184" cy="35196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953184" cy="3519621"/>
            </a:xfrm>
            <a:custGeom>
              <a:avLst/>
              <a:gdLst/>
              <a:ahLst/>
              <a:cxnLst/>
              <a:rect l="l" t="t" r="r" b="b"/>
              <a:pathLst>
                <a:path w="4953184" h="3519621">
                  <a:moveTo>
                    <a:pt x="0" y="0"/>
                  </a:moveTo>
                  <a:lnTo>
                    <a:pt x="4953184" y="0"/>
                  </a:lnTo>
                  <a:lnTo>
                    <a:pt x="4953184" y="3519621"/>
                  </a:lnTo>
                  <a:lnTo>
                    <a:pt x="0" y="35196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3185615" y="-132485"/>
            <a:ext cx="7223279" cy="10998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0100"/>
              </a:lnSpc>
            </a:pPr>
            <a:r>
              <a:rPr lang="en-US" sz="4400" b="1" spc="556" dirty="0">
                <a:solidFill>
                  <a:srgbClr val="2D2119"/>
                </a:solidFill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Raleway Bold"/>
              </a:rPr>
              <a:t>We aim to….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806045" y="913768"/>
            <a:ext cx="12814204" cy="13494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7029" lvl="1" algn="l">
              <a:lnSpc>
                <a:spcPts val="5507"/>
              </a:lnSpc>
            </a:pPr>
            <a:r>
              <a:rPr lang="en-US" sz="3399" spc="183" dirty="0">
                <a:solidFill>
                  <a:srgbClr val="2D2119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 Bold"/>
              </a:rPr>
              <a:t>Recruit 90 care homes in three cohorts:</a:t>
            </a:r>
          </a:p>
          <a:p>
            <a:pPr marL="367029" lvl="1" algn="l">
              <a:lnSpc>
                <a:spcPts val="5507"/>
              </a:lnSpc>
            </a:pPr>
            <a:r>
              <a:rPr lang="en-US" sz="3399" spc="183" dirty="0">
                <a:solidFill>
                  <a:srgbClr val="2D2119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 Bold"/>
              </a:rPr>
              <a:t>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A25508-3E64-23F1-23A9-168FC81405EF}"/>
              </a:ext>
            </a:extLst>
          </p:cNvPr>
          <p:cNvSpPr txBox="1"/>
          <p:nvPr/>
        </p:nvSpPr>
        <p:spPr>
          <a:xfrm>
            <a:off x="3027112" y="2174727"/>
            <a:ext cx="3140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3200" b="1" spc="556" dirty="0">
                <a:solidFill>
                  <a:srgbClr val="2D2119"/>
                </a:solidFill>
                <a:latin typeface="Arimo Bold" panose="020B0604020202020204" charset="0"/>
              </a:rPr>
              <a:t>COHORT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720CDF-33F3-0B06-903F-4A08A7EFF11D}"/>
              </a:ext>
            </a:extLst>
          </p:cNvPr>
          <p:cNvSpPr txBox="1"/>
          <p:nvPr/>
        </p:nvSpPr>
        <p:spPr>
          <a:xfrm>
            <a:off x="8045179" y="2026954"/>
            <a:ext cx="2912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spc="556" dirty="0">
                <a:solidFill>
                  <a:srgbClr val="2D2119"/>
                </a:solidFill>
                <a:latin typeface="Arimo Bold" panose="020B0604020202020204" charset="0"/>
              </a:rPr>
              <a:t>COHORT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6B5FF1-8103-1C38-38C6-8E26B4AA042E}"/>
              </a:ext>
            </a:extLst>
          </p:cNvPr>
          <p:cNvSpPr txBox="1"/>
          <p:nvPr/>
        </p:nvSpPr>
        <p:spPr>
          <a:xfrm>
            <a:off x="12782923" y="2020392"/>
            <a:ext cx="2771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3200" b="1" spc="556" dirty="0">
                <a:solidFill>
                  <a:srgbClr val="2D2119"/>
                </a:solidFill>
                <a:latin typeface="Arimo Bold" panose="020B0604020202020204" charset="0"/>
              </a:rPr>
              <a:t>COHORT 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8B9E005-870E-C7A6-5DD5-9F3368F3AD4F}"/>
              </a:ext>
            </a:extLst>
          </p:cNvPr>
          <p:cNvSpPr/>
          <p:nvPr/>
        </p:nvSpPr>
        <p:spPr>
          <a:xfrm>
            <a:off x="2363617" y="2972535"/>
            <a:ext cx="5210889" cy="3793470"/>
          </a:xfrm>
          <a:prstGeom prst="roundRect">
            <a:avLst/>
          </a:prstGeom>
          <a:solidFill>
            <a:sysClr val="window" lastClr="FFFFFF"/>
          </a:solidFill>
          <a:ln w="15875" cap="flat" cmpd="sng" algn="ctr">
            <a:solidFill>
              <a:srgbClr val="99CB3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Arimo" panose="020B0604020202020204" charset="0"/>
              </a:rPr>
              <a:t>30 CARE HOMES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South West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West Midlands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Dorset/Hampshire/Bath/Bristol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Arimo" panose="020B0604020202020204" charset="0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Set-up starts: April 2025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Recruitment to start: November 2025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2DC31CC-119A-954E-8FC7-93292596F393}"/>
              </a:ext>
            </a:extLst>
          </p:cNvPr>
          <p:cNvSpPr/>
          <p:nvPr/>
        </p:nvSpPr>
        <p:spPr>
          <a:xfrm>
            <a:off x="7288059" y="2886499"/>
            <a:ext cx="4962359" cy="3879506"/>
          </a:xfrm>
          <a:prstGeom prst="roundRect">
            <a:avLst/>
          </a:prstGeom>
          <a:solidFill>
            <a:sysClr val="window" lastClr="FFFFFF"/>
          </a:solidFill>
          <a:ln w="15875" cap="flat" cmpd="sng" algn="ctr">
            <a:solidFill>
              <a:srgbClr val="99CB3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/>
            <a:r>
              <a:rPr lang="en-GB" sz="2400" b="1" dirty="0">
                <a:solidFill>
                  <a:prstClr val="black"/>
                </a:solidFill>
                <a:latin typeface="Arimo" panose="020B0604020202020204" charset="0"/>
              </a:rPr>
              <a:t>30 CARE HOMES</a:t>
            </a:r>
          </a:p>
          <a:p>
            <a:pPr algn="ctr" defTabSz="685800"/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South West</a:t>
            </a:r>
          </a:p>
          <a:p>
            <a:pPr algn="ctr" defTabSz="685800"/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West Midlands</a:t>
            </a:r>
          </a:p>
          <a:p>
            <a:pPr algn="ctr" defTabSz="685800"/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Dorset/Hampshire/Bath/Bristol</a:t>
            </a:r>
          </a:p>
          <a:p>
            <a:pPr algn="ctr" defTabSz="685800"/>
            <a:endParaRPr lang="en-GB" sz="2400" dirty="0">
              <a:solidFill>
                <a:prstClr val="black"/>
              </a:solidFill>
              <a:latin typeface="Arimo" panose="020B0604020202020204" charset="0"/>
            </a:endParaRPr>
          </a:p>
          <a:p>
            <a:pPr algn="ctr" defTabSz="685800"/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Set-up starts: April 2026</a:t>
            </a:r>
          </a:p>
          <a:p>
            <a:pPr algn="ctr" defTabSz="685800"/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Recruitment to start: August 2026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B97B9A2-6DF9-66C1-26FD-212759D48D7C}"/>
              </a:ext>
            </a:extLst>
          </p:cNvPr>
          <p:cNvSpPr/>
          <p:nvPr/>
        </p:nvSpPr>
        <p:spPr>
          <a:xfrm>
            <a:off x="12091916" y="2825079"/>
            <a:ext cx="4767338" cy="3876522"/>
          </a:xfrm>
          <a:prstGeom prst="roundRect">
            <a:avLst/>
          </a:prstGeom>
          <a:solidFill>
            <a:sysClr val="window" lastClr="FFFFFF"/>
          </a:solidFill>
          <a:ln w="15875" cap="flat" cmpd="sng" algn="ctr">
            <a:solidFill>
              <a:srgbClr val="99CB38"/>
            </a:solidFill>
            <a:prstDash val="solid"/>
          </a:ln>
          <a:effectLst/>
        </p:spPr>
        <p:txBody>
          <a:bodyPr rtlCol="0" anchor="ctr"/>
          <a:lstStyle/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Arimo" panose="020B0604020202020204" charset="0"/>
              </a:rPr>
              <a:t>30 CARE HOMES</a:t>
            </a: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South West</a:t>
            </a: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West Midlands</a:t>
            </a: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10 Dorset/Hampshire/Bath/Bristol</a:t>
            </a: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Arimo" panose="020B0604020202020204" charset="0"/>
            </a:endParaRP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Set-up starts: October 2026</a:t>
            </a:r>
          </a:p>
          <a:p>
            <a:pPr marR="0" lvl="0" indent="0" algn="ctr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mo" panose="020B0604020202020204" charset="0"/>
              </a:rPr>
              <a:t>Recruitment to start: April 2027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FB2D33-1804-A2F6-1366-BF55FEB44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12081"/>
            <a:ext cx="6324360" cy="118377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278178-E894-B6EC-41BA-215B8F89BAF4}"/>
              </a:ext>
            </a:extLst>
          </p:cNvPr>
          <p:cNvCxnSpPr>
            <a:cxnSpLocks/>
          </p:cNvCxnSpPr>
          <p:nvPr/>
        </p:nvCxnSpPr>
        <p:spPr>
          <a:xfrm>
            <a:off x="4604236" y="3075478"/>
            <a:ext cx="0" cy="4760852"/>
          </a:xfrm>
          <a:prstGeom prst="line">
            <a:avLst/>
          </a:prstGeom>
          <a:ln w="762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8">
            <a:extLst>
              <a:ext uri="{FF2B5EF4-FFF2-40B4-BE49-F238E27FC236}">
                <a16:creationId xmlns:a16="http://schemas.microsoft.com/office/drawing/2014/main" id="{A19422ED-27AA-FF32-74D0-EA916AF438B3}"/>
              </a:ext>
            </a:extLst>
          </p:cNvPr>
          <p:cNvSpPr txBox="1"/>
          <p:nvPr/>
        </p:nvSpPr>
        <p:spPr>
          <a:xfrm>
            <a:off x="5165558" y="1650266"/>
            <a:ext cx="11125200" cy="1400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Care homes randomly assigned into 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Arimo"/>
              </a:rPr>
              <a:t>ONE 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of 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Arimo"/>
              </a:rPr>
              <a:t>THREE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 groups</a:t>
            </a:r>
          </a:p>
        </p:txBody>
      </p:sp>
      <p:pic>
        <p:nvPicPr>
          <p:cNvPr id="17" name="Picture 16" descr="A close-up of a bottle&#10;&#10;Description automatically generated">
            <a:extLst>
              <a:ext uri="{FF2B5EF4-FFF2-40B4-BE49-F238E27FC236}">
                <a16:creationId xmlns:a16="http://schemas.microsoft.com/office/drawing/2014/main" id="{5510A50E-E69F-3020-37E1-170A8E3CE1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671" y="3037571"/>
            <a:ext cx="3412629" cy="2260312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66BE7692-AFB4-2D96-5BD7-3EA4DC9DF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7059131"/>
            <a:ext cx="3390469" cy="226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75ACE770-F8EF-8C35-DC5B-E3A57D0F0DFA}"/>
              </a:ext>
            </a:extLst>
          </p:cNvPr>
          <p:cNvSpPr txBox="1"/>
          <p:nvPr/>
        </p:nvSpPr>
        <p:spPr>
          <a:xfrm>
            <a:off x="0" y="2781300"/>
            <a:ext cx="6477000" cy="4229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55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Raleway Bold"/>
              </a:rPr>
              <a:t>Testing TWO approaches of managing malnutrition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4B74F9-A970-EB96-7F62-93D6C222EFE7}"/>
              </a:ext>
            </a:extLst>
          </p:cNvPr>
          <p:cNvSpPr txBox="1"/>
          <p:nvPr/>
        </p:nvSpPr>
        <p:spPr>
          <a:xfrm>
            <a:off x="4688218" y="6944910"/>
            <a:ext cx="4755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FF Group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: </a:t>
            </a: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re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sidents provided with fortified food (FF) and drinks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F6BC2A-8374-0342-780E-4B180AFA1464}"/>
              </a:ext>
            </a:extLst>
          </p:cNvPr>
          <p:cNvSpPr txBox="1"/>
          <p:nvPr/>
        </p:nvSpPr>
        <p:spPr>
          <a:xfrm>
            <a:off x="4739111" y="3037571"/>
            <a:ext cx="42145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ONS Group</a:t>
            </a: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: 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residents  provided with oral nutrition supplements (ONS)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EE8355-CC12-46E2-114E-F3491EF3CEDB}"/>
              </a:ext>
            </a:extLst>
          </p:cNvPr>
          <p:cNvSpPr txBox="1"/>
          <p:nvPr/>
        </p:nvSpPr>
        <p:spPr>
          <a:xfrm>
            <a:off x="12641611" y="4671074"/>
            <a:ext cx="534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Usual care group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: carry on with usual routines for management of malnutrition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46BC602C-5D90-6290-09E0-2940B21D3B70}"/>
              </a:ext>
            </a:extLst>
          </p:cNvPr>
          <p:cNvSpPr txBox="1"/>
          <p:nvPr/>
        </p:nvSpPr>
        <p:spPr>
          <a:xfrm>
            <a:off x="6850411" y="409714"/>
            <a:ext cx="5791200" cy="9885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56" normalizeH="0" baseline="0" noProof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Arimo"/>
              </a:rPr>
              <a:t>How will it work?</a:t>
            </a:r>
          </a:p>
        </p:txBody>
      </p:sp>
    </p:spTree>
    <p:extLst>
      <p:ext uri="{BB962C8B-B14F-4D97-AF65-F5344CB8AC3E}">
        <p14:creationId xmlns:p14="http://schemas.microsoft.com/office/powerpoint/2010/main" val="2037801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7BDAC5B6-20CE-447F-8BA1-F2274AC7A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29" name="Freeform: Shape 5128">
            <a:extLst>
              <a:ext uri="{FF2B5EF4-FFF2-40B4-BE49-F238E27FC236}">
                <a16:creationId xmlns:a16="http://schemas.microsoft.com/office/drawing/2014/main" id="{D1D22B31-BF8F-446B-9009-8A251FB17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custGeom>
            <a:avLst/>
            <a:gdLst>
              <a:gd name="connsiteX0" fmla="*/ 3094406 w 12192000"/>
              <a:gd name="connsiteY0" fmla="*/ 283966 h 6858000"/>
              <a:gd name="connsiteX1" fmla="*/ 3038833 w 12192000"/>
              <a:gd name="connsiteY1" fmla="*/ 309661 h 6858000"/>
              <a:gd name="connsiteX2" fmla="*/ 3348384 w 12192000"/>
              <a:gd name="connsiteY2" fmla="*/ 406000 h 6858000"/>
              <a:gd name="connsiteX3" fmla="*/ 2864309 w 12192000"/>
              <a:gd name="connsiteY3" fmla="*/ 355295 h 6858000"/>
              <a:gd name="connsiteX4" fmla="*/ 2856039 w 12192000"/>
              <a:gd name="connsiteY4" fmla="*/ 388058 h 6858000"/>
              <a:gd name="connsiteX5" fmla="*/ 3405794 w 12192000"/>
              <a:gd name="connsiteY5" fmla="*/ 512089 h 6858000"/>
              <a:gd name="connsiteX6" fmla="*/ 3356651 w 12192000"/>
              <a:gd name="connsiteY6" fmla="*/ 531204 h 6858000"/>
              <a:gd name="connsiteX7" fmla="*/ 3064552 w 12192000"/>
              <a:gd name="connsiteY7" fmla="*/ 483228 h 6858000"/>
              <a:gd name="connsiteX8" fmla="*/ 3005765 w 12192000"/>
              <a:gd name="connsiteY8" fmla="*/ 495708 h 6858000"/>
              <a:gd name="connsiteX9" fmla="*/ 3034700 w 12192000"/>
              <a:gd name="connsiteY9" fmla="*/ 553823 h 6858000"/>
              <a:gd name="connsiteX10" fmla="*/ 3161459 w 12192000"/>
              <a:gd name="connsiteY10" fmla="*/ 576445 h 6858000"/>
              <a:gd name="connsiteX11" fmla="*/ 3358949 w 12192000"/>
              <a:gd name="connsiteY11" fmla="*/ 712961 h 6858000"/>
              <a:gd name="connsiteX12" fmla="*/ 3059960 w 12192000"/>
              <a:gd name="connsiteY12" fmla="*/ 696576 h 6858000"/>
              <a:gd name="connsiteX13" fmla="*/ 3007143 w 12192000"/>
              <a:gd name="connsiteY13" fmla="*/ 729732 h 6858000"/>
              <a:gd name="connsiteX14" fmla="*/ 2986935 w 12192000"/>
              <a:gd name="connsiteY14" fmla="*/ 772635 h 6858000"/>
              <a:gd name="connsiteX15" fmla="*/ 2871197 w 12192000"/>
              <a:gd name="connsiteY15" fmla="*/ 808127 h 6858000"/>
              <a:gd name="connsiteX16" fmla="*/ 3053071 w 12192000"/>
              <a:gd name="connsiteY16" fmla="*/ 847913 h 6858000"/>
              <a:gd name="connsiteX17" fmla="*/ 2858796 w 12192000"/>
              <a:gd name="connsiteY17" fmla="*/ 847913 h 6858000"/>
              <a:gd name="connsiteX18" fmla="*/ 2635588 w 12192000"/>
              <a:gd name="connsiteY18" fmla="*/ 820611 h 6858000"/>
              <a:gd name="connsiteX19" fmla="*/ 2397683 w 12192000"/>
              <a:gd name="connsiteY19" fmla="*/ 829190 h 6858000"/>
              <a:gd name="connsiteX20" fmla="*/ 1921874 w 12192000"/>
              <a:gd name="connsiteY20" fmla="*/ 778877 h 6858000"/>
              <a:gd name="connsiteX21" fmla="*/ 1695450 w 12192000"/>
              <a:gd name="connsiteY21" fmla="*/ 782386 h 6858000"/>
              <a:gd name="connsiteX22" fmla="*/ 2954324 w 12192000"/>
              <a:gd name="connsiteY22" fmla="*/ 1120940 h 6858000"/>
              <a:gd name="connsiteX23" fmla="*/ 2890028 w 12192000"/>
              <a:gd name="connsiteY23" fmla="*/ 1195435 h 6858000"/>
              <a:gd name="connsiteX24" fmla="*/ 3153652 w 12192000"/>
              <a:gd name="connsiteY24" fmla="*/ 1276563 h 6858000"/>
              <a:gd name="connsiteX25" fmla="*/ 3218410 w 12192000"/>
              <a:gd name="connsiteY25" fmla="*/ 1356911 h 6858000"/>
              <a:gd name="connsiteX26" fmla="*/ 3137118 w 12192000"/>
              <a:gd name="connsiteY26" fmla="*/ 1349891 h 6858000"/>
              <a:gd name="connsiteX27" fmla="*/ 3067309 w 12192000"/>
              <a:gd name="connsiteY27" fmla="*/ 1365102 h 6858000"/>
              <a:gd name="connsiteX28" fmla="*/ 3096243 w 12192000"/>
              <a:gd name="connsiteY28" fmla="*/ 1467292 h 6858000"/>
              <a:gd name="connsiteX29" fmla="*/ 3468716 w 12192000"/>
              <a:gd name="connsiteY29" fmla="*/ 1599125 h 6858000"/>
              <a:gd name="connsiteX30" fmla="*/ 3502241 w 12192000"/>
              <a:gd name="connsiteY30" fmla="*/ 1642029 h 6858000"/>
              <a:gd name="connsiteX31" fmla="*/ 3457692 w 12192000"/>
              <a:gd name="connsiteY31" fmla="*/ 1672453 h 6858000"/>
              <a:gd name="connsiteX32" fmla="*/ 3337362 w 12192000"/>
              <a:gd name="connsiteY32" fmla="*/ 1688053 h 6858000"/>
              <a:gd name="connsiteX33" fmla="*/ 3505915 w 12192000"/>
              <a:gd name="connsiteY33" fmla="*/ 1834318 h 6858000"/>
              <a:gd name="connsiteX34" fmla="*/ 3567458 w 12192000"/>
              <a:gd name="connsiteY34" fmla="*/ 1874880 h 6858000"/>
              <a:gd name="connsiteX35" fmla="*/ 3672634 w 12192000"/>
              <a:gd name="connsiteY35" fmla="*/ 1937678 h 6858000"/>
              <a:gd name="connsiteX36" fmla="*/ 3674470 w 12192000"/>
              <a:gd name="connsiteY36" fmla="*/ 1956789 h 6858000"/>
              <a:gd name="connsiteX37" fmla="*/ 3531176 w 12192000"/>
              <a:gd name="connsiteY37" fmla="*/ 2024266 h 6858000"/>
              <a:gd name="connsiteX38" fmla="*/ 3272604 w 12192000"/>
              <a:gd name="connsiteY38" fmla="*/ 2005933 h 6858000"/>
              <a:gd name="connsiteX39" fmla="*/ 3654720 w 12192000"/>
              <a:gd name="connsiteY39" fmla="*/ 2106564 h 6858000"/>
              <a:gd name="connsiteX40" fmla="*/ 2417892 w 12192000"/>
              <a:gd name="connsiteY40" fmla="*/ 1866690 h 6858000"/>
              <a:gd name="connsiteX41" fmla="*/ 2496888 w 12192000"/>
              <a:gd name="connsiteY41" fmla="*/ 1929487 h 6858000"/>
              <a:gd name="connsiteX42" fmla="*/ 2929526 w 12192000"/>
              <a:gd name="connsiteY42" fmla="*/ 2094862 h 6858000"/>
              <a:gd name="connsiteX43" fmla="*/ 3052152 w 12192000"/>
              <a:gd name="connsiteY43" fmla="*/ 2198613 h 6858000"/>
              <a:gd name="connsiteX44" fmla="*/ 3180748 w 12192000"/>
              <a:gd name="connsiteY44" fmla="*/ 2255948 h 6858000"/>
              <a:gd name="connsiteX45" fmla="*/ 3361244 w 12192000"/>
              <a:gd name="connsiteY45" fmla="*/ 2254777 h 6858000"/>
              <a:gd name="connsiteX46" fmla="*/ 3489382 w 12192000"/>
              <a:gd name="connsiteY46" fmla="*/ 2342926 h 6858000"/>
              <a:gd name="connsiteX47" fmla="*/ 3355733 w 12192000"/>
              <a:gd name="connsiteY47" fmla="*/ 2361649 h 6858000"/>
              <a:gd name="connsiteX48" fmla="*/ 3199121 w 12192000"/>
              <a:gd name="connsiteY48" fmla="*/ 2347216 h 6858000"/>
              <a:gd name="connsiteX49" fmla="*/ 2861091 w 12192000"/>
              <a:gd name="connsiteY49" fmla="*/ 2351896 h 6858000"/>
              <a:gd name="connsiteX50" fmla="*/ 2667278 w 12192000"/>
              <a:gd name="connsiteY50" fmla="*/ 2369058 h 6858000"/>
              <a:gd name="connsiteX51" fmla="*/ 2221781 w 12192000"/>
              <a:gd name="connsiteY51" fmla="*/ 2339805 h 6858000"/>
              <a:gd name="connsiteX52" fmla="*/ 2247961 w 12192000"/>
              <a:gd name="connsiteY52" fmla="*/ 2414693 h 6858000"/>
              <a:gd name="connsiteX53" fmla="*/ 2231425 w 12192000"/>
              <a:gd name="connsiteY53" fmla="*/ 2479828 h 6858000"/>
              <a:gd name="connsiteX54" fmla="*/ 2224996 w 12192000"/>
              <a:gd name="connsiteY54" fmla="*/ 2621414 h 6858000"/>
              <a:gd name="connsiteX55" fmla="*/ 2229131 w 12192000"/>
              <a:gd name="connsiteY55" fmla="*/ 2644426 h 6858000"/>
              <a:gd name="connsiteX56" fmla="*/ 2129466 w 12192000"/>
              <a:gd name="connsiteY56" fmla="*/ 2659247 h 6858000"/>
              <a:gd name="connsiteX57" fmla="*/ 2723312 w 12192000"/>
              <a:gd name="connsiteY57" fmla="*/ 2953726 h 6858000"/>
              <a:gd name="connsiteX58" fmla="*/ 2326496 w 12192000"/>
              <a:gd name="connsiteY58" fmla="*/ 2878838 h 6858000"/>
              <a:gd name="connsiteX59" fmla="*/ 2272759 w 12192000"/>
              <a:gd name="connsiteY59" fmla="*/ 3002480 h 6858000"/>
              <a:gd name="connsiteX60" fmla="*/ 2459226 w 12192000"/>
              <a:gd name="connsiteY60" fmla="*/ 3112471 h 6858000"/>
              <a:gd name="connsiteX61" fmla="*/ 2528117 w 12192000"/>
              <a:gd name="connsiteY61" fmla="*/ 3330111 h 6858000"/>
              <a:gd name="connsiteX62" fmla="*/ 2494590 w 12192000"/>
              <a:gd name="connsiteY62" fmla="*/ 3529029 h 6858000"/>
              <a:gd name="connsiteX63" fmla="*/ 2414677 w 12192000"/>
              <a:gd name="connsiteY63" fmla="*/ 3592215 h 6858000"/>
              <a:gd name="connsiteX64" fmla="*/ 2298940 w 12192000"/>
              <a:gd name="connsiteY64" fmla="*/ 3705716 h 6858000"/>
              <a:gd name="connsiteX65" fmla="*/ 2227294 w 12192000"/>
              <a:gd name="connsiteY65" fmla="*/ 3775921 h 6858000"/>
              <a:gd name="connsiteX66" fmla="*/ 1978366 w 12192000"/>
              <a:gd name="connsiteY66" fmla="*/ 3748620 h 6858000"/>
              <a:gd name="connsiteX67" fmla="*/ 2310421 w 12192000"/>
              <a:gd name="connsiteY67" fmla="*/ 3926868 h 6858000"/>
              <a:gd name="connsiteX68" fmla="*/ 2041285 w 12192000"/>
              <a:gd name="connsiteY68" fmla="*/ 3904635 h 6858000"/>
              <a:gd name="connsiteX69" fmla="*/ 1953565 w 12192000"/>
              <a:gd name="connsiteY69" fmla="*/ 3917116 h 6858000"/>
              <a:gd name="connsiteX70" fmla="*/ 2003623 w 12192000"/>
              <a:gd name="connsiteY70" fmla="*/ 3974842 h 6858000"/>
              <a:gd name="connsiteX71" fmla="*/ 2201114 w 12192000"/>
              <a:gd name="connsiteY71" fmla="*/ 4072742 h 6858000"/>
              <a:gd name="connsiteX72" fmla="*/ 2608032 w 12192000"/>
              <a:gd name="connsiteY72" fmla="*/ 4337967 h 6858000"/>
              <a:gd name="connsiteX73" fmla="*/ 2213973 w 12192000"/>
              <a:gd name="connsiteY73" fmla="*/ 4216277 h 6858000"/>
              <a:gd name="connsiteX74" fmla="*/ 2629158 w 12192000"/>
              <a:gd name="connsiteY74" fmla="*/ 4488911 h 6858000"/>
              <a:gd name="connsiteX75" fmla="*/ 2721471 w 12192000"/>
              <a:gd name="connsiteY75" fmla="*/ 4579399 h 6858000"/>
              <a:gd name="connsiteX76" fmla="*/ 2907939 w 12192000"/>
              <a:gd name="connsiteY76" fmla="*/ 4804062 h 6858000"/>
              <a:gd name="connsiteX77" fmla="*/ 2898753 w 12192000"/>
              <a:gd name="connsiteY77" fmla="*/ 4829414 h 6858000"/>
              <a:gd name="connsiteX78" fmla="*/ 2683352 w 12192000"/>
              <a:gd name="connsiteY78" fmla="*/ 4793141 h 6858000"/>
              <a:gd name="connsiteX79" fmla="*/ 2962594 w 12192000"/>
              <a:gd name="connsiteY79" fmla="*/ 4981920 h 6858000"/>
              <a:gd name="connsiteX80" fmla="*/ 3251019 w 12192000"/>
              <a:gd name="connsiteY80" fmla="*/ 5127012 h 6858000"/>
              <a:gd name="connsiteX81" fmla="*/ 3046180 w 12192000"/>
              <a:gd name="connsiteY81" fmla="*/ 5104781 h 6858000"/>
              <a:gd name="connsiteX82" fmla="*/ 2764646 w 12192000"/>
              <a:gd name="connsiteY82" fmla="*/ 5021703 h 6858000"/>
              <a:gd name="connsiteX83" fmla="*/ 2666820 w 12192000"/>
              <a:gd name="connsiteY83" fmla="*/ 5052905 h 6858000"/>
              <a:gd name="connsiteX84" fmla="*/ 2933657 w 12192000"/>
              <a:gd name="connsiteY84" fmla="*/ 5190198 h 6858000"/>
              <a:gd name="connsiteX85" fmla="*/ 3086598 w 12192000"/>
              <a:gd name="connsiteY85" fmla="*/ 5253776 h 6858000"/>
              <a:gd name="connsiteX86" fmla="*/ 3147680 w 12192000"/>
              <a:gd name="connsiteY86" fmla="*/ 5302531 h 6858000"/>
              <a:gd name="connsiteX87" fmla="*/ 3322204 w 12192000"/>
              <a:gd name="connsiteY87" fmla="*/ 5476487 h 6858000"/>
              <a:gd name="connsiteX88" fmla="*/ 3834758 w 12192000"/>
              <a:gd name="connsiteY88" fmla="*/ 5666434 h 6858000"/>
              <a:gd name="connsiteX89" fmla="*/ 4314240 w 12192000"/>
              <a:gd name="connsiteY89" fmla="*/ 5902409 h 6858000"/>
              <a:gd name="connsiteX90" fmla="*/ 4688552 w 12192000"/>
              <a:gd name="connsiteY90" fmla="*/ 6049453 h 6858000"/>
              <a:gd name="connsiteX91" fmla="*/ 5634660 w 12192000"/>
              <a:gd name="connsiteY91" fmla="*/ 6238620 h 6858000"/>
              <a:gd name="connsiteX92" fmla="*/ 9222980 w 12192000"/>
              <a:gd name="connsiteY92" fmla="*/ 4955397 h 6858000"/>
              <a:gd name="connsiteX93" fmla="*/ 9268448 w 12192000"/>
              <a:gd name="connsiteY93" fmla="*/ 4917173 h 6858000"/>
              <a:gd name="connsiteX94" fmla="*/ 9442512 w 12192000"/>
              <a:gd name="connsiteY94" fmla="*/ 4773251 h 6858000"/>
              <a:gd name="connsiteX95" fmla="*/ 9590400 w 12192000"/>
              <a:gd name="connsiteY95" fmla="*/ 4643756 h 6858000"/>
              <a:gd name="connsiteX96" fmla="*/ 9513242 w 12192000"/>
              <a:gd name="connsiteY96" fmla="*/ 4600073 h 6858000"/>
              <a:gd name="connsiteX97" fmla="*/ 9617498 w 12192000"/>
              <a:gd name="connsiteY97" fmla="*/ 4476430 h 6858000"/>
              <a:gd name="connsiteX98" fmla="*/ 9949094 w 12192000"/>
              <a:gd name="connsiteY98" fmla="*/ 4095364 h 6858000"/>
              <a:gd name="connsiteX99" fmla="*/ 10094686 w 12192000"/>
              <a:gd name="connsiteY99" fmla="*/ 4011507 h 6858000"/>
              <a:gd name="connsiteX100" fmla="*/ 10271967 w 12192000"/>
              <a:gd name="connsiteY100" fmla="*/ 3800497 h 6858000"/>
              <a:gd name="connsiteX101" fmla="*/ 10297226 w 12192000"/>
              <a:gd name="connsiteY101" fmla="*/ 3751742 h 6858000"/>
              <a:gd name="connsiteX102" fmla="*/ 10260943 w 12192000"/>
              <a:gd name="connsiteY102" fmla="*/ 3689723 h 6858000"/>
              <a:gd name="connsiteX103" fmla="*/ 10233847 w 12192000"/>
              <a:gd name="connsiteY103" fmla="*/ 3627319 h 6858000"/>
              <a:gd name="connsiteX104" fmla="*/ 10269209 w 12192000"/>
              <a:gd name="connsiteY104" fmla="*/ 3608986 h 6858000"/>
              <a:gd name="connsiteX105" fmla="*/ 10496550 w 12192000"/>
              <a:gd name="connsiteY105" fmla="*/ 3577393 h 6858000"/>
              <a:gd name="connsiteX106" fmla="*/ 10364738 w 12192000"/>
              <a:gd name="connsiteY106" fmla="*/ 3458823 h 6858000"/>
              <a:gd name="connsiteX107" fmla="*/ 10132346 w 12192000"/>
              <a:gd name="connsiteY107" fmla="*/ 3282137 h 6858000"/>
              <a:gd name="connsiteX108" fmla="*/ 10026712 w 12192000"/>
              <a:gd name="connsiteY108" fmla="*/ 3156543 h 6858000"/>
              <a:gd name="connsiteX109" fmla="*/ 10014312 w 12192000"/>
              <a:gd name="connsiteY109" fmla="*/ 3044213 h 6858000"/>
              <a:gd name="connsiteX110" fmla="*/ 9806718 w 12192000"/>
              <a:gd name="connsiteY110" fmla="*/ 2977907 h 6858000"/>
              <a:gd name="connsiteX111" fmla="*/ 10001912 w 12192000"/>
              <a:gd name="connsiteY111" fmla="*/ 2740374 h 6858000"/>
              <a:gd name="connsiteX112" fmla="*/ 10021662 w 12192000"/>
              <a:gd name="connsiteY112" fmla="*/ 2691231 h 6858000"/>
              <a:gd name="connsiteX113" fmla="*/ 9904546 w 12192000"/>
              <a:gd name="connsiteY113" fmla="*/ 2515322 h 6858000"/>
              <a:gd name="connsiteX114" fmla="*/ 9885256 w 12192000"/>
              <a:gd name="connsiteY114" fmla="*/ 2487240 h 6858000"/>
              <a:gd name="connsiteX115" fmla="*/ 9842085 w 12192000"/>
              <a:gd name="connsiteY115" fmla="*/ 2431074 h 6858000"/>
              <a:gd name="connsiteX116" fmla="*/ 9718078 w 12192000"/>
              <a:gd name="connsiteY116" fmla="*/ 2417424 h 6858000"/>
              <a:gd name="connsiteX117" fmla="*/ 9782378 w 12192000"/>
              <a:gd name="connsiteY117" fmla="*/ 2377641 h 6858000"/>
              <a:gd name="connsiteX118" fmla="*/ 9907302 w 12192000"/>
              <a:gd name="connsiteY118" fmla="*/ 2243078 h 6858000"/>
              <a:gd name="connsiteX119" fmla="*/ 9824171 w 12192000"/>
              <a:gd name="connsiteY119" fmla="*/ 2114365 h 6858000"/>
              <a:gd name="connsiteX120" fmla="*/ 9818662 w 12192000"/>
              <a:gd name="connsiteY120" fmla="*/ 2043377 h 6858000"/>
              <a:gd name="connsiteX121" fmla="*/ 9958740 w 12192000"/>
              <a:gd name="connsiteY121" fmla="*/ 1952499 h 6858000"/>
              <a:gd name="connsiteX122" fmla="*/ 10064374 w 12192000"/>
              <a:gd name="connsiteY122" fmla="*/ 1916615 h 6858000"/>
              <a:gd name="connsiteX123" fmla="*/ 10113055 w 12192000"/>
              <a:gd name="connsiteY123" fmla="*/ 1865131 h 6858000"/>
              <a:gd name="connsiteX124" fmla="*/ 10055646 w 12192000"/>
              <a:gd name="connsiteY124" fmla="*/ 1822227 h 6858000"/>
              <a:gd name="connsiteX125" fmla="*/ 9800748 w 12192000"/>
              <a:gd name="connsiteY125" fmla="*/ 1720036 h 6858000"/>
              <a:gd name="connsiteX126" fmla="*/ 9938071 w 12192000"/>
              <a:gd name="connsiteY126" fmla="*/ 1634617 h 6858000"/>
              <a:gd name="connsiteX127" fmla="*/ 9220224 w 12192000"/>
              <a:gd name="connsiteY127" fmla="*/ 1231709 h 6858000"/>
              <a:gd name="connsiteX128" fmla="*/ 9133419 w 12192000"/>
              <a:gd name="connsiteY128" fmla="*/ 1170083 h 6858000"/>
              <a:gd name="connsiteX129" fmla="*/ 8672768 w 12192000"/>
              <a:gd name="connsiteY129" fmla="*/ 1020699 h 6858000"/>
              <a:gd name="connsiteX130" fmla="*/ 8198797 w 12192000"/>
              <a:gd name="connsiteY130" fmla="*/ 915000 h 6858000"/>
              <a:gd name="connsiteX131" fmla="*/ 8528095 w 12192000"/>
              <a:gd name="connsiteY131" fmla="*/ 691898 h 6858000"/>
              <a:gd name="connsiteX132" fmla="*/ 8025190 w 12192000"/>
              <a:gd name="connsiteY132" fmla="*/ 640021 h 6858000"/>
              <a:gd name="connsiteX133" fmla="*/ 7976047 w 12192000"/>
              <a:gd name="connsiteY133" fmla="*/ 641584 h 6858000"/>
              <a:gd name="connsiteX134" fmla="*/ 6988604 w 12192000"/>
              <a:gd name="connsiteY134" fmla="*/ 607260 h 6858000"/>
              <a:gd name="connsiteX135" fmla="*/ 5573116 w 12192000"/>
              <a:gd name="connsiteY135" fmla="*/ 493368 h 6858000"/>
              <a:gd name="connsiteX136" fmla="*/ 4401503 w 12192000"/>
              <a:gd name="connsiteY136" fmla="*/ 425112 h 6858000"/>
              <a:gd name="connsiteX137" fmla="*/ 3154109 w 12192000"/>
              <a:gd name="connsiteY137" fmla="*/ 292499 h 6858000"/>
              <a:gd name="connsiteX138" fmla="*/ 3094406 w 12192000"/>
              <a:gd name="connsiteY138" fmla="*/ 283966 h 6858000"/>
              <a:gd name="connsiteX139" fmla="*/ 0 w 12192000"/>
              <a:gd name="connsiteY139" fmla="*/ 0 h 6858000"/>
              <a:gd name="connsiteX140" fmla="*/ 12192000 w 12192000"/>
              <a:gd name="connsiteY140" fmla="*/ 0 h 6858000"/>
              <a:gd name="connsiteX141" fmla="*/ 12192000 w 12192000"/>
              <a:gd name="connsiteY141" fmla="*/ 6858000 h 6858000"/>
              <a:gd name="connsiteX142" fmla="*/ 0 w 12192000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192000" h="6858000">
                <a:moveTo>
                  <a:pt x="3094406" y="283966"/>
                </a:moveTo>
                <a:cubicBezTo>
                  <a:pt x="3074312" y="283528"/>
                  <a:pt x="3054907" y="288795"/>
                  <a:pt x="3038833" y="309661"/>
                </a:cubicBezTo>
                <a:cubicBezTo>
                  <a:pt x="3124259" y="364657"/>
                  <a:pt x="3233105" y="343983"/>
                  <a:pt x="3348384" y="406000"/>
                </a:cubicBezTo>
                <a:cubicBezTo>
                  <a:pt x="3161001" y="386497"/>
                  <a:pt x="3012653" y="370896"/>
                  <a:pt x="2864309" y="355295"/>
                </a:cubicBezTo>
                <a:cubicBezTo>
                  <a:pt x="2861553" y="366216"/>
                  <a:pt x="2858796" y="377136"/>
                  <a:pt x="2856039" y="388058"/>
                </a:cubicBezTo>
                <a:cubicBezTo>
                  <a:pt x="3045722" y="411070"/>
                  <a:pt x="3221166" y="470356"/>
                  <a:pt x="3405794" y="512089"/>
                </a:cubicBezTo>
                <a:cubicBezTo>
                  <a:pt x="3388799" y="537835"/>
                  <a:pt x="3371808" y="532763"/>
                  <a:pt x="3356651" y="531204"/>
                </a:cubicBezTo>
                <a:cubicBezTo>
                  <a:pt x="3257907" y="521062"/>
                  <a:pt x="3159164" y="510922"/>
                  <a:pt x="3064552" y="483228"/>
                </a:cubicBezTo>
                <a:cubicBezTo>
                  <a:pt x="3043427" y="476987"/>
                  <a:pt x="3017704" y="476987"/>
                  <a:pt x="3005765" y="495708"/>
                </a:cubicBezTo>
                <a:cubicBezTo>
                  <a:pt x="2988771" y="522231"/>
                  <a:pt x="3013113" y="539393"/>
                  <a:pt x="3034700" y="553823"/>
                </a:cubicBezTo>
                <a:cubicBezTo>
                  <a:pt x="3072360" y="578787"/>
                  <a:pt x="3117827" y="571767"/>
                  <a:pt x="3161459" y="576445"/>
                </a:cubicBezTo>
                <a:cubicBezTo>
                  <a:pt x="3277655" y="588537"/>
                  <a:pt x="3333228" y="626370"/>
                  <a:pt x="3358949" y="712961"/>
                </a:cubicBezTo>
                <a:cubicBezTo>
                  <a:pt x="3256987" y="677857"/>
                  <a:pt x="3158703" y="721151"/>
                  <a:pt x="3059960" y="696576"/>
                </a:cubicBezTo>
                <a:cubicBezTo>
                  <a:pt x="3034240" y="690338"/>
                  <a:pt x="2993364" y="699698"/>
                  <a:pt x="3007143" y="729732"/>
                </a:cubicBezTo>
                <a:cubicBezTo>
                  <a:pt x="3020003" y="757814"/>
                  <a:pt x="3062716" y="778096"/>
                  <a:pt x="2986935" y="772635"/>
                </a:cubicBezTo>
                <a:cubicBezTo>
                  <a:pt x="2932740" y="768735"/>
                  <a:pt x="2826647" y="800329"/>
                  <a:pt x="2871197" y="808127"/>
                </a:cubicBezTo>
                <a:cubicBezTo>
                  <a:pt x="2927228" y="817881"/>
                  <a:pt x="2981883" y="831921"/>
                  <a:pt x="3053071" y="847913"/>
                </a:cubicBezTo>
                <a:cubicBezTo>
                  <a:pt x="2974533" y="874043"/>
                  <a:pt x="2918042" y="868584"/>
                  <a:pt x="2858796" y="847913"/>
                </a:cubicBezTo>
                <a:cubicBezTo>
                  <a:pt x="2787150" y="822949"/>
                  <a:pt x="2693916" y="792528"/>
                  <a:pt x="2635588" y="820611"/>
                </a:cubicBezTo>
                <a:cubicBezTo>
                  <a:pt x="2548326" y="862734"/>
                  <a:pt x="2475760" y="836211"/>
                  <a:pt x="2397683" y="829190"/>
                </a:cubicBezTo>
                <a:cubicBezTo>
                  <a:pt x="2238775" y="814759"/>
                  <a:pt x="2081241" y="790576"/>
                  <a:pt x="1921874" y="778877"/>
                </a:cubicBezTo>
                <a:cubicBezTo>
                  <a:pt x="1858036" y="774195"/>
                  <a:pt x="1789143" y="751964"/>
                  <a:pt x="1695450" y="782386"/>
                </a:cubicBezTo>
                <a:cubicBezTo>
                  <a:pt x="2119822" y="938012"/>
                  <a:pt x="2575423" y="928262"/>
                  <a:pt x="2954324" y="1120940"/>
                </a:cubicBezTo>
                <a:cubicBezTo>
                  <a:pt x="2938251" y="1139269"/>
                  <a:pt x="2856502" y="1191535"/>
                  <a:pt x="2890028" y="1195435"/>
                </a:cubicBezTo>
                <a:cubicBezTo>
                  <a:pt x="2984178" y="1206748"/>
                  <a:pt x="3067767" y="1244971"/>
                  <a:pt x="3153652" y="1276563"/>
                </a:cubicBezTo>
                <a:cubicBezTo>
                  <a:pt x="3190855" y="1290216"/>
                  <a:pt x="3235862" y="1308157"/>
                  <a:pt x="3218410" y="1356911"/>
                </a:cubicBezTo>
                <a:cubicBezTo>
                  <a:pt x="3186719" y="1370562"/>
                  <a:pt x="3163296" y="1351451"/>
                  <a:pt x="3137118" y="1349891"/>
                </a:cubicBezTo>
                <a:cubicBezTo>
                  <a:pt x="3110480" y="1348331"/>
                  <a:pt x="3050773" y="1358471"/>
                  <a:pt x="3067309" y="1365102"/>
                </a:cubicBezTo>
                <a:cubicBezTo>
                  <a:pt x="3142629" y="1395136"/>
                  <a:pt x="3007143" y="1467292"/>
                  <a:pt x="3096243" y="1467292"/>
                </a:cubicBezTo>
                <a:cubicBezTo>
                  <a:pt x="3245506" y="1467681"/>
                  <a:pt x="3324961" y="1595613"/>
                  <a:pt x="3468716" y="1599125"/>
                </a:cubicBezTo>
                <a:cubicBezTo>
                  <a:pt x="3491677" y="1599513"/>
                  <a:pt x="3502700" y="1622137"/>
                  <a:pt x="3502241" y="1642029"/>
                </a:cubicBezTo>
                <a:cubicBezTo>
                  <a:pt x="3502241" y="1665822"/>
                  <a:pt x="3481116" y="1670112"/>
                  <a:pt x="3457692" y="1672453"/>
                </a:cubicBezTo>
                <a:cubicBezTo>
                  <a:pt x="3421868" y="1675962"/>
                  <a:pt x="3384667" y="1642029"/>
                  <a:pt x="3337362" y="1688053"/>
                </a:cubicBezTo>
                <a:cubicBezTo>
                  <a:pt x="3422329" y="1714966"/>
                  <a:pt x="3507294" y="1741878"/>
                  <a:pt x="3505915" y="1834318"/>
                </a:cubicBezTo>
                <a:cubicBezTo>
                  <a:pt x="3505457" y="1859279"/>
                  <a:pt x="3540820" y="1868640"/>
                  <a:pt x="3567458" y="1874880"/>
                </a:cubicBezTo>
                <a:cubicBezTo>
                  <a:pt x="3611549" y="1885023"/>
                  <a:pt x="3648750" y="1902965"/>
                  <a:pt x="3672634" y="1937678"/>
                </a:cubicBezTo>
                <a:cubicBezTo>
                  <a:pt x="3672172" y="1944308"/>
                  <a:pt x="3671715" y="1951329"/>
                  <a:pt x="3674470" y="1956789"/>
                </a:cubicBezTo>
                <a:cubicBezTo>
                  <a:pt x="3666664" y="2040646"/>
                  <a:pt x="3602363" y="2038306"/>
                  <a:pt x="3531176" y="2024266"/>
                </a:cubicBezTo>
                <a:cubicBezTo>
                  <a:pt x="3446211" y="2007103"/>
                  <a:pt x="3362164" y="1975900"/>
                  <a:pt x="3272604" y="2005933"/>
                </a:cubicBezTo>
                <a:cubicBezTo>
                  <a:pt x="3398905" y="2046107"/>
                  <a:pt x="3536229" y="2049228"/>
                  <a:pt x="3654720" y="2106564"/>
                </a:cubicBezTo>
                <a:cubicBezTo>
                  <a:pt x="3221166" y="2117095"/>
                  <a:pt x="2838130" y="1936116"/>
                  <a:pt x="2417892" y="1866690"/>
                </a:cubicBezTo>
                <a:cubicBezTo>
                  <a:pt x="2432130" y="1913105"/>
                  <a:pt x="2466114" y="1922465"/>
                  <a:pt x="2496888" y="1929487"/>
                </a:cubicBezTo>
                <a:cubicBezTo>
                  <a:pt x="2652123" y="1964590"/>
                  <a:pt x="2788067" y="2034408"/>
                  <a:pt x="2929526" y="2094862"/>
                </a:cubicBezTo>
                <a:cubicBezTo>
                  <a:pt x="2987851" y="2119825"/>
                  <a:pt x="3030106" y="2144789"/>
                  <a:pt x="3052152" y="2198613"/>
                </a:cubicBezTo>
                <a:cubicBezTo>
                  <a:pt x="3071903" y="2247367"/>
                  <a:pt x="3110021" y="2269990"/>
                  <a:pt x="3180748" y="2255948"/>
                </a:cubicBezTo>
                <a:cubicBezTo>
                  <a:pt x="3238157" y="2244246"/>
                  <a:pt x="3301078" y="2250487"/>
                  <a:pt x="3361244" y="2254777"/>
                </a:cubicBezTo>
                <a:cubicBezTo>
                  <a:pt x="3430596" y="2259459"/>
                  <a:pt x="3508213" y="2314455"/>
                  <a:pt x="3489382" y="2342926"/>
                </a:cubicBezTo>
                <a:cubicBezTo>
                  <a:pt x="3457233" y="2391292"/>
                  <a:pt x="3403498" y="2367110"/>
                  <a:pt x="3355733" y="2361649"/>
                </a:cubicBezTo>
                <a:cubicBezTo>
                  <a:pt x="3301537" y="2355018"/>
                  <a:pt x="3200957" y="2341367"/>
                  <a:pt x="3199121" y="2347216"/>
                </a:cubicBezTo>
                <a:cubicBezTo>
                  <a:pt x="3163754" y="2468518"/>
                  <a:pt x="2914827" y="2362819"/>
                  <a:pt x="2861091" y="2351896"/>
                </a:cubicBezTo>
                <a:cubicBezTo>
                  <a:pt x="2794038" y="2338245"/>
                  <a:pt x="2731116" y="2363208"/>
                  <a:pt x="2667278" y="2369058"/>
                </a:cubicBezTo>
                <a:cubicBezTo>
                  <a:pt x="2610328" y="2374518"/>
                  <a:pt x="2288376" y="2391292"/>
                  <a:pt x="2221781" y="2339805"/>
                </a:cubicBezTo>
                <a:cubicBezTo>
                  <a:pt x="2212595" y="2379978"/>
                  <a:pt x="2231884" y="2396361"/>
                  <a:pt x="2247961" y="2414693"/>
                </a:cubicBezTo>
                <a:cubicBezTo>
                  <a:pt x="2270465" y="2440824"/>
                  <a:pt x="2274138" y="2459157"/>
                  <a:pt x="2231425" y="2479828"/>
                </a:cubicBezTo>
                <a:cubicBezTo>
                  <a:pt x="2109717" y="2539115"/>
                  <a:pt x="2111557" y="2541065"/>
                  <a:pt x="2224996" y="2621414"/>
                </a:cubicBezTo>
                <a:cubicBezTo>
                  <a:pt x="2230509" y="2624923"/>
                  <a:pt x="2228211" y="2636624"/>
                  <a:pt x="2229131" y="2644426"/>
                </a:cubicBezTo>
                <a:cubicBezTo>
                  <a:pt x="2199276" y="2656906"/>
                  <a:pt x="2164373" y="2625703"/>
                  <a:pt x="2129466" y="2659247"/>
                </a:cubicBezTo>
                <a:cubicBezTo>
                  <a:pt x="2281487" y="2806680"/>
                  <a:pt x="2513421" y="2842953"/>
                  <a:pt x="2723312" y="2953726"/>
                </a:cubicBezTo>
                <a:cubicBezTo>
                  <a:pt x="2553377" y="2990389"/>
                  <a:pt x="2451419" y="2862456"/>
                  <a:pt x="2326496" y="2878838"/>
                </a:cubicBezTo>
                <a:cubicBezTo>
                  <a:pt x="2264036" y="2919012"/>
                  <a:pt x="2449582" y="2983367"/>
                  <a:pt x="2272759" y="3002480"/>
                </a:cubicBezTo>
                <a:cubicBezTo>
                  <a:pt x="2349461" y="3037583"/>
                  <a:pt x="2406411" y="3071905"/>
                  <a:pt x="2459226" y="3112471"/>
                </a:cubicBezTo>
                <a:cubicBezTo>
                  <a:pt x="2553377" y="3185016"/>
                  <a:pt x="2571749" y="3232602"/>
                  <a:pt x="2528117" y="3330111"/>
                </a:cubicBezTo>
                <a:cubicBezTo>
                  <a:pt x="2499642" y="3394076"/>
                  <a:pt x="2457848" y="3452973"/>
                  <a:pt x="2494590" y="3529029"/>
                </a:cubicBezTo>
                <a:cubicBezTo>
                  <a:pt x="2520308" y="3581294"/>
                  <a:pt x="2510206" y="3615617"/>
                  <a:pt x="2414677" y="3592215"/>
                </a:cubicBezTo>
                <a:cubicBezTo>
                  <a:pt x="2311799" y="3567251"/>
                  <a:pt x="2273221" y="3614057"/>
                  <a:pt x="2298940" y="3705716"/>
                </a:cubicBezTo>
                <a:cubicBezTo>
                  <a:pt x="2315473" y="3764612"/>
                  <a:pt x="2298020" y="3782553"/>
                  <a:pt x="2227294" y="3775921"/>
                </a:cubicBezTo>
                <a:cubicBezTo>
                  <a:pt x="2149215" y="3768512"/>
                  <a:pt x="2074811" y="3729898"/>
                  <a:pt x="1978366" y="3748620"/>
                </a:cubicBezTo>
                <a:cubicBezTo>
                  <a:pt x="2055522" y="3855492"/>
                  <a:pt x="2220403" y="3825068"/>
                  <a:pt x="2310421" y="3926868"/>
                </a:cubicBezTo>
                <a:cubicBezTo>
                  <a:pt x="2202950" y="3927259"/>
                  <a:pt x="2120739" y="3926868"/>
                  <a:pt x="2041285" y="3904635"/>
                </a:cubicBezTo>
                <a:cubicBezTo>
                  <a:pt x="2008216" y="3895664"/>
                  <a:pt x="1971934" y="3886305"/>
                  <a:pt x="1953565" y="3917116"/>
                </a:cubicBezTo>
                <a:cubicBezTo>
                  <a:pt x="1931978" y="3954170"/>
                  <a:pt x="1976527" y="3968211"/>
                  <a:pt x="2003623" y="3974842"/>
                </a:cubicBezTo>
                <a:cubicBezTo>
                  <a:pt x="2079866" y="3993563"/>
                  <a:pt x="2138192" y="4038028"/>
                  <a:pt x="2201114" y="4072742"/>
                </a:cubicBezTo>
                <a:cubicBezTo>
                  <a:pt x="2339356" y="4148800"/>
                  <a:pt x="2490917" y="4212375"/>
                  <a:pt x="2608032" y="4337967"/>
                </a:cubicBezTo>
                <a:cubicBezTo>
                  <a:pt x="2460606" y="4305983"/>
                  <a:pt x="2350838" y="4231487"/>
                  <a:pt x="2213973" y="4216277"/>
                </a:cubicBezTo>
                <a:cubicBezTo>
                  <a:pt x="2332467" y="4330557"/>
                  <a:pt x="2484945" y="4405834"/>
                  <a:pt x="2629158" y="4488911"/>
                </a:cubicBezTo>
                <a:cubicBezTo>
                  <a:pt x="2670494" y="4512315"/>
                  <a:pt x="2712289" y="4528306"/>
                  <a:pt x="2721471" y="4579399"/>
                </a:cubicBezTo>
                <a:cubicBezTo>
                  <a:pt x="2739385" y="4678470"/>
                  <a:pt x="2793121" y="4760378"/>
                  <a:pt x="2907939" y="4804062"/>
                </a:cubicBezTo>
                <a:cubicBezTo>
                  <a:pt x="2908859" y="4804452"/>
                  <a:pt x="2902428" y="4819274"/>
                  <a:pt x="2898753" y="4829414"/>
                </a:cubicBezTo>
                <a:cubicBezTo>
                  <a:pt x="2828485" y="4832536"/>
                  <a:pt x="2772912" y="4774028"/>
                  <a:pt x="2683352" y="4793141"/>
                </a:cubicBezTo>
                <a:cubicBezTo>
                  <a:pt x="2769239" y="4872708"/>
                  <a:pt x="2840885" y="4944087"/>
                  <a:pt x="2962594" y="4981920"/>
                </a:cubicBezTo>
                <a:cubicBezTo>
                  <a:pt x="3059960" y="5011952"/>
                  <a:pt x="3180289" y="5029503"/>
                  <a:pt x="3251019" y="5127012"/>
                </a:cubicBezTo>
                <a:cubicBezTo>
                  <a:pt x="3168808" y="5146126"/>
                  <a:pt x="3107723" y="5121944"/>
                  <a:pt x="3046180" y="5104781"/>
                </a:cubicBezTo>
                <a:cubicBezTo>
                  <a:pt x="2952030" y="5078258"/>
                  <a:pt x="2858796" y="5048226"/>
                  <a:pt x="2764646" y="5021703"/>
                </a:cubicBezTo>
                <a:cubicBezTo>
                  <a:pt x="2728821" y="5011563"/>
                  <a:pt x="2689782" y="5004540"/>
                  <a:pt x="2666820" y="5052905"/>
                </a:cubicBezTo>
                <a:cubicBezTo>
                  <a:pt x="2786691" y="5063047"/>
                  <a:pt x="2858337" y="5128575"/>
                  <a:pt x="2933657" y="5190198"/>
                </a:cubicBezTo>
                <a:cubicBezTo>
                  <a:pt x="2975911" y="5224912"/>
                  <a:pt x="3010358" y="5271328"/>
                  <a:pt x="3086598" y="5253776"/>
                </a:cubicBezTo>
                <a:cubicBezTo>
                  <a:pt x="3126554" y="5244415"/>
                  <a:pt x="3151814" y="5270547"/>
                  <a:pt x="3147680" y="5302531"/>
                </a:cubicBezTo>
                <a:cubicBezTo>
                  <a:pt x="3132525" y="5415251"/>
                  <a:pt x="3225759" y="5454645"/>
                  <a:pt x="3322204" y="5476487"/>
                </a:cubicBezTo>
                <a:cubicBezTo>
                  <a:pt x="3504998" y="5517440"/>
                  <a:pt x="3657018" y="5613779"/>
                  <a:pt x="3834758" y="5666434"/>
                </a:cubicBezTo>
                <a:cubicBezTo>
                  <a:pt x="4007445" y="5717529"/>
                  <a:pt x="4141095" y="5838830"/>
                  <a:pt x="4314240" y="5902409"/>
                </a:cubicBezTo>
                <a:cubicBezTo>
                  <a:pt x="4439624" y="5948433"/>
                  <a:pt x="4559494" y="6007718"/>
                  <a:pt x="4688552" y="6049453"/>
                </a:cubicBezTo>
                <a:cubicBezTo>
                  <a:pt x="4993968" y="6148131"/>
                  <a:pt x="5305360" y="6227308"/>
                  <a:pt x="5634660" y="6238620"/>
                </a:cubicBezTo>
                <a:cubicBezTo>
                  <a:pt x="5906549" y="6247590"/>
                  <a:pt x="8264931" y="6239010"/>
                  <a:pt x="9222980" y="4955397"/>
                </a:cubicBezTo>
                <a:cubicBezTo>
                  <a:pt x="9241350" y="4949155"/>
                  <a:pt x="9262017" y="4932775"/>
                  <a:pt x="9268448" y="4917173"/>
                </a:cubicBezTo>
                <a:cubicBezTo>
                  <a:pt x="9299220" y="4844235"/>
                  <a:pt x="9374540" y="4812644"/>
                  <a:pt x="9442512" y="4773251"/>
                </a:cubicBezTo>
                <a:cubicBezTo>
                  <a:pt x="9502220" y="4738536"/>
                  <a:pt x="9565600" y="4702263"/>
                  <a:pt x="9590400" y="4643756"/>
                </a:cubicBezTo>
                <a:cubicBezTo>
                  <a:pt x="9623008" y="4565749"/>
                  <a:pt x="9530236" y="4629716"/>
                  <a:pt x="9513242" y="4600073"/>
                </a:cubicBezTo>
                <a:cubicBezTo>
                  <a:pt x="9548605" y="4559509"/>
                  <a:pt x="9603261" y="4522454"/>
                  <a:pt x="9617498" y="4476430"/>
                </a:cubicBezTo>
                <a:cubicBezTo>
                  <a:pt x="9669394" y="4310276"/>
                  <a:pt x="9781460" y="4189364"/>
                  <a:pt x="9949094" y="4095364"/>
                </a:cubicBezTo>
                <a:cubicBezTo>
                  <a:pt x="9997318" y="4068452"/>
                  <a:pt x="10029007" y="4019306"/>
                  <a:pt x="10094686" y="4011507"/>
                </a:cubicBezTo>
                <a:cubicBezTo>
                  <a:pt x="10240735" y="3994345"/>
                  <a:pt x="10194808" y="3860171"/>
                  <a:pt x="10271967" y="3800497"/>
                </a:cubicBezTo>
                <a:cubicBezTo>
                  <a:pt x="10286662" y="3789184"/>
                  <a:pt x="10299980" y="3766953"/>
                  <a:pt x="10297226" y="3751742"/>
                </a:cubicBezTo>
                <a:cubicBezTo>
                  <a:pt x="10293091" y="3729898"/>
                  <a:pt x="10275639" y="3709227"/>
                  <a:pt x="10260943" y="3689723"/>
                </a:cubicBezTo>
                <a:cubicBezTo>
                  <a:pt x="10245786" y="3670222"/>
                  <a:pt x="10222825" y="3653061"/>
                  <a:pt x="10233847" y="3627319"/>
                </a:cubicBezTo>
                <a:cubicBezTo>
                  <a:pt x="10238437" y="3616788"/>
                  <a:pt x="10235225" y="3580125"/>
                  <a:pt x="10269209" y="3608986"/>
                </a:cubicBezTo>
                <a:cubicBezTo>
                  <a:pt x="10362443" y="3688165"/>
                  <a:pt x="10416637" y="3613279"/>
                  <a:pt x="10496550" y="3577393"/>
                </a:cubicBezTo>
                <a:cubicBezTo>
                  <a:pt x="10432253" y="3540340"/>
                  <a:pt x="10374383" y="3514208"/>
                  <a:pt x="10364738" y="3458823"/>
                </a:cubicBezTo>
                <a:cubicBezTo>
                  <a:pt x="10344991" y="3344542"/>
                  <a:pt x="10260485" y="3292277"/>
                  <a:pt x="10132346" y="3282137"/>
                </a:cubicBezTo>
                <a:cubicBezTo>
                  <a:pt x="10179650" y="3171757"/>
                  <a:pt x="10179650" y="3171757"/>
                  <a:pt x="10026712" y="3156543"/>
                </a:cubicBezTo>
                <a:cubicBezTo>
                  <a:pt x="10085499" y="3086337"/>
                  <a:pt x="10085499" y="3068396"/>
                  <a:pt x="10014312" y="3044213"/>
                </a:cubicBezTo>
                <a:cubicBezTo>
                  <a:pt x="9945880" y="3021201"/>
                  <a:pt x="9870100" y="3013401"/>
                  <a:pt x="9806718" y="2977907"/>
                </a:cubicBezTo>
                <a:cubicBezTo>
                  <a:pt x="9865047" y="2888199"/>
                  <a:pt x="9881580" y="2784060"/>
                  <a:pt x="10001912" y="2740374"/>
                </a:cubicBezTo>
                <a:cubicBezTo>
                  <a:pt x="10020741" y="2733743"/>
                  <a:pt x="10033600" y="2706830"/>
                  <a:pt x="10021662" y="2691231"/>
                </a:cubicBezTo>
                <a:cubicBezTo>
                  <a:pt x="9978030" y="2634675"/>
                  <a:pt x="10040492" y="2527414"/>
                  <a:pt x="9904546" y="2515322"/>
                </a:cubicBezTo>
                <a:cubicBezTo>
                  <a:pt x="9887552" y="2514152"/>
                  <a:pt x="9871936" y="2502450"/>
                  <a:pt x="9885256" y="2487240"/>
                </a:cubicBezTo>
                <a:cubicBezTo>
                  <a:pt x="9931184" y="2434196"/>
                  <a:pt x="9875611" y="2437706"/>
                  <a:pt x="9842085" y="2431074"/>
                </a:cubicBezTo>
                <a:cubicBezTo>
                  <a:pt x="9801668" y="2422884"/>
                  <a:pt x="9755740" y="2446287"/>
                  <a:pt x="9718078" y="2417424"/>
                </a:cubicBezTo>
                <a:cubicBezTo>
                  <a:pt x="9726806" y="2386999"/>
                  <a:pt x="9759413" y="2387390"/>
                  <a:pt x="9782378" y="2377641"/>
                </a:cubicBezTo>
                <a:cubicBezTo>
                  <a:pt x="9849430" y="2349558"/>
                  <a:pt x="9904086" y="2316013"/>
                  <a:pt x="9907302" y="2243078"/>
                </a:cubicBezTo>
                <a:cubicBezTo>
                  <a:pt x="9909596" y="2184182"/>
                  <a:pt x="9916946" y="2132305"/>
                  <a:pt x="9824171" y="2114365"/>
                </a:cubicBezTo>
                <a:cubicBezTo>
                  <a:pt x="9785593" y="2106953"/>
                  <a:pt x="9796616" y="2064440"/>
                  <a:pt x="9818662" y="2043377"/>
                </a:cubicBezTo>
                <a:cubicBezTo>
                  <a:pt x="9858160" y="2005933"/>
                  <a:pt x="9890766" y="1956008"/>
                  <a:pt x="9958740" y="1952499"/>
                </a:cubicBezTo>
                <a:cubicBezTo>
                  <a:pt x="10000075" y="1950158"/>
                  <a:pt x="10031764" y="1934556"/>
                  <a:pt x="10064374" y="1916615"/>
                </a:cubicBezTo>
                <a:cubicBezTo>
                  <a:pt x="10087795" y="1903743"/>
                  <a:pt x="10115810" y="1892823"/>
                  <a:pt x="10113055" y="1865131"/>
                </a:cubicBezTo>
                <a:cubicBezTo>
                  <a:pt x="10110302" y="1838607"/>
                  <a:pt x="10083203" y="1827686"/>
                  <a:pt x="10055646" y="1822227"/>
                </a:cubicBezTo>
                <a:cubicBezTo>
                  <a:pt x="9963792" y="1804675"/>
                  <a:pt x="9877448" y="1778933"/>
                  <a:pt x="9800748" y="1720036"/>
                </a:cubicBezTo>
                <a:cubicBezTo>
                  <a:pt x="9851726" y="1688834"/>
                  <a:pt x="9900410" y="1666211"/>
                  <a:pt x="9938071" y="1634617"/>
                </a:cubicBezTo>
                <a:cubicBezTo>
                  <a:pt x="10029007" y="1558172"/>
                  <a:pt x="9258802" y="1317517"/>
                  <a:pt x="9220224" y="1231709"/>
                </a:cubicBezTo>
                <a:cubicBezTo>
                  <a:pt x="9208284" y="1205187"/>
                  <a:pt x="9167410" y="1177883"/>
                  <a:pt x="9133419" y="1170083"/>
                </a:cubicBezTo>
                <a:cubicBezTo>
                  <a:pt x="8974052" y="1133420"/>
                  <a:pt x="8835810" y="1051123"/>
                  <a:pt x="8672768" y="1020699"/>
                </a:cubicBezTo>
                <a:cubicBezTo>
                  <a:pt x="8518912" y="991837"/>
                  <a:pt x="8367350" y="953222"/>
                  <a:pt x="8198797" y="915000"/>
                </a:cubicBezTo>
                <a:cubicBezTo>
                  <a:pt x="8302134" y="819048"/>
                  <a:pt x="8485382" y="830361"/>
                  <a:pt x="8528095" y="691898"/>
                </a:cubicBezTo>
                <a:cubicBezTo>
                  <a:pt x="8361379" y="656013"/>
                  <a:pt x="8185937" y="696968"/>
                  <a:pt x="8025190" y="640021"/>
                </a:cubicBezTo>
                <a:cubicBezTo>
                  <a:pt x="8011411" y="634954"/>
                  <a:pt x="7992579" y="640021"/>
                  <a:pt x="7976047" y="641584"/>
                </a:cubicBezTo>
                <a:cubicBezTo>
                  <a:pt x="7644909" y="672005"/>
                  <a:pt x="7315149" y="645484"/>
                  <a:pt x="6988604" y="607260"/>
                </a:cubicBezTo>
                <a:cubicBezTo>
                  <a:pt x="6518305" y="552656"/>
                  <a:pt x="6046170" y="517941"/>
                  <a:pt x="5573116" y="493368"/>
                </a:cubicBezTo>
                <a:cubicBezTo>
                  <a:pt x="5182272" y="473086"/>
                  <a:pt x="4790511" y="464116"/>
                  <a:pt x="4401503" y="425112"/>
                </a:cubicBezTo>
                <a:cubicBezTo>
                  <a:pt x="3985401" y="383379"/>
                  <a:pt x="3569756" y="336184"/>
                  <a:pt x="3154109" y="292499"/>
                </a:cubicBezTo>
                <a:cubicBezTo>
                  <a:pt x="3135280" y="290549"/>
                  <a:pt x="3114499" y="284406"/>
                  <a:pt x="3094406" y="28396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4DA96575-0BFB-AC95-D742-8B82BE654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68597"/>
            <a:ext cx="7086602" cy="857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50D3D6-D8A1-56DC-AF46-9E9CC84BAE79}"/>
              </a:ext>
            </a:extLst>
          </p:cNvPr>
          <p:cNvSpPr txBox="1"/>
          <p:nvPr/>
        </p:nvSpPr>
        <p:spPr>
          <a:xfrm>
            <a:off x="4343400" y="342902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Information to be collected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30C686-B593-7F3A-1CC8-3A98E456D750}"/>
              </a:ext>
            </a:extLst>
          </p:cNvPr>
          <p:cNvSpPr txBox="1"/>
          <p:nvPr/>
        </p:nvSpPr>
        <p:spPr>
          <a:xfrm>
            <a:off x="5410200" y="3238500"/>
            <a:ext cx="57912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8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QUALITY OF LIFE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nutritional status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weight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food intake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activities of daily living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use of antibiotics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use of health and social care services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costs effectiveness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mortality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GB" sz="2400" b="0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Sub-study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: understand barriers to recruitment and retention of older residents from different ethnic backgrounds.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 Bold" panose="020B0604020202020204" charset="0"/>
              <a:ea typeface="Arimo Bold" panose="020B0604020202020204" charset="0"/>
              <a:cs typeface="Arimo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156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>
            <a:extLst>
              <a:ext uri="{FF2B5EF4-FFF2-40B4-BE49-F238E27FC236}">
                <a16:creationId xmlns:a16="http://schemas.microsoft.com/office/drawing/2014/main" id="{8E67F563-3F82-75B6-86E1-6311A61161FB}"/>
              </a:ext>
            </a:extLst>
          </p:cNvPr>
          <p:cNvSpPr txBox="1"/>
          <p:nvPr/>
        </p:nvSpPr>
        <p:spPr>
          <a:xfrm>
            <a:off x="5773003" y="-150154"/>
            <a:ext cx="8991600" cy="1003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6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56" normalizeH="0" baseline="0" noProof="0" dirty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Raleway Bold"/>
              </a:rPr>
              <a:t>Who can join the study?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F433BF-F6E5-4B53-B9FC-8991602DD63B}"/>
              </a:ext>
            </a:extLst>
          </p:cNvPr>
          <p:cNvSpPr txBox="1"/>
          <p:nvPr/>
        </p:nvSpPr>
        <p:spPr>
          <a:xfrm>
            <a:off x="27296" y="1395188"/>
            <a:ext cx="9976513" cy="3970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Care homes eligible to take part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Long-term residential care setting where older adults receive 24-hour care and support.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Have care homeowner permission to take part.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Not taking part in other research studies that could affect study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22EA99-6A63-D600-BAEA-33A925DC1028}"/>
              </a:ext>
            </a:extLst>
          </p:cNvPr>
          <p:cNvSpPr txBox="1"/>
          <p:nvPr/>
        </p:nvSpPr>
        <p:spPr>
          <a:xfrm>
            <a:off x="10003809" y="4100691"/>
            <a:ext cx="8153400" cy="61863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Residents eligible to take part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Over 65 years (permanent residents)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Able to eat and drink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R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isk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of </a:t>
            </a:r>
            <a:r>
              <a:rPr lang="en-GB" sz="3600" dirty="0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undernutrition or undernourished </a:t>
            </a:r>
          </a:p>
          <a:p>
            <a:pPr lvl="0"/>
            <a:r>
              <a:rPr kumimoji="0" lang="en-GB" sz="3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will include those living with dementia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</a:rPr>
              <a:t>Ineligible if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on ONS or fortified meals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on cancer treatment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recent surgery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600" dirty="0">
                <a:solidFill>
                  <a:prstClr val="black"/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end of life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</a:endParaRPr>
          </a:p>
        </p:txBody>
      </p:sp>
      <p:pic>
        <p:nvPicPr>
          <p:cNvPr id="5" name="Picture 4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ADA5C8D4-7F8C-9025-F80D-1ED35B0E9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907176"/>
            <a:ext cx="6042212" cy="402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77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37D42D-3B1E-357C-F05F-A3112D7C7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988660"/>
            <a:ext cx="7467600" cy="2869715"/>
          </a:xfrm>
          <a:prstGeom prst="rect">
            <a:avLst/>
          </a:prstGeom>
        </p:spPr>
      </p:pic>
      <p:sp>
        <p:nvSpPr>
          <p:cNvPr id="3" name="TextBox 10">
            <a:extLst>
              <a:ext uri="{FF2B5EF4-FFF2-40B4-BE49-F238E27FC236}">
                <a16:creationId xmlns:a16="http://schemas.microsoft.com/office/drawing/2014/main" id="{780B064E-ECF6-1CEB-2E43-880BA8E89389}"/>
              </a:ext>
            </a:extLst>
          </p:cNvPr>
          <p:cNvSpPr txBox="1"/>
          <p:nvPr/>
        </p:nvSpPr>
        <p:spPr>
          <a:xfrm>
            <a:off x="1828800" y="602082"/>
            <a:ext cx="8915400" cy="1003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906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56" normalizeH="0" baseline="0" noProof="0">
                <a:ln>
                  <a:noFill/>
                </a:ln>
                <a:solidFill>
                  <a:srgbClr val="2D2119"/>
                </a:solidFill>
                <a:effectLst/>
                <a:uLnTx/>
                <a:uFillTx/>
                <a:latin typeface="Arimo Bold" panose="020B0604020202020204" charset="0"/>
                <a:ea typeface="Arimo Bold" panose="020B0604020202020204" charset="0"/>
                <a:cs typeface="Arimo Bold" panose="020B0604020202020204" charset="0"/>
                <a:sym typeface="Raleway Bold"/>
              </a:rPr>
              <a:t>Payments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445138D7-FE1B-C1A4-2D00-98FFC6E504CA}"/>
              </a:ext>
            </a:extLst>
          </p:cNvPr>
          <p:cNvGrpSpPr/>
          <p:nvPr/>
        </p:nvGrpSpPr>
        <p:grpSpPr>
          <a:xfrm>
            <a:off x="0" y="-103188"/>
            <a:ext cx="8035691" cy="685800"/>
            <a:chOff x="0" y="0"/>
            <a:chExt cx="3032210" cy="375273"/>
          </a:xfrm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4FFB6CD3-BAD3-602D-99DE-108E5475EBE8}"/>
                </a:ext>
              </a:extLst>
            </p:cNvPr>
            <p:cNvSpPr/>
            <p:nvPr/>
          </p:nvSpPr>
          <p:spPr>
            <a:xfrm>
              <a:off x="0" y="0"/>
              <a:ext cx="3032210" cy="375273"/>
            </a:xfrm>
            <a:custGeom>
              <a:avLst/>
              <a:gdLst/>
              <a:ahLst/>
              <a:cxnLst/>
              <a:rect l="l" t="t" r="r" b="b"/>
              <a:pathLst>
                <a:path w="3032210" h="375273">
                  <a:moveTo>
                    <a:pt x="0" y="0"/>
                  </a:moveTo>
                  <a:lnTo>
                    <a:pt x="3032210" y="0"/>
                  </a:lnTo>
                  <a:lnTo>
                    <a:pt x="3032210" y="375273"/>
                  </a:lnTo>
                  <a:lnTo>
                    <a:pt x="0" y="375273"/>
                  </a:lnTo>
                  <a:close/>
                </a:path>
              </a:pathLst>
            </a:custGeom>
            <a:solidFill>
              <a:srgbClr val="C9C2AF">
                <a:alpha val="83922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extBox 11">
            <a:extLst>
              <a:ext uri="{FF2B5EF4-FFF2-40B4-BE49-F238E27FC236}">
                <a16:creationId xmlns:a16="http://schemas.microsoft.com/office/drawing/2014/main" id="{CA134017-4C1C-33A9-B531-CBF3E014D741}"/>
              </a:ext>
            </a:extLst>
          </p:cNvPr>
          <p:cNvSpPr txBox="1"/>
          <p:nvPr/>
        </p:nvSpPr>
        <p:spPr>
          <a:xfrm>
            <a:off x="533400" y="2628899"/>
            <a:ext cx="11887200" cy="22442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34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Costs associated with food fortification reimbursed</a:t>
            </a:r>
          </a:p>
          <a:p>
            <a:pPr marL="457200" marR="0" lvl="0" indent="-457200" algn="l" defTabSz="914400" rtl="0" eaLnBrk="1" fontAlgn="auto" latinLnBrk="0" hangingPunct="1">
              <a:lnSpc>
                <a:spcPts val="34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  <a:sym typeface="Arimo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34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ONS supplied by study</a:t>
            </a:r>
          </a:p>
          <a:p>
            <a:pPr marL="457200" marR="0" lvl="0" indent="-457200" algn="l" defTabSz="914400" rtl="0" eaLnBrk="1" fontAlgn="auto" latinLnBrk="0" hangingPunct="1">
              <a:lnSpc>
                <a:spcPts val="34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mo" panose="020B0604020202020204" charset="0"/>
              <a:ea typeface="Arimo" panose="020B0604020202020204" charset="0"/>
              <a:cs typeface="Arimo" panose="020B0604020202020204" charset="0"/>
              <a:sym typeface="Arimo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34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mo" panose="020B0604020202020204" charset="0"/>
                <a:ea typeface="Arimo" panose="020B0604020202020204" charset="0"/>
                <a:cs typeface="Arimo" panose="020B0604020202020204" charset="0"/>
                <a:sym typeface="Arimo"/>
              </a:rPr>
              <a:t>Cost of time staff spent on project reimbursed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7B01D1-DE3A-989A-63D3-F3E45A448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6622" y="3162300"/>
            <a:ext cx="3942705" cy="572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7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QF 8.4 - SIV Presentation v1 13Oct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BFCBCA80B6B64E9F853CEEE2CF63B7" ma:contentTypeVersion="13" ma:contentTypeDescription="Create a new document." ma:contentTypeScope="" ma:versionID="4abcaed62da0771fd9c4dbfee49c1c04">
  <xsd:schema xmlns:xsd="http://www.w3.org/2001/XMLSchema" xmlns:xs="http://www.w3.org/2001/XMLSchema" xmlns:p="http://schemas.microsoft.com/office/2006/metadata/properties" xmlns:ns2="04fd9955-8404-48b4-947e-f1109c8c5f58" xmlns:ns3="eacaa926-c91c-4fd1-8c42-ecf512df925f" targetNamespace="http://schemas.microsoft.com/office/2006/metadata/properties" ma:root="true" ma:fieldsID="6a622217fef1e39c7c036e63e14f3b96" ns2:_="" ns3:_="">
    <xsd:import namespace="04fd9955-8404-48b4-947e-f1109c8c5f58"/>
    <xsd:import namespace="eacaa926-c91c-4fd1-8c42-ecf512df92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fd9955-8404-48b4-947e-f1109c8c5f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2436211-1ade-492a-a617-36d0ab6ef0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caa926-c91c-4fd1-8c42-ecf512df925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c54deaf-c7d2-4add-a5aa-3ac341966bb3}" ma:internalName="TaxCatchAll" ma:showField="CatchAllData" ma:web="eacaa926-c91c-4fd1-8c42-ecf512df92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acaa926-c91c-4fd1-8c42-ecf512df925f" xsi:nil="true"/>
    <lcf76f155ced4ddcb4097134ff3c332f xmlns="04fd9955-8404-48b4-947e-f1109c8c5f5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3BA4AE-9220-4235-933F-C4EDD61155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fd9955-8404-48b4-947e-f1109c8c5f58"/>
    <ds:schemaRef ds:uri="eacaa926-c91c-4fd1-8c42-ecf512df92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E86D9A-5ADE-458D-B7E6-AF4419938F50}">
  <ds:schemaRefs>
    <ds:schemaRef ds:uri="04fd9955-8404-48b4-947e-f1109c8c5f58"/>
    <ds:schemaRef ds:uri="eacaa926-c91c-4fd1-8c42-ecf512df925f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23C994B-9ECA-41F0-B488-1B243270CE7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580</Words>
  <Application>Microsoft Office PowerPoint</Application>
  <PresentationFormat>Custom</PresentationFormat>
  <Paragraphs>111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Calibri</vt:lpstr>
      <vt:lpstr>Aptos</vt:lpstr>
      <vt:lpstr>Arimo</vt:lpstr>
      <vt:lpstr>Poppins Bold</vt:lpstr>
      <vt:lpstr>Wingdings</vt:lpstr>
      <vt:lpstr>Calibri Light</vt:lpstr>
      <vt:lpstr>Arial</vt:lpstr>
      <vt:lpstr>Arimo Bold</vt:lpstr>
      <vt:lpstr>Arial Bold</vt:lpstr>
      <vt:lpstr>Office Theme</vt:lpstr>
      <vt:lpstr>1_Office Theme</vt:lpstr>
      <vt:lpstr>QF 8.4 - SIV Presentation v1 13Oct16</vt:lpstr>
      <vt:lpstr>PowerPoint Presentation</vt:lpstr>
      <vt:lpstr>What is the clinical- and cost-effectiveness of oral nutritional supplements and fortified food on quality of life and nutritional outcomes compared to routine practice in older care home residents?</vt:lpstr>
      <vt:lpstr>PowerPoint Presentation</vt:lpstr>
      <vt:lpstr>Why participate?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clinical- and cost-effectiveness of oral nutritional supplements and fortified food on quality of life and nutritional outcomes compared to routine practice in older care home residents?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Beige Modern Healthy Eating - Presentation</dc:title>
  <dc:creator>Michaela Cosway</dc:creator>
  <cp:lastModifiedBy>Michaela Cosway</cp:lastModifiedBy>
  <cp:revision>3</cp:revision>
  <dcterms:created xsi:type="dcterms:W3CDTF">2006-08-16T00:00:00Z</dcterms:created>
  <dcterms:modified xsi:type="dcterms:W3CDTF">2025-10-23T11:20:58Z</dcterms:modified>
  <dc:identifier>DAGe-Ea06VY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0x010100ADBFCBCA80B6B64E9F853CEEE2CF63B7</vt:lpwstr>
  </property>
  <property fmtid="{D5CDD505-2E9C-101B-9397-08002B2CF9AE}" pid="3" name="MediaServiceImageTags">
    <vt:lpwstr/>
  </property>
</Properties>
</file>