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1226"/>
    <a:srgbClr val="D18242"/>
    <a:srgbClr val="218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85CFAC-98F2-4157-B1A7-D388C07291CD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4EC58D8-AC04-4F24-9F4E-6FB1B6AA3E92}">
      <dgm:prSet phldrT="[Text]"/>
      <dgm:spPr>
        <a:solidFill>
          <a:srgbClr val="631226"/>
        </a:solidFill>
      </dgm:spPr>
      <dgm:t>
        <a:bodyPr/>
        <a:lstStyle/>
        <a:p>
          <a:r>
            <a: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Bill became an Act! – Royal Assent - 18 December 2025</a:t>
          </a:r>
        </a:p>
      </dgm:t>
    </dgm:pt>
    <dgm:pt modelId="{AAED08F6-12E0-4029-8B21-B27329C8AF7C}" type="parTrans" cxnId="{727E8105-89C2-406E-BBE4-AC190D7D9530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56D5B388-A196-4167-9466-4BBDD9D5E693}" type="sibTrans" cxnId="{727E8105-89C2-406E-BBE4-AC190D7D9530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22519DB7-3130-4ECA-859F-D5D27120D461}">
      <dgm:prSet phldrT="[Text]" custT="1"/>
      <dgm:spPr>
        <a:solidFill>
          <a:srgbClr val="D18242">
            <a:alpha val="89804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Repeal of various trade union laws making it easier for unions to take industrial action – minimum service level rules removed</a:t>
          </a:r>
        </a:p>
      </dgm:t>
    </dgm:pt>
    <dgm:pt modelId="{47DF66E2-FE1A-4680-9FD5-A754B80438C2}" type="parTrans" cxnId="{E6CC85D6-BC31-4A2A-9CE4-B5B8EB1A9D2B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04A822FA-592C-4A6D-B191-F8FB01500C77}" type="sibTrans" cxnId="{E6CC85D6-BC31-4A2A-9CE4-B5B8EB1A9D2B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80DF16CC-0828-404E-8806-19A4384D9B32}">
      <dgm:prSet phldrT="[Text]"/>
      <dgm:spPr>
        <a:solidFill>
          <a:srgbClr val="631226"/>
        </a:solidFill>
      </dgm:spPr>
      <dgm:t>
        <a:bodyPr/>
        <a:lstStyle/>
        <a:p>
          <a:r>
            <a: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 April 2026</a:t>
          </a:r>
        </a:p>
      </dgm:t>
    </dgm:pt>
    <dgm:pt modelId="{3A9BE859-CA61-4A38-AB1E-8507A0CFC98A}" type="parTrans" cxnId="{99CD7CAB-A1E9-40E1-9630-F6BF83B52A3A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1ABE6A2F-E4D0-4CF1-A9F2-9B8A66E8B67D}" type="sibTrans" cxnId="{99CD7CAB-A1E9-40E1-9630-F6BF83B52A3A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46548587-798B-4B42-A6A4-65236B66E0FE}">
      <dgm:prSet phldrT="[Text]"/>
      <dgm:spPr>
        <a:solidFill>
          <a:srgbClr val="631226"/>
        </a:solidFill>
      </dgm:spPr>
      <dgm:t>
        <a:bodyPr/>
        <a:lstStyle/>
        <a:p>
          <a:r>
            <a: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October 2026</a:t>
          </a:r>
        </a:p>
      </dgm:t>
    </dgm:pt>
    <dgm:pt modelId="{56CD513E-5654-4A36-B8C9-0814E8D33044}" type="parTrans" cxnId="{1D68212B-6D37-4884-9911-FF9EE6EFD7C6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BCAC64C2-9FEE-483F-A61F-43F43A1511A0}" type="sibTrans" cxnId="{1D68212B-6D37-4884-9911-FF9EE6EFD7C6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4BB6F55A-57E8-41D9-BE74-9B200D040894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Regulations to establish Fair Pay Agreement</a:t>
          </a:r>
        </a:p>
      </dgm:t>
    </dgm:pt>
    <dgm:pt modelId="{E4AFA87D-E696-4CB0-82B3-0216A1118D08}" type="parTrans" cxnId="{BABC34A0-3B6B-46C1-AECA-69EE1AC87B8C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F99A46D7-5142-4E60-990D-B4415246CFB2}" type="sibTrans" cxnId="{BABC34A0-3B6B-46C1-AECA-69EE1AC87B8C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6BD17CBF-437D-43E4-927C-539B23A1B98A}">
      <dgm:prSet phldrT="[Text]"/>
      <dgm:spPr>
        <a:solidFill>
          <a:srgbClr val="631226"/>
        </a:solidFill>
      </dgm:spPr>
      <dgm:t>
        <a:bodyPr/>
        <a:lstStyle/>
        <a:p>
          <a:r>
            <a: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2027</a:t>
          </a:r>
        </a:p>
      </dgm:t>
    </dgm:pt>
    <dgm:pt modelId="{150E67BB-068A-452A-8E26-23E0DDED560F}" type="parTrans" cxnId="{78EF618A-5C15-4FEE-9922-CC5030610775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F3325581-6188-4360-8B3D-B83D05CA61C1}" type="sibTrans" cxnId="{78EF618A-5C15-4FEE-9922-CC5030610775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929FDD39-E8DB-4874-824A-DA8C5A1413BA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Qualifying service for unfair dismissal reduced</a:t>
          </a:r>
        </a:p>
      </dgm:t>
    </dgm:pt>
    <dgm:pt modelId="{F5229B3A-951A-4D3F-AD64-A6A3BE5EBEBE}" type="parTrans" cxnId="{33F99C9C-A8DE-4BEE-9E27-470C001F0A62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7AA43FCB-BC23-4544-AA9F-C67FA6DBD4D5}" type="sibTrans" cxnId="{33F99C9C-A8DE-4BEE-9E27-470C001F0A62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D0E67B16-82E6-47BA-895E-7ADF0D7135E7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Collective redundancy protective award - doubling the maximum period</a:t>
          </a:r>
        </a:p>
      </dgm:t>
    </dgm:pt>
    <dgm:pt modelId="{6F91912F-28D6-4DE9-8BF7-FC9496997AEB}" type="parTrans" cxnId="{D37A03B4-6558-4718-9E52-D7435973D498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D00578AF-C001-4935-8DEA-51FA85E6BFA0}" type="sibTrans" cxnId="{D37A03B4-6558-4718-9E52-D7435973D498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ED7200D4-156A-40A1-8CF8-7CC9EEA3526E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‘Day one’ paternity and unpaid parental leave</a:t>
          </a:r>
        </a:p>
      </dgm:t>
    </dgm:pt>
    <dgm:pt modelId="{75241219-65F7-423C-95AC-505432408B10}" type="parTrans" cxnId="{A68CB7E0-6261-44A8-AEA9-69C941617403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7B863DA4-4539-428E-AE05-2CCB1A1681DA}" type="sibTrans" cxnId="{A68CB7E0-6261-44A8-AEA9-69C941617403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DBEEFA5F-5349-45FC-8901-F6312082AE84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SSP – removal of the Lower Earnings Limit and waiting period</a:t>
          </a:r>
        </a:p>
      </dgm:t>
    </dgm:pt>
    <dgm:pt modelId="{714E4F54-6135-4B68-9E78-9EEF3DB95E4A}" type="parTrans" cxnId="{D1C86581-724A-4401-A42F-940025F7FDAE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1E8A652D-56F1-4837-8C27-449AB372C883}" type="sibTrans" cxnId="{D1C86581-724A-4401-A42F-940025F7FDAE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AA85B8EA-2001-44FA-B292-410B2517D5B4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Employment tribunal limit increase (</a:t>
          </a:r>
          <a:r>
            <a:rPr lang="en-GB" sz="800" i="1" u="sng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no earlier than October 2026</a:t>
          </a:r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) </a:t>
          </a:r>
        </a:p>
      </dgm:t>
    </dgm:pt>
    <dgm:pt modelId="{5D99C303-AC97-4EC4-9F56-5367C14296CF}" type="parTrans" cxnId="{98CA5AC3-BE87-4FCE-9577-2F7E4B52EF41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4728FFDE-9EAA-4DF5-87D7-6537E7A1E9B3}" type="sibTrans" cxnId="{98CA5AC3-BE87-4FCE-9577-2F7E4B52EF41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371AE810-1974-4B59-B79F-761DD49403F3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Obligation on employers to prevent the harassment of their employees by third parties</a:t>
          </a:r>
        </a:p>
      </dgm:t>
    </dgm:pt>
    <dgm:pt modelId="{C513440C-D978-4F16-9A5E-F2DF376C94AE}" type="parTrans" cxnId="{C87C9390-A78F-48F6-ADB5-AA459219E78B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74830659-BD61-4016-A087-E9ED14B5CF1E}" type="sibTrans" cxnId="{C87C9390-A78F-48F6-ADB5-AA459219E78B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DC93D72A-51EE-41EC-AB16-4C3938F5D32D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Collective redundancy consultation threshold changed</a:t>
          </a:r>
        </a:p>
      </dgm:t>
    </dgm:pt>
    <dgm:pt modelId="{684A41A7-E94A-417E-82D7-4CF234D65953}" type="parTrans" cxnId="{47AAACBF-350E-4279-9217-5CF562FB4125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C4C1ED65-164A-48E5-AC2D-DF0F9916156E}" type="sibTrans" cxnId="{47AAACBF-350E-4279-9217-5CF562FB4125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486B3A34-E83A-4145-8857-24DF954ECCF6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Changes to flexible working, bereavement leave and pregnancy/maternity protections</a:t>
          </a:r>
        </a:p>
      </dgm:t>
    </dgm:pt>
    <dgm:pt modelId="{BB77484C-D71E-46FD-8C10-E679B0617345}" type="parTrans" cxnId="{826A332C-D6DF-4614-80C5-5ACA5E37967C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5866995D-F8D5-440A-90AB-AF02342A8EAF}" type="sibTrans" cxnId="{826A332C-D6DF-4614-80C5-5ACA5E37967C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6E8B0A9C-F295-4FF0-A299-EFDC4FD4C628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Gender pay gap and menopause action plans mandatory</a:t>
          </a:r>
        </a:p>
      </dgm:t>
    </dgm:pt>
    <dgm:pt modelId="{D2AD1CA6-1CFD-4344-9103-21B01A34351B}" type="parTrans" cxnId="{1B03DFAB-7E64-4B9E-8882-811E119DCB21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7AF9CB1C-1343-49C4-AB25-B3451B05FB1B}" type="sibTrans" cxnId="{1B03DFAB-7E64-4B9E-8882-811E119DCB21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4BFA333F-E8C7-4F7B-9A8C-3847AF7A58E0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New zero-hour contract rules</a:t>
          </a:r>
        </a:p>
      </dgm:t>
    </dgm:pt>
    <dgm:pt modelId="{749AE272-7E56-4E32-A1FB-BB2977C8391F}" type="parTrans" cxnId="{682B431B-1C4B-4109-A03B-70F1331D228A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880F3B75-7DDC-4783-B0AC-C8A3F04EFB31}" type="sibTrans" cxnId="{682B431B-1C4B-4109-A03B-70F1331D228A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0D846C3D-367A-4A8D-A7DF-A4E48C15981E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Regs to specify steps regarded as “reasonable” prevent sexual harassment</a:t>
          </a:r>
        </a:p>
      </dgm:t>
    </dgm:pt>
    <dgm:pt modelId="{A2B13F6A-856E-4161-B80F-8F1096FB6B10}" type="parTrans" cxnId="{6768DB4A-4EEF-43AF-97D4-13F318271B2F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1E991B6A-4DC0-4E89-A24B-3125E38245B7}" type="sibTrans" cxnId="{6768DB4A-4EEF-43AF-97D4-13F318271B2F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7E9B0601-B6DB-49CF-8888-67C9BE507653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18 February 2026: New protections preventing dismissal for participating in industrial action </a:t>
          </a:r>
          <a:r>
            <a:rPr lang="en-US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dismissal for taking part in industrial action became 'automatically unfair’</a:t>
          </a:r>
          <a:endParaRPr lang="en-GB" sz="800" dirty="0">
            <a:solidFill>
              <a:schemeClr val="bg1"/>
            </a:solidFill>
            <a:latin typeface="Poppins" panose="00000500000000000000" pitchFamily="2" charset="0"/>
            <a:cs typeface="Poppins" panose="00000500000000000000" pitchFamily="2" charset="0"/>
          </a:endParaRPr>
        </a:p>
      </dgm:t>
    </dgm:pt>
    <dgm:pt modelId="{59566D26-802E-415F-A008-4F453F33A3A2}" type="parTrans" cxnId="{107D2917-2C1C-44E2-A1A8-0F63ECE50CF7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CB15F765-9BF6-4B24-AC7E-A9438F599BA6}" type="sibTrans" cxnId="{107D2917-2C1C-44E2-A1A8-0F63ECE50CF7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D17D2807-9A26-4D79-8D73-E9BAC5C71A45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Fair Work Agency established </a:t>
          </a:r>
        </a:p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(7 April)</a:t>
          </a:r>
        </a:p>
      </dgm:t>
    </dgm:pt>
    <dgm:pt modelId="{C59CE0ED-4B1C-4FCA-B614-3C8C41E80F99}" type="parTrans" cxnId="{F3B31BDA-D8F0-4B7D-9379-E9AF52EB2C21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C1B25745-9B05-4831-B120-907D6FCA51ED}" type="sibTrans" cxnId="{F3B31BDA-D8F0-4B7D-9379-E9AF52EB2C21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B37EB275-5B0D-4865-91E9-42059C6B5E00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Increasing whistleblower protections</a:t>
          </a:r>
        </a:p>
      </dgm:t>
    </dgm:pt>
    <dgm:pt modelId="{0FFFC0FD-C7C1-43B1-B7CD-CA27DEF68F5D}" type="parTrans" cxnId="{9D6131BC-6A98-4E42-8F1C-2C978E76347C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5AB20787-1569-4F04-8040-8725ABA2EA9D}" type="sibTrans" cxnId="{9D6131BC-6A98-4E42-8F1C-2C978E76347C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88DD85E8-07B6-4114-A8CA-0DAE1BFA5F60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Simplified trade union recognition process</a:t>
          </a:r>
        </a:p>
      </dgm:t>
    </dgm:pt>
    <dgm:pt modelId="{ADB9DF53-8D84-48FD-9752-66048ECD54B2}" type="parTrans" cxnId="{0B92226C-51BB-4765-A3EF-3424229F98AB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F126AFA1-F107-40ED-B865-74D0F8831AED}" type="sibTrans" cxnId="{0B92226C-51BB-4765-A3EF-3424229F98AB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83D97ACD-0312-4E1D-B45E-84A5CFC339DA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New rights and protections for trade union reps</a:t>
          </a:r>
        </a:p>
      </dgm:t>
    </dgm:pt>
    <dgm:pt modelId="{B98CCD3C-EF05-411F-B721-6199AFE64898}" type="parTrans" cxnId="{C9B3D3F8-E82E-4DC3-B9F3-05E97071FD36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E7F8B340-3D65-46E2-91E1-3F5ADA0D916F}" type="sibTrans" cxnId="{C9B3D3F8-E82E-4DC3-B9F3-05E97071FD36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B1094B85-36F0-496A-A33E-F137EB81F20A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Further trade union measures</a:t>
          </a:r>
        </a:p>
      </dgm:t>
    </dgm:pt>
    <dgm:pt modelId="{E04B838E-328F-4857-BE08-87E2F4577058}" type="parTrans" cxnId="{EAB40500-DF02-409C-B457-1E64CECFEA3A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0B8F6BC1-9EC3-447C-97A3-12C5DDFF2AF0}" type="sibTrans" cxnId="{EAB40500-DF02-409C-B457-1E64CECFEA3A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A87934A2-9E1D-4D70-9EBC-5848D80283B1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Requiring employers to take “</a:t>
          </a:r>
          <a:r>
            <a:rPr lang="en-GB" sz="8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all </a:t>
          </a:r>
          <a:r>
            <a:rPr lang="en-GB" sz="800" b="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reasonable steps” to prevent sexual harassment </a:t>
          </a:r>
          <a:endParaRPr lang="en-GB" sz="800" dirty="0">
            <a:solidFill>
              <a:schemeClr val="bg1"/>
            </a:solidFill>
            <a:latin typeface="Poppins" panose="00000500000000000000" pitchFamily="2" charset="0"/>
            <a:cs typeface="Poppins" panose="00000500000000000000" pitchFamily="2" charset="0"/>
          </a:endParaRPr>
        </a:p>
      </dgm:t>
    </dgm:pt>
    <dgm:pt modelId="{89B704F6-0606-41E5-8354-22BA1BA4C8B2}" type="parTrans" cxnId="{37A95ECF-DD78-45D0-9028-A9D4EC0A6916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3E23E97C-5E7D-461E-9655-8DCC28DA2626}" type="sibTrans" cxnId="{37A95ECF-DD78-45D0-9028-A9D4EC0A6916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464FD0F9-BC66-42BA-87C2-234E5C5F54F7}">
      <dgm:prSet phldrT="[Text]" custT="1"/>
      <dgm:spPr>
        <a:solidFill>
          <a:srgbClr val="D18242">
            <a:alpha val="90000"/>
          </a:srgbClr>
        </a:solidFill>
      </dgm:spPr>
      <dgm:t>
        <a:bodyPr/>
        <a:lstStyle/>
        <a:p>
          <a:pPr algn="l"/>
          <a:r>
            <a:rPr lang="en-GB" sz="8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Duty to inform employees and workers of their right to join a trade union</a:t>
          </a:r>
        </a:p>
      </dgm:t>
    </dgm:pt>
    <dgm:pt modelId="{05A35773-0373-499F-9ED4-681F789F82F1}" type="parTrans" cxnId="{6456B103-BF5C-4E23-A6B7-2C9EDEC2BA72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2E5880E0-2C21-4186-B9B8-1B45A926B72C}" type="sibTrans" cxnId="{6456B103-BF5C-4E23-A6B7-2C9EDEC2BA72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BB1C8581-77AA-4ED2-9EF4-6B4A3C90919F}" type="pres">
      <dgm:prSet presAssocID="{1A85CFAC-98F2-4157-B1A7-D388C07291CD}" presName="Name0" presStyleCnt="0">
        <dgm:presLayoutVars>
          <dgm:dir/>
          <dgm:animLvl val="lvl"/>
          <dgm:resizeHandles val="exact"/>
        </dgm:presLayoutVars>
      </dgm:prSet>
      <dgm:spPr/>
    </dgm:pt>
    <dgm:pt modelId="{14C6311E-B3C6-410D-813C-5CE32FE3C701}" type="pres">
      <dgm:prSet presAssocID="{6BD17CBF-437D-43E4-927C-539B23A1B98A}" presName="boxAndChildren" presStyleCnt="0"/>
      <dgm:spPr/>
    </dgm:pt>
    <dgm:pt modelId="{1C185157-BC9F-4622-AED4-F6F25B3255F5}" type="pres">
      <dgm:prSet presAssocID="{6BD17CBF-437D-43E4-927C-539B23A1B98A}" presName="parentTextBox" presStyleLbl="node1" presStyleIdx="0" presStyleCnt="4"/>
      <dgm:spPr/>
    </dgm:pt>
    <dgm:pt modelId="{917C282F-5A2B-4688-8F23-94B20844CF41}" type="pres">
      <dgm:prSet presAssocID="{6BD17CBF-437D-43E4-927C-539B23A1B98A}" presName="entireBox" presStyleLbl="node1" presStyleIdx="0" presStyleCnt="4"/>
      <dgm:spPr/>
    </dgm:pt>
    <dgm:pt modelId="{79D4A3B3-8D0D-4BCE-8F24-7BDB4AAAE974}" type="pres">
      <dgm:prSet presAssocID="{6BD17CBF-437D-43E4-927C-539B23A1B98A}" presName="descendantBox" presStyleCnt="0"/>
      <dgm:spPr/>
    </dgm:pt>
    <dgm:pt modelId="{3585F36C-B14B-4944-9A75-A8CA68F95618}" type="pres">
      <dgm:prSet presAssocID="{929FDD39-E8DB-4874-824A-DA8C5A1413BA}" presName="childTextBox" presStyleLbl="fgAccFollowNode1" presStyleIdx="0" presStyleCnt="21" custScaleY="120626">
        <dgm:presLayoutVars>
          <dgm:bulletEnabled val="1"/>
        </dgm:presLayoutVars>
      </dgm:prSet>
      <dgm:spPr/>
    </dgm:pt>
    <dgm:pt modelId="{24F1D940-B9EF-4793-B48A-E54573C93FB0}" type="pres">
      <dgm:prSet presAssocID="{DC93D72A-51EE-41EC-AB16-4C3938F5D32D}" presName="childTextBox" presStyleLbl="fgAccFollowNode1" presStyleIdx="1" presStyleCnt="21" custScaleY="120626">
        <dgm:presLayoutVars>
          <dgm:bulletEnabled val="1"/>
        </dgm:presLayoutVars>
      </dgm:prSet>
      <dgm:spPr/>
    </dgm:pt>
    <dgm:pt modelId="{35F666FB-0BFB-4BD6-942C-F90D1BA95CCE}" type="pres">
      <dgm:prSet presAssocID="{4BFA333F-E8C7-4F7B-9A8C-3847AF7A58E0}" presName="childTextBox" presStyleLbl="fgAccFollowNode1" presStyleIdx="2" presStyleCnt="21" custScaleY="120626">
        <dgm:presLayoutVars>
          <dgm:bulletEnabled val="1"/>
        </dgm:presLayoutVars>
      </dgm:prSet>
      <dgm:spPr/>
    </dgm:pt>
    <dgm:pt modelId="{FF8388C7-1029-4FBB-8560-09462F995B69}" type="pres">
      <dgm:prSet presAssocID="{0D846C3D-367A-4A8D-A7DF-A4E48C15981E}" presName="childTextBox" presStyleLbl="fgAccFollowNode1" presStyleIdx="3" presStyleCnt="21" custScaleY="120626">
        <dgm:presLayoutVars>
          <dgm:bulletEnabled val="1"/>
        </dgm:presLayoutVars>
      </dgm:prSet>
      <dgm:spPr/>
    </dgm:pt>
    <dgm:pt modelId="{777F624D-9D26-4497-AE37-C52538D6277A}" type="pres">
      <dgm:prSet presAssocID="{486B3A34-E83A-4145-8857-24DF954ECCF6}" presName="childTextBox" presStyleLbl="fgAccFollowNode1" presStyleIdx="4" presStyleCnt="21" custScaleY="120626">
        <dgm:presLayoutVars>
          <dgm:bulletEnabled val="1"/>
        </dgm:presLayoutVars>
      </dgm:prSet>
      <dgm:spPr/>
    </dgm:pt>
    <dgm:pt modelId="{08273410-FB69-49C8-BF02-7E70A1FEB818}" type="pres">
      <dgm:prSet presAssocID="{6E8B0A9C-F295-4FF0-A299-EFDC4FD4C628}" presName="childTextBox" presStyleLbl="fgAccFollowNode1" presStyleIdx="5" presStyleCnt="21" custScaleY="120626">
        <dgm:presLayoutVars>
          <dgm:bulletEnabled val="1"/>
        </dgm:presLayoutVars>
      </dgm:prSet>
      <dgm:spPr/>
    </dgm:pt>
    <dgm:pt modelId="{FFE4AA0C-A0CA-4138-A261-D0E890CAC871}" type="pres">
      <dgm:prSet presAssocID="{B1094B85-36F0-496A-A33E-F137EB81F20A}" presName="childTextBox" presStyleLbl="fgAccFollowNode1" presStyleIdx="6" presStyleCnt="21" custScaleY="120626">
        <dgm:presLayoutVars>
          <dgm:bulletEnabled val="1"/>
        </dgm:presLayoutVars>
      </dgm:prSet>
      <dgm:spPr/>
    </dgm:pt>
    <dgm:pt modelId="{555627E6-D334-421B-BFB3-EE52E344B922}" type="pres">
      <dgm:prSet presAssocID="{BCAC64C2-9FEE-483F-A61F-43F43A1511A0}" presName="sp" presStyleCnt="0"/>
      <dgm:spPr/>
    </dgm:pt>
    <dgm:pt modelId="{EACB3E59-7EAA-4B27-8B79-C45C0D4E44EC}" type="pres">
      <dgm:prSet presAssocID="{46548587-798B-4B42-A6A4-65236B66E0FE}" presName="arrowAndChildren" presStyleCnt="0"/>
      <dgm:spPr/>
    </dgm:pt>
    <dgm:pt modelId="{14B1E319-A4A8-4E2A-806B-84564A85E2DA}" type="pres">
      <dgm:prSet presAssocID="{46548587-798B-4B42-A6A4-65236B66E0FE}" presName="parentTextArrow" presStyleLbl="node1" presStyleIdx="0" presStyleCnt="4"/>
      <dgm:spPr/>
    </dgm:pt>
    <dgm:pt modelId="{93D0E263-2929-4260-A35B-ADC674FDA863}" type="pres">
      <dgm:prSet presAssocID="{46548587-798B-4B42-A6A4-65236B66E0FE}" presName="arrow" presStyleLbl="node1" presStyleIdx="1" presStyleCnt="4"/>
      <dgm:spPr/>
    </dgm:pt>
    <dgm:pt modelId="{7A88E2EB-47CE-4EA4-A7E0-5DFBAC6D3FD0}" type="pres">
      <dgm:prSet presAssocID="{46548587-798B-4B42-A6A4-65236B66E0FE}" presName="descendantArrow" presStyleCnt="0"/>
      <dgm:spPr/>
    </dgm:pt>
    <dgm:pt modelId="{B753A78A-C7A3-4C5E-8758-D0EC993B2692}" type="pres">
      <dgm:prSet presAssocID="{4BB6F55A-57E8-41D9-BE74-9B200D040894}" presName="childTextArrow" presStyleLbl="fgAccFollowNode1" presStyleIdx="7" presStyleCnt="21">
        <dgm:presLayoutVars>
          <dgm:bulletEnabled val="1"/>
        </dgm:presLayoutVars>
      </dgm:prSet>
      <dgm:spPr/>
    </dgm:pt>
    <dgm:pt modelId="{57E46794-CA7F-408D-84B1-277D2DEB2599}" type="pres">
      <dgm:prSet presAssocID="{A87934A2-9E1D-4D70-9EBC-5848D80283B1}" presName="childTextArrow" presStyleLbl="fgAccFollowNode1" presStyleIdx="8" presStyleCnt="21">
        <dgm:presLayoutVars>
          <dgm:bulletEnabled val="1"/>
        </dgm:presLayoutVars>
      </dgm:prSet>
      <dgm:spPr/>
    </dgm:pt>
    <dgm:pt modelId="{8141BBAC-5D69-43DA-B40F-4ADB18B09451}" type="pres">
      <dgm:prSet presAssocID="{371AE810-1974-4B59-B79F-761DD49403F3}" presName="childTextArrow" presStyleLbl="fgAccFollowNode1" presStyleIdx="9" presStyleCnt="21" custLinFactNeighborX="1005" custLinFactNeighborY="129">
        <dgm:presLayoutVars>
          <dgm:bulletEnabled val="1"/>
        </dgm:presLayoutVars>
      </dgm:prSet>
      <dgm:spPr/>
    </dgm:pt>
    <dgm:pt modelId="{85E8C0E7-55BC-4894-8DDD-F0B4B75B93D5}" type="pres">
      <dgm:prSet presAssocID="{AA85B8EA-2001-44FA-B292-410B2517D5B4}" presName="childTextArrow" presStyleLbl="fgAccFollowNode1" presStyleIdx="10" presStyleCnt="21">
        <dgm:presLayoutVars>
          <dgm:bulletEnabled val="1"/>
        </dgm:presLayoutVars>
      </dgm:prSet>
      <dgm:spPr/>
    </dgm:pt>
    <dgm:pt modelId="{CE666FA5-F1C4-43AF-93CF-4B23ABCAB5BD}" type="pres">
      <dgm:prSet presAssocID="{464FD0F9-BC66-42BA-87C2-234E5C5F54F7}" presName="childTextArrow" presStyleLbl="fgAccFollowNode1" presStyleIdx="11" presStyleCnt="21">
        <dgm:presLayoutVars>
          <dgm:bulletEnabled val="1"/>
        </dgm:presLayoutVars>
      </dgm:prSet>
      <dgm:spPr/>
    </dgm:pt>
    <dgm:pt modelId="{A30B1A49-03F8-42E1-BC2B-556BA445E4F7}" type="pres">
      <dgm:prSet presAssocID="{83D97ACD-0312-4E1D-B45E-84A5CFC339DA}" presName="childTextArrow" presStyleLbl="fgAccFollowNode1" presStyleIdx="12" presStyleCnt="21">
        <dgm:presLayoutVars>
          <dgm:bulletEnabled val="1"/>
        </dgm:presLayoutVars>
      </dgm:prSet>
      <dgm:spPr/>
    </dgm:pt>
    <dgm:pt modelId="{9371C6EB-7713-4C60-BD39-13DF5E58A286}" type="pres">
      <dgm:prSet presAssocID="{1ABE6A2F-E4D0-4CF1-A9F2-9B8A66E8B67D}" presName="sp" presStyleCnt="0"/>
      <dgm:spPr/>
    </dgm:pt>
    <dgm:pt modelId="{53766C7C-9F10-4035-AB43-77E3F7A65EBA}" type="pres">
      <dgm:prSet presAssocID="{80DF16CC-0828-404E-8806-19A4384D9B32}" presName="arrowAndChildren" presStyleCnt="0"/>
      <dgm:spPr/>
    </dgm:pt>
    <dgm:pt modelId="{BE118807-5267-4FA3-B243-0EEB14927CA9}" type="pres">
      <dgm:prSet presAssocID="{80DF16CC-0828-404E-8806-19A4384D9B32}" presName="parentTextArrow" presStyleLbl="node1" presStyleIdx="1" presStyleCnt="4"/>
      <dgm:spPr/>
    </dgm:pt>
    <dgm:pt modelId="{8E6FB3B9-573E-417B-93A4-281278FB8530}" type="pres">
      <dgm:prSet presAssocID="{80DF16CC-0828-404E-8806-19A4384D9B32}" presName="arrow" presStyleLbl="node1" presStyleIdx="2" presStyleCnt="4"/>
      <dgm:spPr/>
    </dgm:pt>
    <dgm:pt modelId="{0576732F-06E3-458D-B019-74A52B486978}" type="pres">
      <dgm:prSet presAssocID="{80DF16CC-0828-404E-8806-19A4384D9B32}" presName="descendantArrow" presStyleCnt="0"/>
      <dgm:spPr/>
    </dgm:pt>
    <dgm:pt modelId="{04FC76B7-1821-44D0-80C7-39A651506A9B}" type="pres">
      <dgm:prSet presAssocID="{D0E67B16-82E6-47BA-895E-7ADF0D7135E7}" presName="childTextArrow" presStyleLbl="fgAccFollowNode1" presStyleIdx="13" presStyleCnt="21">
        <dgm:presLayoutVars>
          <dgm:bulletEnabled val="1"/>
        </dgm:presLayoutVars>
      </dgm:prSet>
      <dgm:spPr/>
    </dgm:pt>
    <dgm:pt modelId="{C4309644-BF02-4318-8DD3-54A165DBC386}" type="pres">
      <dgm:prSet presAssocID="{ED7200D4-156A-40A1-8CF8-7CC9EEA3526E}" presName="childTextArrow" presStyleLbl="fgAccFollowNode1" presStyleIdx="14" presStyleCnt="21">
        <dgm:presLayoutVars>
          <dgm:bulletEnabled val="1"/>
        </dgm:presLayoutVars>
      </dgm:prSet>
      <dgm:spPr/>
    </dgm:pt>
    <dgm:pt modelId="{1772BA01-1CA8-44D1-90FF-6C6B8D08B097}" type="pres">
      <dgm:prSet presAssocID="{DBEEFA5F-5349-45FC-8901-F6312082AE84}" presName="childTextArrow" presStyleLbl="fgAccFollowNode1" presStyleIdx="15" presStyleCnt="21">
        <dgm:presLayoutVars>
          <dgm:bulletEnabled val="1"/>
        </dgm:presLayoutVars>
      </dgm:prSet>
      <dgm:spPr/>
    </dgm:pt>
    <dgm:pt modelId="{6B6DA4A6-9AA0-42BE-8732-9E6CDC50F300}" type="pres">
      <dgm:prSet presAssocID="{B37EB275-5B0D-4865-91E9-42059C6B5E00}" presName="childTextArrow" presStyleLbl="fgAccFollowNode1" presStyleIdx="16" presStyleCnt="21">
        <dgm:presLayoutVars>
          <dgm:bulletEnabled val="1"/>
        </dgm:presLayoutVars>
      </dgm:prSet>
      <dgm:spPr/>
    </dgm:pt>
    <dgm:pt modelId="{9FD7C592-C2FA-43D4-9DE3-ECABB0B557A2}" type="pres">
      <dgm:prSet presAssocID="{D17D2807-9A26-4D79-8D73-E9BAC5C71A45}" presName="childTextArrow" presStyleLbl="fgAccFollowNode1" presStyleIdx="17" presStyleCnt="21">
        <dgm:presLayoutVars>
          <dgm:bulletEnabled val="1"/>
        </dgm:presLayoutVars>
      </dgm:prSet>
      <dgm:spPr/>
    </dgm:pt>
    <dgm:pt modelId="{235D4769-E768-42AE-BC1A-15C1597DDF16}" type="pres">
      <dgm:prSet presAssocID="{88DD85E8-07B6-4114-A8CA-0DAE1BFA5F60}" presName="childTextArrow" presStyleLbl="fgAccFollowNode1" presStyleIdx="18" presStyleCnt="21">
        <dgm:presLayoutVars>
          <dgm:bulletEnabled val="1"/>
        </dgm:presLayoutVars>
      </dgm:prSet>
      <dgm:spPr/>
    </dgm:pt>
    <dgm:pt modelId="{FE72D015-7A92-4E6C-9868-77362BB05D59}" type="pres">
      <dgm:prSet presAssocID="{56D5B388-A196-4167-9466-4BBDD9D5E693}" presName="sp" presStyleCnt="0"/>
      <dgm:spPr/>
    </dgm:pt>
    <dgm:pt modelId="{4A05B58B-21CA-4D67-9859-E224AA132677}" type="pres">
      <dgm:prSet presAssocID="{A4EC58D8-AC04-4F24-9F4E-6FB1B6AA3E92}" presName="arrowAndChildren" presStyleCnt="0"/>
      <dgm:spPr/>
    </dgm:pt>
    <dgm:pt modelId="{AAB2E5AB-4C22-4D85-A659-C0769315FEB3}" type="pres">
      <dgm:prSet presAssocID="{A4EC58D8-AC04-4F24-9F4E-6FB1B6AA3E92}" presName="parentTextArrow" presStyleLbl="node1" presStyleIdx="2" presStyleCnt="4"/>
      <dgm:spPr/>
    </dgm:pt>
    <dgm:pt modelId="{84243F6B-8366-4DA1-B95E-4FE627FA501A}" type="pres">
      <dgm:prSet presAssocID="{A4EC58D8-AC04-4F24-9F4E-6FB1B6AA3E92}" presName="arrow" presStyleLbl="node1" presStyleIdx="3" presStyleCnt="4" custLinFactNeighborY="2044"/>
      <dgm:spPr/>
    </dgm:pt>
    <dgm:pt modelId="{FE142BD0-02EC-4F18-B363-418117C700D3}" type="pres">
      <dgm:prSet presAssocID="{A4EC58D8-AC04-4F24-9F4E-6FB1B6AA3E92}" presName="descendantArrow" presStyleCnt="0"/>
      <dgm:spPr/>
    </dgm:pt>
    <dgm:pt modelId="{9E477DB1-EB1C-4473-BC58-CD07CBE76039}" type="pres">
      <dgm:prSet presAssocID="{22519DB7-3130-4ECA-859F-D5D27120D461}" presName="childTextArrow" presStyleLbl="fgAccFollowNode1" presStyleIdx="19" presStyleCnt="21">
        <dgm:presLayoutVars>
          <dgm:bulletEnabled val="1"/>
        </dgm:presLayoutVars>
      </dgm:prSet>
      <dgm:spPr/>
    </dgm:pt>
    <dgm:pt modelId="{F6E84E42-CA43-4530-B83A-B686A61CFE64}" type="pres">
      <dgm:prSet presAssocID="{7E9B0601-B6DB-49CF-8888-67C9BE507653}" presName="childTextArrow" presStyleLbl="fgAccFollowNode1" presStyleIdx="20" presStyleCnt="21">
        <dgm:presLayoutVars>
          <dgm:bulletEnabled val="1"/>
        </dgm:presLayoutVars>
      </dgm:prSet>
      <dgm:spPr/>
    </dgm:pt>
  </dgm:ptLst>
  <dgm:cxnLst>
    <dgm:cxn modelId="{EAB40500-DF02-409C-B457-1E64CECFEA3A}" srcId="{6BD17CBF-437D-43E4-927C-539B23A1B98A}" destId="{B1094B85-36F0-496A-A33E-F137EB81F20A}" srcOrd="6" destOrd="0" parTransId="{E04B838E-328F-4857-BE08-87E2F4577058}" sibTransId="{0B8F6BC1-9EC3-447C-97A3-12C5DDFF2AF0}"/>
    <dgm:cxn modelId="{6456B103-BF5C-4E23-A6B7-2C9EDEC2BA72}" srcId="{46548587-798B-4B42-A6A4-65236B66E0FE}" destId="{464FD0F9-BC66-42BA-87C2-234E5C5F54F7}" srcOrd="4" destOrd="0" parTransId="{05A35773-0373-499F-9ED4-681F789F82F1}" sibTransId="{2E5880E0-2C21-4186-B9B8-1B45A926B72C}"/>
    <dgm:cxn modelId="{727E8105-89C2-406E-BBE4-AC190D7D9530}" srcId="{1A85CFAC-98F2-4157-B1A7-D388C07291CD}" destId="{A4EC58D8-AC04-4F24-9F4E-6FB1B6AA3E92}" srcOrd="0" destOrd="0" parTransId="{AAED08F6-12E0-4029-8B21-B27329C8AF7C}" sibTransId="{56D5B388-A196-4167-9466-4BBDD9D5E693}"/>
    <dgm:cxn modelId="{107D2917-2C1C-44E2-A1A8-0F63ECE50CF7}" srcId="{A4EC58D8-AC04-4F24-9F4E-6FB1B6AA3E92}" destId="{7E9B0601-B6DB-49CF-8888-67C9BE507653}" srcOrd="1" destOrd="0" parTransId="{59566D26-802E-415F-A008-4F453F33A3A2}" sibTransId="{CB15F765-9BF6-4B24-AC7E-A9438F599BA6}"/>
    <dgm:cxn modelId="{63CF711A-7DCD-45A8-93DA-EDCC1B9C0167}" type="presOf" srcId="{D0E67B16-82E6-47BA-895E-7ADF0D7135E7}" destId="{04FC76B7-1821-44D0-80C7-39A651506A9B}" srcOrd="0" destOrd="0" presId="urn:microsoft.com/office/officeart/2005/8/layout/process4"/>
    <dgm:cxn modelId="{682B431B-1C4B-4109-A03B-70F1331D228A}" srcId="{6BD17CBF-437D-43E4-927C-539B23A1B98A}" destId="{4BFA333F-E8C7-4F7B-9A8C-3847AF7A58E0}" srcOrd="2" destOrd="0" parTransId="{749AE272-7E56-4E32-A1FB-BB2977C8391F}" sibTransId="{880F3B75-7DDC-4783-B0AC-C8A3F04EFB31}"/>
    <dgm:cxn modelId="{49DB6120-623F-4A0E-ABD2-ED20EEEA6D8B}" type="presOf" srcId="{AA85B8EA-2001-44FA-B292-410B2517D5B4}" destId="{85E8C0E7-55BC-4894-8DDD-F0B4B75B93D5}" srcOrd="0" destOrd="0" presId="urn:microsoft.com/office/officeart/2005/8/layout/process4"/>
    <dgm:cxn modelId="{A2C96F20-2A8A-4520-ABB6-36EA7C8F5245}" type="presOf" srcId="{B1094B85-36F0-496A-A33E-F137EB81F20A}" destId="{FFE4AA0C-A0CA-4138-A261-D0E890CAC871}" srcOrd="0" destOrd="0" presId="urn:microsoft.com/office/officeart/2005/8/layout/process4"/>
    <dgm:cxn modelId="{1D68212B-6D37-4884-9911-FF9EE6EFD7C6}" srcId="{1A85CFAC-98F2-4157-B1A7-D388C07291CD}" destId="{46548587-798B-4B42-A6A4-65236B66E0FE}" srcOrd="2" destOrd="0" parTransId="{56CD513E-5654-4A36-B8C9-0814E8D33044}" sibTransId="{BCAC64C2-9FEE-483F-A61F-43F43A1511A0}"/>
    <dgm:cxn modelId="{826A332C-D6DF-4614-80C5-5ACA5E37967C}" srcId="{6BD17CBF-437D-43E4-927C-539B23A1B98A}" destId="{486B3A34-E83A-4145-8857-24DF954ECCF6}" srcOrd="4" destOrd="0" parTransId="{BB77484C-D71E-46FD-8C10-E679B0617345}" sibTransId="{5866995D-F8D5-440A-90AB-AF02342A8EAF}"/>
    <dgm:cxn modelId="{AC183A42-3322-4CAD-95A8-02AAFE80862D}" type="presOf" srcId="{4BFA333F-E8C7-4F7B-9A8C-3847AF7A58E0}" destId="{35F666FB-0BFB-4BD6-942C-F90D1BA95CCE}" srcOrd="0" destOrd="0" presId="urn:microsoft.com/office/officeart/2005/8/layout/process4"/>
    <dgm:cxn modelId="{208DDB45-9FE2-431A-A84E-43B368C56096}" type="presOf" srcId="{A4EC58D8-AC04-4F24-9F4E-6FB1B6AA3E92}" destId="{AAB2E5AB-4C22-4D85-A659-C0769315FEB3}" srcOrd="0" destOrd="0" presId="urn:microsoft.com/office/officeart/2005/8/layout/process4"/>
    <dgm:cxn modelId="{12518546-1D6E-4CC0-9C3A-A2312CE7A4CB}" type="presOf" srcId="{A4EC58D8-AC04-4F24-9F4E-6FB1B6AA3E92}" destId="{84243F6B-8366-4DA1-B95E-4FE627FA501A}" srcOrd="1" destOrd="0" presId="urn:microsoft.com/office/officeart/2005/8/layout/process4"/>
    <dgm:cxn modelId="{113CAC46-9CC4-4661-A63E-C4F792DF83A6}" type="presOf" srcId="{486B3A34-E83A-4145-8857-24DF954ECCF6}" destId="{777F624D-9D26-4497-AE37-C52538D6277A}" srcOrd="0" destOrd="0" presId="urn:microsoft.com/office/officeart/2005/8/layout/process4"/>
    <dgm:cxn modelId="{6768DB4A-4EEF-43AF-97D4-13F318271B2F}" srcId="{6BD17CBF-437D-43E4-927C-539B23A1B98A}" destId="{0D846C3D-367A-4A8D-A7DF-A4E48C15981E}" srcOrd="3" destOrd="0" parTransId="{A2B13F6A-856E-4161-B80F-8F1096FB6B10}" sibTransId="{1E991B6A-4DC0-4E89-A24B-3125E38245B7}"/>
    <dgm:cxn modelId="{0B92226C-51BB-4765-A3EF-3424229F98AB}" srcId="{80DF16CC-0828-404E-8806-19A4384D9B32}" destId="{88DD85E8-07B6-4114-A8CA-0DAE1BFA5F60}" srcOrd="5" destOrd="0" parTransId="{ADB9DF53-8D84-48FD-9752-66048ECD54B2}" sibTransId="{F126AFA1-F107-40ED-B865-74D0F8831AED}"/>
    <dgm:cxn modelId="{08B32C77-56C2-4DC4-BC55-5C3D1FA5A18A}" type="presOf" srcId="{371AE810-1974-4B59-B79F-761DD49403F3}" destId="{8141BBAC-5D69-43DA-B40F-4ADB18B09451}" srcOrd="0" destOrd="0" presId="urn:microsoft.com/office/officeart/2005/8/layout/process4"/>
    <dgm:cxn modelId="{F4D98957-E278-4BA1-BB2B-E58B06F2982A}" type="presOf" srcId="{D17D2807-9A26-4D79-8D73-E9BAC5C71A45}" destId="{9FD7C592-C2FA-43D4-9DE3-ECABB0B557A2}" srcOrd="0" destOrd="0" presId="urn:microsoft.com/office/officeart/2005/8/layout/process4"/>
    <dgm:cxn modelId="{E2705559-E8DE-46E4-991E-02E742662E79}" type="presOf" srcId="{0D846C3D-367A-4A8D-A7DF-A4E48C15981E}" destId="{FF8388C7-1029-4FBB-8560-09462F995B69}" srcOrd="0" destOrd="0" presId="urn:microsoft.com/office/officeart/2005/8/layout/process4"/>
    <dgm:cxn modelId="{14928A79-D024-4FF4-875A-DF7CDE462A26}" type="presOf" srcId="{6BD17CBF-437D-43E4-927C-539B23A1B98A}" destId="{917C282F-5A2B-4688-8F23-94B20844CF41}" srcOrd="1" destOrd="0" presId="urn:microsoft.com/office/officeart/2005/8/layout/process4"/>
    <dgm:cxn modelId="{D1C86581-724A-4401-A42F-940025F7FDAE}" srcId="{80DF16CC-0828-404E-8806-19A4384D9B32}" destId="{DBEEFA5F-5349-45FC-8901-F6312082AE84}" srcOrd="2" destOrd="0" parTransId="{714E4F54-6135-4B68-9E78-9EEF3DB95E4A}" sibTransId="{1E8A652D-56F1-4837-8C27-449AB372C883}"/>
    <dgm:cxn modelId="{E2E8B985-0E04-4111-B006-7328E37007AF}" type="presOf" srcId="{46548587-798B-4B42-A6A4-65236B66E0FE}" destId="{93D0E263-2929-4260-A35B-ADC674FDA863}" srcOrd="1" destOrd="0" presId="urn:microsoft.com/office/officeart/2005/8/layout/process4"/>
    <dgm:cxn modelId="{78EF618A-5C15-4FEE-9922-CC5030610775}" srcId="{1A85CFAC-98F2-4157-B1A7-D388C07291CD}" destId="{6BD17CBF-437D-43E4-927C-539B23A1B98A}" srcOrd="3" destOrd="0" parTransId="{150E67BB-068A-452A-8E26-23E0DDED560F}" sibTransId="{F3325581-6188-4360-8B3D-B83D05CA61C1}"/>
    <dgm:cxn modelId="{C87C9390-A78F-48F6-ADB5-AA459219E78B}" srcId="{46548587-798B-4B42-A6A4-65236B66E0FE}" destId="{371AE810-1974-4B59-B79F-761DD49403F3}" srcOrd="2" destOrd="0" parTransId="{C513440C-D978-4F16-9A5E-F2DF376C94AE}" sibTransId="{74830659-BD61-4016-A087-E9ED14B5CF1E}"/>
    <dgm:cxn modelId="{A2C98192-0ACB-49A9-9754-7E04825547F6}" type="presOf" srcId="{ED7200D4-156A-40A1-8CF8-7CC9EEA3526E}" destId="{C4309644-BF02-4318-8DD3-54A165DBC386}" srcOrd="0" destOrd="0" presId="urn:microsoft.com/office/officeart/2005/8/layout/process4"/>
    <dgm:cxn modelId="{33F99C9C-A8DE-4BEE-9E27-470C001F0A62}" srcId="{6BD17CBF-437D-43E4-927C-539B23A1B98A}" destId="{929FDD39-E8DB-4874-824A-DA8C5A1413BA}" srcOrd="0" destOrd="0" parTransId="{F5229B3A-951A-4D3F-AD64-A6A3BE5EBEBE}" sibTransId="{7AA43FCB-BC23-4544-AA9F-C67FA6DBD4D5}"/>
    <dgm:cxn modelId="{BABC34A0-3B6B-46C1-AECA-69EE1AC87B8C}" srcId="{46548587-798B-4B42-A6A4-65236B66E0FE}" destId="{4BB6F55A-57E8-41D9-BE74-9B200D040894}" srcOrd="0" destOrd="0" parTransId="{E4AFA87D-E696-4CB0-82B3-0216A1118D08}" sibTransId="{F99A46D7-5142-4E60-990D-B4415246CFB2}"/>
    <dgm:cxn modelId="{B0AF72A2-24A0-43A1-9A16-777B9C46FC7F}" type="presOf" srcId="{46548587-798B-4B42-A6A4-65236B66E0FE}" destId="{14B1E319-A4A8-4E2A-806B-84564A85E2DA}" srcOrd="0" destOrd="0" presId="urn:microsoft.com/office/officeart/2005/8/layout/process4"/>
    <dgm:cxn modelId="{59D116A4-900C-4808-99E2-13EA7F1813C6}" type="presOf" srcId="{7E9B0601-B6DB-49CF-8888-67C9BE507653}" destId="{F6E84E42-CA43-4530-B83A-B686A61CFE64}" srcOrd="0" destOrd="0" presId="urn:microsoft.com/office/officeart/2005/8/layout/process4"/>
    <dgm:cxn modelId="{E647BDA5-37AF-442E-805A-083A7D86BA23}" type="presOf" srcId="{80DF16CC-0828-404E-8806-19A4384D9B32}" destId="{8E6FB3B9-573E-417B-93A4-281278FB8530}" srcOrd="1" destOrd="0" presId="urn:microsoft.com/office/officeart/2005/8/layout/process4"/>
    <dgm:cxn modelId="{99CD7CAB-A1E9-40E1-9630-F6BF83B52A3A}" srcId="{1A85CFAC-98F2-4157-B1A7-D388C07291CD}" destId="{80DF16CC-0828-404E-8806-19A4384D9B32}" srcOrd="1" destOrd="0" parTransId="{3A9BE859-CA61-4A38-AB1E-8507A0CFC98A}" sibTransId="{1ABE6A2F-E4D0-4CF1-A9F2-9B8A66E8B67D}"/>
    <dgm:cxn modelId="{1B03DFAB-7E64-4B9E-8882-811E119DCB21}" srcId="{6BD17CBF-437D-43E4-927C-539B23A1B98A}" destId="{6E8B0A9C-F295-4FF0-A299-EFDC4FD4C628}" srcOrd="5" destOrd="0" parTransId="{D2AD1CA6-1CFD-4344-9103-21B01A34351B}" sibTransId="{7AF9CB1C-1343-49C4-AB25-B3451B05FB1B}"/>
    <dgm:cxn modelId="{D37A03B4-6558-4718-9E52-D7435973D498}" srcId="{80DF16CC-0828-404E-8806-19A4384D9B32}" destId="{D0E67B16-82E6-47BA-895E-7ADF0D7135E7}" srcOrd="0" destOrd="0" parTransId="{6F91912F-28D6-4DE9-8BF7-FC9496997AEB}" sibTransId="{D00578AF-C001-4935-8DEA-51FA85E6BFA0}"/>
    <dgm:cxn modelId="{349FEBB5-41C9-4173-AAE1-B879F24F3F00}" type="presOf" srcId="{A87934A2-9E1D-4D70-9EBC-5848D80283B1}" destId="{57E46794-CA7F-408D-84B1-277D2DEB2599}" srcOrd="0" destOrd="0" presId="urn:microsoft.com/office/officeart/2005/8/layout/process4"/>
    <dgm:cxn modelId="{1B418EBA-A0E6-4E07-859E-8DBA15DABBA0}" type="presOf" srcId="{DC93D72A-51EE-41EC-AB16-4C3938F5D32D}" destId="{24F1D940-B9EF-4793-B48A-E54573C93FB0}" srcOrd="0" destOrd="0" presId="urn:microsoft.com/office/officeart/2005/8/layout/process4"/>
    <dgm:cxn modelId="{DC5227BC-66ED-4D4A-88CD-4478BDD530E0}" type="presOf" srcId="{929FDD39-E8DB-4874-824A-DA8C5A1413BA}" destId="{3585F36C-B14B-4944-9A75-A8CA68F95618}" srcOrd="0" destOrd="0" presId="urn:microsoft.com/office/officeart/2005/8/layout/process4"/>
    <dgm:cxn modelId="{9D6131BC-6A98-4E42-8F1C-2C978E76347C}" srcId="{80DF16CC-0828-404E-8806-19A4384D9B32}" destId="{B37EB275-5B0D-4865-91E9-42059C6B5E00}" srcOrd="3" destOrd="0" parTransId="{0FFFC0FD-C7C1-43B1-B7CD-CA27DEF68F5D}" sibTransId="{5AB20787-1569-4F04-8040-8725ABA2EA9D}"/>
    <dgm:cxn modelId="{540BC3BE-072B-4EB0-B22D-1A9B89BF2775}" type="presOf" srcId="{88DD85E8-07B6-4114-A8CA-0DAE1BFA5F60}" destId="{235D4769-E768-42AE-BC1A-15C1597DDF16}" srcOrd="0" destOrd="0" presId="urn:microsoft.com/office/officeart/2005/8/layout/process4"/>
    <dgm:cxn modelId="{47AAACBF-350E-4279-9217-5CF562FB4125}" srcId="{6BD17CBF-437D-43E4-927C-539B23A1B98A}" destId="{DC93D72A-51EE-41EC-AB16-4C3938F5D32D}" srcOrd="1" destOrd="0" parTransId="{684A41A7-E94A-417E-82D7-4CF234D65953}" sibTransId="{C4C1ED65-164A-48E5-AC2D-DF0F9916156E}"/>
    <dgm:cxn modelId="{B1962EC2-943C-4209-994B-85BE2793006E}" type="presOf" srcId="{464FD0F9-BC66-42BA-87C2-234E5C5F54F7}" destId="{CE666FA5-F1C4-43AF-93CF-4B23ABCAB5BD}" srcOrd="0" destOrd="0" presId="urn:microsoft.com/office/officeart/2005/8/layout/process4"/>
    <dgm:cxn modelId="{98CA5AC3-BE87-4FCE-9577-2F7E4B52EF41}" srcId="{46548587-798B-4B42-A6A4-65236B66E0FE}" destId="{AA85B8EA-2001-44FA-B292-410B2517D5B4}" srcOrd="3" destOrd="0" parTransId="{5D99C303-AC97-4EC4-9F56-5367C14296CF}" sibTransId="{4728FFDE-9EAA-4DF5-87D7-6537E7A1E9B3}"/>
    <dgm:cxn modelId="{C32883C8-922D-42A4-BBB2-4D56DC2FEB59}" type="presOf" srcId="{B37EB275-5B0D-4865-91E9-42059C6B5E00}" destId="{6B6DA4A6-9AA0-42BE-8732-9E6CDC50F300}" srcOrd="0" destOrd="0" presId="urn:microsoft.com/office/officeart/2005/8/layout/process4"/>
    <dgm:cxn modelId="{56EF9DC8-B150-4DEB-BD82-134728B24487}" type="presOf" srcId="{DBEEFA5F-5349-45FC-8901-F6312082AE84}" destId="{1772BA01-1CA8-44D1-90FF-6C6B8D08B097}" srcOrd="0" destOrd="0" presId="urn:microsoft.com/office/officeart/2005/8/layout/process4"/>
    <dgm:cxn modelId="{37A95ECF-DD78-45D0-9028-A9D4EC0A6916}" srcId="{46548587-798B-4B42-A6A4-65236B66E0FE}" destId="{A87934A2-9E1D-4D70-9EBC-5848D80283B1}" srcOrd="1" destOrd="0" parTransId="{89B704F6-0606-41E5-8354-22BA1BA4C8B2}" sibTransId="{3E23E97C-5E7D-461E-9655-8DCC28DA2626}"/>
    <dgm:cxn modelId="{859800D0-1DED-40BA-BE1F-5A4FBFE89283}" type="presOf" srcId="{6E8B0A9C-F295-4FF0-A299-EFDC4FD4C628}" destId="{08273410-FB69-49C8-BF02-7E70A1FEB818}" srcOrd="0" destOrd="0" presId="urn:microsoft.com/office/officeart/2005/8/layout/process4"/>
    <dgm:cxn modelId="{E6CC85D6-BC31-4A2A-9CE4-B5B8EB1A9D2B}" srcId="{A4EC58D8-AC04-4F24-9F4E-6FB1B6AA3E92}" destId="{22519DB7-3130-4ECA-859F-D5D27120D461}" srcOrd="0" destOrd="0" parTransId="{47DF66E2-FE1A-4680-9FD5-A754B80438C2}" sibTransId="{04A822FA-592C-4A6D-B191-F8FB01500C77}"/>
    <dgm:cxn modelId="{E55441D8-329F-44E0-8F90-D929E3CFFDC4}" type="presOf" srcId="{22519DB7-3130-4ECA-859F-D5D27120D461}" destId="{9E477DB1-EB1C-4473-BC58-CD07CBE76039}" srcOrd="0" destOrd="0" presId="urn:microsoft.com/office/officeart/2005/8/layout/process4"/>
    <dgm:cxn modelId="{F3B31BDA-D8F0-4B7D-9379-E9AF52EB2C21}" srcId="{80DF16CC-0828-404E-8806-19A4384D9B32}" destId="{D17D2807-9A26-4D79-8D73-E9BAC5C71A45}" srcOrd="4" destOrd="0" parTransId="{C59CE0ED-4B1C-4FCA-B614-3C8C41E80F99}" sibTransId="{C1B25745-9B05-4831-B120-907D6FCA51ED}"/>
    <dgm:cxn modelId="{AD0A75DC-C3D5-4F46-BF26-1945DBB4A167}" type="presOf" srcId="{80DF16CC-0828-404E-8806-19A4384D9B32}" destId="{BE118807-5267-4FA3-B243-0EEB14927CA9}" srcOrd="0" destOrd="0" presId="urn:microsoft.com/office/officeart/2005/8/layout/process4"/>
    <dgm:cxn modelId="{541415DE-A1AB-417F-AA66-A19E5069CBC6}" type="presOf" srcId="{4BB6F55A-57E8-41D9-BE74-9B200D040894}" destId="{B753A78A-C7A3-4C5E-8758-D0EC993B2692}" srcOrd="0" destOrd="0" presId="urn:microsoft.com/office/officeart/2005/8/layout/process4"/>
    <dgm:cxn modelId="{43E8C8DF-DA48-4DC7-839C-753C247C8EE1}" type="presOf" srcId="{6BD17CBF-437D-43E4-927C-539B23A1B98A}" destId="{1C185157-BC9F-4622-AED4-F6F25B3255F5}" srcOrd="0" destOrd="0" presId="urn:microsoft.com/office/officeart/2005/8/layout/process4"/>
    <dgm:cxn modelId="{A68CB7E0-6261-44A8-AEA9-69C941617403}" srcId="{80DF16CC-0828-404E-8806-19A4384D9B32}" destId="{ED7200D4-156A-40A1-8CF8-7CC9EEA3526E}" srcOrd="1" destOrd="0" parTransId="{75241219-65F7-423C-95AC-505432408B10}" sibTransId="{7B863DA4-4539-428E-AE05-2CCB1A1681DA}"/>
    <dgm:cxn modelId="{CF0E16EA-8714-40AC-A5A5-3E13828BDA4A}" type="presOf" srcId="{1A85CFAC-98F2-4157-B1A7-D388C07291CD}" destId="{BB1C8581-77AA-4ED2-9EF4-6B4A3C90919F}" srcOrd="0" destOrd="0" presId="urn:microsoft.com/office/officeart/2005/8/layout/process4"/>
    <dgm:cxn modelId="{47E9D5EF-F5C8-4EDB-B795-70B4368A6335}" type="presOf" srcId="{83D97ACD-0312-4E1D-B45E-84A5CFC339DA}" destId="{A30B1A49-03F8-42E1-BC2B-556BA445E4F7}" srcOrd="0" destOrd="0" presId="urn:microsoft.com/office/officeart/2005/8/layout/process4"/>
    <dgm:cxn modelId="{C9B3D3F8-E82E-4DC3-B9F3-05E97071FD36}" srcId="{46548587-798B-4B42-A6A4-65236B66E0FE}" destId="{83D97ACD-0312-4E1D-B45E-84A5CFC339DA}" srcOrd="5" destOrd="0" parTransId="{B98CCD3C-EF05-411F-B721-6199AFE64898}" sibTransId="{E7F8B340-3D65-46E2-91E1-3F5ADA0D916F}"/>
    <dgm:cxn modelId="{E516C7B9-DEBA-402E-9463-FCC5FF86CE0F}" type="presParOf" srcId="{BB1C8581-77AA-4ED2-9EF4-6B4A3C90919F}" destId="{14C6311E-B3C6-410D-813C-5CE32FE3C701}" srcOrd="0" destOrd="0" presId="urn:microsoft.com/office/officeart/2005/8/layout/process4"/>
    <dgm:cxn modelId="{81EBF526-0392-4C01-B6E7-6612B8D16953}" type="presParOf" srcId="{14C6311E-B3C6-410D-813C-5CE32FE3C701}" destId="{1C185157-BC9F-4622-AED4-F6F25B3255F5}" srcOrd="0" destOrd="0" presId="urn:microsoft.com/office/officeart/2005/8/layout/process4"/>
    <dgm:cxn modelId="{C28CB3D8-457C-40EE-884D-0B2A82342C62}" type="presParOf" srcId="{14C6311E-B3C6-410D-813C-5CE32FE3C701}" destId="{917C282F-5A2B-4688-8F23-94B20844CF41}" srcOrd="1" destOrd="0" presId="urn:microsoft.com/office/officeart/2005/8/layout/process4"/>
    <dgm:cxn modelId="{4E1EDC88-743D-4873-9637-9390F86C7191}" type="presParOf" srcId="{14C6311E-B3C6-410D-813C-5CE32FE3C701}" destId="{79D4A3B3-8D0D-4BCE-8F24-7BDB4AAAE974}" srcOrd="2" destOrd="0" presId="urn:microsoft.com/office/officeart/2005/8/layout/process4"/>
    <dgm:cxn modelId="{57BA354A-2E44-42D1-A81D-E839E8ED7740}" type="presParOf" srcId="{79D4A3B3-8D0D-4BCE-8F24-7BDB4AAAE974}" destId="{3585F36C-B14B-4944-9A75-A8CA68F95618}" srcOrd="0" destOrd="0" presId="urn:microsoft.com/office/officeart/2005/8/layout/process4"/>
    <dgm:cxn modelId="{7562D76A-A791-4957-82C2-DF5B0AA1369F}" type="presParOf" srcId="{79D4A3B3-8D0D-4BCE-8F24-7BDB4AAAE974}" destId="{24F1D940-B9EF-4793-B48A-E54573C93FB0}" srcOrd="1" destOrd="0" presId="urn:microsoft.com/office/officeart/2005/8/layout/process4"/>
    <dgm:cxn modelId="{5046BC2E-91A6-4893-B084-9254BA132AB5}" type="presParOf" srcId="{79D4A3B3-8D0D-4BCE-8F24-7BDB4AAAE974}" destId="{35F666FB-0BFB-4BD6-942C-F90D1BA95CCE}" srcOrd="2" destOrd="0" presId="urn:microsoft.com/office/officeart/2005/8/layout/process4"/>
    <dgm:cxn modelId="{49526C4D-E956-4E1E-A400-54FC83F01463}" type="presParOf" srcId="{79D4A3B3-8D0D-4BCE-8F24-7BDB4AAAE974}" destId="{FF8388C7-1029-4FBB-8560-09462F995B69}" srcOrd="3" destOrd="0" presId="urn:microsoft.com/office/officeart/2005/8/layout/process4"/>
    <dgm:cxn modelId="{F4F137C1-B616-4226-963D-FB51DF00EA68}" type="presParOf" srcId="{79D4A3B3-8D0D-4BCE-8F24-7BDB4AAAE974}" destId="{777F624D-9D26-4497-AE37-C52538D6277A}" srcOrd="4" destOrd="0" presId="urn:microsoft.com/office/officeart/2005/8/layout/process4"/>
    <dgm:cxn modelId="{B2162A07-B501-406F-BD03-E4E78D5EF1BA}" type="presParOf" srcId="{79D4A3B3-8D0D-4BCE-8F24-7BDB4AAAE974}" destId="{08273410-FB69-49C8-BF02-7E70A1FEB818}" srcOrd="5" destOrd="0" presId="urn:microsoft.com/office/officeart/2005/8/layout/process4"/>
    <dgm:cxn modelId="{67B6157F-09A9-4D68-8E33-CC4F6EB82863}" type="presParOf" srcId="{79D4A3B3-8D0D-4BCE-8F24-7BDB4AAAE974}" destId="{FFE4AA0C-A0CA-4138-A261-D0E890CAC871}" srcOrd="6" destOrd="0" presId="urn:microsoft.com/office/officeart/2005/8/layout/process4"/>
    <dgm:cxn modelId="{F5A2D63A-36E3-40F5-AE9C-3B7FD704EADA}" type="presParOf" srcId="{BB1C8581-77AA-4ED2-9EF4-6B4A3C90919F}" destId="{555627E6-D334-421B-BFB3-EE52E344B922}" srcOrd="1" destOrd="0" presId="urn:microsoft.com/office/officeart/2005/8/layout/process4"/>
    <dgm:cxn modelId="{BD79F4E5-358E-40C8-84F4-9913535F7AD8}" type="presParOf" srcId="{BB1C8581-77AA-4ED2-9EF4-6B4A3C90919F}" destId="{EACB3E59-7EAA-4B27-8B79-C45C0D4E44EC}" srcOrd="2" destOrd="0" presId="urn:microsoft.com/office/officeart/2005/8/layout/process4"/>
    <dgm:cxn modelId="{A930FFC9-F3FF-4543-A30B-9E2FFEE7642C}" type="presParOf" srcId="{EACB3E59-7EAA-4B27-8B79-C45C0D4E44EC}" destId="{14B1E319-A4A8-4E2A-806B-84564A85E2DA}" srcOrd="0" destOrd="0" presId="urn:microsoft.com/office/officeart/2005/8/layout/process4"/>
    <dgm:cxn modelId="{7524CC0F-0D87-47CF-9CB9-A3D8D721F516}" type="presParOf" srcId="{EACB3E59-7EAA-4B27-8B79-C45C0D4E44EC}" destId="{93D0E263-2929-4260-A35B-ADC674FDA863}" srcOrd="1" destOrd="0" presId="urn:microsoft.com/office/officeart/2005/8/layout/process4"/>
    <dgm:cxn modelId="{044AFC69-3E53-43AC-AAC3-263C90086899}" type="presParOf" srcId="{EACB3E59-7EAA-4B27-8B79-C45C0D4E44EC}" destId="{7A88E2EB-47CE-4EA4-A7E0-5DFBAC6D3FD0}" srcOrd="2" destOrd="0" presId="urn:microsoft.com/office/officeart/2005/8/layout/process4"/>
    <dgm:cxn modelId="{C2DF2EC3-6A12-4E3A-93BB-DE9F44B2DDB1}" type="presParOf" srcId="{7A88E2EB-47CE-4EA4-A7E0-5DFBAC6D3FD0}" destId="{B753A78A-C7A3-4C5E-8758-D0EC993B2692}" srcOrd="0" destOrd="0" presId="urn:microsoft.com/office/officeart/2005/8/layout/process4"/>
    <dgm:cxn modelId="{EF5DBA70-9A3C-44B2-A42F-8DCE62FC544A}" type="presParOf" srcId="{7A88E2EB-47CE-4EA4-A7E0-5DFBAC6D3FD0}" destId="{57E46794-CA7F-408D-84B1-277D2DEB2599}" srcOrd="1" destOrd="0" presId="urn:microsoft.com/office/officeart/2005/8/layout/process4"/>
    <dgm:cxn modelId="{60D9B38A-C8C5-467D-8407-AFD24AAF998B}" type="presParOf" srcId="{7A88E2EB-47CE-4EA4-A7E0-5DFBAC6D3FD0}" destId="{8141BBAC-5D69-43DA-B40F-4ADB18B09451}" srcOrd="2" destOrd="0" presId="urn:microsoft.com/office/officeart/2005/8/layout/process4"/>
    <dgm:cxn modelId="{49DA16AD-04ED-42DF-A547-A141F8DC9649}" type="presParOf" srcId="{7A88E2EB-47CE-4EA4-A7E0-5DFBAC6D3FD0}" destId="{85E8C0E7-55BC-4894-8DDD-F0B4B75B93D5}" srcOrd="3" destOrd="0" presId="urn:microsoft.com/office/officeart/2005/8/layout/process4"/>
    <dgm:cxn modelId="{EDFA47C3-68CC-40C5-985C-540877658393}" type="presParOf" srcId="{7A88E2EB-47CE-4EA4-A7E0-5DFBAC6D3FD0}" destId="{CE666FA5-F1C4-43AF-93CF-4B23ABCAB5BD}" srcOrd="4" destOrd="0" presId="urn:microsoft.com/office/officeart/2005/8/layout/process4"/>
    <dgm:cxn modelId="{3906886B-ED99-40CF-901A-6BEC7E7D721C}" type="presParOf" srcId="{7A88E2EB-47CE-4EA4-A7E0-5DFBAC6D3FD0}" destId="{A30B1A49-03F8-42E1-BC2B-556BA445E4F7}" srcOrd="5" destOrd="0" presId="urn:microsoft.com/office/officeart/2005/8/layout/process4"/>
    <dgm:cxn modelId="{88A3C661-8846-400A-AFA5-EE018E1AA4EB}" type="presParOf" srcId="{BB1C8581-77AA-4ED2-9EF4-6B4A3C90919F}" destId="{9371C6EB-7713-4C60-BD39-13DF5E58A286}" srcOrd="3" destOrd="0" presId="urn:microsoft.com/office/officeart/2005/8/layout/process4"/>
    <dgm:cxn modelId="{86484A71-D271-4D5C-AAF3-A5F4682435A2}" type="presParOf" srcId="{BB1C8581-77AA-4ED2-9EF4-6B4A3C90919F}" destId="{53766C7C-9F10-4035-AB43-77E3F7A65EBA}" srcOrd="4" destOrd="0" presId="urn:microsoft.com/office/officeart/2005/8/layout/process4"/>
    <dgm:cxn modelId="{8B63FE3E-43BD-4CC3-83AD-B2B5945A97BB}" type="presParOf" srcId="{53766C7C-9F10-4035-AB43-77E3F7A65EBA}" destId="{BE118807-5267-4FA3-B243-0EEB14927CA9}" srcOrd="0" destOrd="0" presId="urn:microsoft.com/office/officeart/2005/8/layout/process4"/>
    <dgm:cxn modelId="{10C9C89C-417E-43AB-B667-2E5470F4B772}" type="presParOf" srcId="{53766C7C-9F10-4035-AB43-77E3F7A65EBA}" destId="{8E6FB3B9-573E-417B-93A4-281278FB8530}" srcOrd="1" destOrd="0" presId="urn:microsoft.com/office/officeart/2005/8/layout/process4"/>
    <dgm:cxn modelId="{3B362665-E3A0-4976-BBD2-09026C2892A3}" type="presParOf" srcId="{53766C7C-9F10-4035-AB43-77E3F7A65EBA}" destId="{0576732F-06E3-458D-B019-74A52B486978}" srcOrd="2" destOrd="0" presId="urn:microsoft.com/office/officeart/2005/8/layout/process4"/>
    <dgm:cxn modelId="{F39928EE-BB91-4752-AEC0-EF13EFF4253F}" type="presParOf" srcId="{0576732F-06E3-458D-B019-74A52B486978}" destId="{04FC76B7-1821-44D0-80C7-39A651506A9B}" srcOrd="0" destOrd="0" presId="urn:microsoft.com/office/officeart/2005/8/layout/process4"/>
    <dgm:cxn modelId="{07DCF3E7-7802-4680-ADA7-D5A119AF7707}" type="presParOf" srcId="{0576732F-06E3-458D-B019-74A52B486978}" destId="{C4309644-BF02-4318-8DD3-54A165DBC386}" srcOrd="1" destOrd="0" presId="urn:microsoft.com/office/officeart/2005/8/layout/process4"/>
    <dgm:cxn modelId="{B8C7AFAD-1BC9-4034-88D5-4CEA4E70BAA4}" type="presParOf" srcId="{0576732F-06E3-458D-B019-74A52B486978}" destId="{1772BA01-1CA8-44D1-90FF-6C6B8D08B097}" srcOrd="2" destOrd="0" presId="urn:microsoft.com/office/officeart/2005/8/layout/process4"/>
    <dgm:cxn modelId="{011E65FA-28B9-4E22-8654-E868ED86F3B2}" type="presParOf" srcId="{0576732F-06E3-458D-B019-74A52B486978}" destId="{6B6DA4A6-9AA0-42BE-8732-9E6CDC50F300}" srcOrd="3" destOrd="0" presId="urn:microsoft.com/office/officeart/2005/8/layout/process4"/>
    <dgm:cxn modelId="{8BB02D47-9D32-4ED8-B649-26DDF8934DE2}" type="presParOf" srcId="{0576732F-06E3-458D-B019-74A52B486978}" destId="{9FD7C592-C2FA-43D4-9DE3-ECABB0B557A2}" srcOrd="4" destOrd="0" presId="urn:microsoft.com/office/officeart/2005/8/layout/process4"/>
    <dgm:cxn modelId="{BC0839D1-9FE6-4523-8902-30C7FA80128C}" type="presParOf" srcId="{0576732F-06E3-458D-B019-74A52B486978}" destId="{235D4769-E768-42AE-BC1A-15C1597DDF16}" srcOrd="5" destOrd="0" presId="urn:microsoft.com/office/officeart/2005/8/layout/process4"/>
    <dgm:cxn modelId="{7990B37D-2C26-48B9-8057-A7B7E0C1EB36}" type="presParOf" srcId="{BB1C8581-77AA-4ED2-9EF4-6B4A3C90919F}" destId="{FE72D015-7A92-4E6C-9868-77362BB05D59}" srcOrd="5" destOrd="0" presId="urn:microsoft.com/office/officeart/2005/8/layout/process4"/>
    <dgm:cxn modelId="{6DED8F90-E131-4844-AA01-37DF98C1FC8D}" type="presParOf" srcId="{BB1C8581-77AA-4ED2-9EF4-6B4A3C90919F}" destId="{4A05B58B-21CA-4D67-9859-E224AA132677}" srcOrd="6" destOrd="0" presId="urn:microsoft.com/office/officeart/2005/8/layout/process4"/>
    <dgm:cxn modelId="{7FF5E7EB-8344-47CE-9102-836C5E91FAD1}" type="presParOf" srcId="{4A05B58B-21CA-4D67-9859-E224AA132677}" destId="{AAB2E5AB-4C22-4D85-A659-C0769315FEB3}" srcOrd="0" destOrd="0" presId="urn:microsoft.com/office/officeart/2005/8/layout/process4"/>
    <dgm:cxn modelId="{C738F8CA-B900-4739-8A25-EDF4CE074CE4}" type="presParOf" srcId="{4A05B58B-21CA-4D67-9859-E224AA132677}" destId="{84243F6B-8366-4DA1-B95E-4FE627FA501A}" srcOrd="1" destOrd="0" presId="urn:microsoft.com/office/officeart/2005/8/layout/process4"/>
    <dgm:cxn modelId="{85F432C5-B05F-4C99-B1B6-5D584C5D7FD1}" type="presParOf" srcId="{4A05B58B-21CA-4D67-9859-E224AA132677}" destId="{FE142BD0-02EC-4F18-B363-418117C700D3}" srcOrd="2" destOrd="0" presId="urn:microsoft.com/office/officeart/2005/8/layout/process4"/>
    <dgm:cxn modelId="{FDAEDE3A-C17E-4FC9-AF1F-BFE2BD0FC53C}" type="presParOf" srcId="{FE142BD0-02EC-4F18-B363-418117C700D3}" destId="{9E477DB1-EB1C-4473-BC58-CD07CBE76039}" srcOrd="0" destOrd="0" presId="urn:microsoft.com/office/officeart/2005/8/layout/process4"/>
    <dgm:cxn modelId="{407353F2-9C42-452C-B9D6-237AE8C810A4}" type="presParOf" srcId="{FE142BD0-02EC-4F18-B363-418117C700D3}" destId="{F6E84E42-CA43-4530-B83A-B686A61CFE64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7C282F-5A2B-4688-8F23-94B20844CF41}">
      <dsp:nvSpPr>
        <dsp:cNvPr id="0" name=""/>
        <dsp:cNvSpPr/>
      </dsp:nvSpPr>
      <dsp:spPr>
        <a:xfrm>
          <a:off x="0" y="4607367"/>
          <a:ext cx="11598542" cy="1007642"/>
        </a:xfrm>
        <a:prstGeom prst="rect">
          <a:avLst/>
        </a:prstGeom>
        <a:solidFill>
          <a:srgbClr val="63122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2027</a:t>
          </a:r>
        </a:p>
      </dsp:txBody>
      <dsp:txXfrm>
        <a:off x="0" y="4607367"/>
        <a:ext cx="11598542" cy="544127"/>
      </dsp:txXfrm>
    </dsp:sp>
    <dsp:sp modelId="{3585F36C-B14B-4944-9A75-A8CA68F95618}">
      <dsp:nvSpPr>
        <dsp:cNvPr id="0" name=""/>
        <dsp:cNvSpPr/>
      </dsp:nvSpPr>
      <dsp:spPr>
        <a:xfrm>
          <a:off x="1415" y="5083538"/>
          <a:ext cx="1656530" cy="559120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Qualifying service for unfair dismissal reduced</a:t>
          </a:r>
        </a:p>
      </dsp:txBody>
      <dsp:txXfrm>
        <a:off x="1415" y="5083538"/>
        <a:ext cx="1656530" cy="559120"/>
      </dsp:txXfrm>
    </dsp:sp>
    <dsp:sp modelId="{24F1D940-B9EF-4793-B48A-E54573C93FB0}">
      <dsp:nvSpPr>
        <dsp:cNvPr id="0" name=""/>
        <dsp:cNvSpPr/>
      </dsp:nvSpPr>
      <dsp:spPr>
        <a:xfrm>
          <a:off x="1657945" y="5083538"/>
          <a:ext cx="1656530" cy="559120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Collective redundancy consultation threshold changed</a:t>
          </a:r>
        </a:p>
      </dsp:txBody>
      <dsp:txXfrm>
        <a:off x="1657945" y="5083538"/>
        <a:ext cx="1656530" cy="559120"/>
      </dsp:txXfrm>
    </dsp:sp>
    <dsp:sp modelId="{35F666FB-0BFB-4BD6-942C-F90D1BA95CCE}">
      <dsp:nvSpPr>
        <dsp:cNvPr id="0" name=""/>
        <dsp:cNvSpPr/>
      </dsp:nvSpPr>
      <dsp:spPr>
        <a:xfrm>
          <a:off x="3314475" y="5083538"/>
          <a:ext cx="1656530" cy="559120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New zero-hour contract rules</a:t>
          </a:r>
        </a:p>
      </dsp:txBody>
      <dsp:txXfrm>
        <a:off x="3314475" y="5083538"/>
        <a:ext cx="1656530" cy="559120"/>
      </dsp:txXfrm>
    </dsp:sp>
    <dsp:sp modelId="{FF8388C7-1029-4FBB-8560-09462F995B69}">
      <dsp:nvSpPr>
        <dsp:cNvPr id="0" name=""/>
        <dsp:cNvSpPr/>
      </dsp:nvSpPr>
      <dsp:spPr>
        <a:xfrm>
          <a:off x="4971005" y="5083538"/>
          <a:ext cx="1656530" cy="559120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Regs to specify steps regarded as “reasonable” prevent sexual harassment</a:t>
          </a:r>
        </a:p>
      </dsp:txBody>
      <dsp:txXfrm>
        <a:off x="4971005" y="5083538"/>
        <a:ext cx="1656530" cy="559120"/>
      </dsp:txXfrm>
    </dsp:sp>
    <dsp:sp modelId="{777F624D-9D26-4497-AE37-C52538D6277A}">
      <dsp:nvSpPr>
        <dsp:cNvPr id="0" name=""/>
        <dsp:cNvSpPr/>
      </dsp:nvSpPr>
      <dsp:spPr>
        <a:xfrm>
          <a:off x="6627536" y="5083538"/>
          <a:ext cx="1656530" cy="559120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Changes to flexible working, bereavement leave and pregnancy/maternity protections</a:t>
          </a:r>
        </a:p>
      </dsp:txBody>
      <dsp:txXfrm>
        <a:off x="6627536" y="5083538"/>
        <a:ext cx="1656530" cy="559120"/>
      </dsp:txXfrm>
    </dsp:sp>
    <dsp:sp modelId="{08273410-FB69-49C8-BF02-7E70A1FEB818}">
      <dsp:nvSpPr>
        <dsp:cNvPr id="0" name=""/>
        <dsp:cNvSpPr/>
      </dsp:nvSpPr>
      <dsp:spPr>
        <a:xfrm>
          <a:off x="8284066" y="5083538"/>
          <a:ext cx="1656530" cy="559120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Gender pay gap and menopause action plans mandatory</a:t>
          </a:r>
        </a:p>
      </dsp:txBody>
      <dsp:txXfrm>
        <a:off x="8284066" y="5083538"/>
        <a:ext cx="1656530" cy="559120"/>
      </dsp:txXfrm>
    </dsp:sp>
    <dsp:sp modelId="{FFE4AA0C-A0CA-4138-A261-D0E890CAC871}">
      <dsp:nvSpPr>
        <dsp:cNvPr id="0" name=""/>
        <dsp:cNvSpPr/>
      </dsp:nvSpPr>
      <dsp:spPr>
        <a:xfrm>
          <a:off x="9940596" y="5083538"/>
          <a:ext cx="1656530" cy="559120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Further trade union measures</a:t>
          </a:r>
        </a:p>
      </dsp:txBody>
      <dsp:txXfrm>
        <a:off x="9940596" y="5083538"/>
        <a:ext cx="1656530" cy="559120"/>
      </dsp:txXfrm>
    </dsp:sp>
    <dsp:sp modelId="{93D0E263-2929-4260-A35B-ADC674FDA863}">
      <dsp:nvSpPr>
        <dsp:cNvPr id="0" name=""/>
        <dsp:cNvSpPr/>
      </dsp:nvSpPr>
      <dsp:spPr>
        <a:xfrm rot="10800000">
          <a:off x="0" y="3072727"/>
          <a:ext cx="11598542" cy="1549754"/>
        </a:xfrm>
        <a:prstGeom prst="upArrowCallout">
          <a:avLst/>
        </a:prstGeom>
        <a:solidFill>
          <a:srgbClr val="63122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October 2026</a:t>
          </a:r>
        </a:p>
      </dsp:txBody>
      <dsp:txXfrm rot="-10800000">
        <a:off x="0" y="3072727"/>
        <a:ext cx="11598542" cy="543963"/>
      </dsp:txXfrm>
    </dsp:sp>
    <dsp:sp modelId="{B753A78A-C7A3-4C5E-8758-D0EC993B2692}">
      <dsp:nvSpPr>
        <dsp:cNvPr id="0" name=""/>
        <dsp:cNvSpPr/>
      </dsp:nvSpPr>
      <dsp:spPr>
        <a:xfrm>
          <a:off x="5663" y="3616691"/>
          <a:ext cx="1931202" cy="463376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Regulations to establish Fair Pay Agreement</a:t>
          </a:r>
        </a:p>
      </dsp:txBody>
      <dsp:txXfrm>
        <a:off x="5663" y="3616691"/>
        <a:ext cx="1931202" cy="463376"/>
      </dsp:txXfrm>
    </dsp:sp>
    <dsp:sp modelId="{57E46794-CA7F-408D-84B1-277D2DEB2599}">
      <dsp:nvSpPr>
        <dsp:cNvPr id="0" name=""/>
        <dsp:cNvSpPr/>
      </dsp:nvSpPr>
      <dsp:spPr>
        <a:xfrm>
          <a:off x="1936865" y="3616691"/>
          <a:ext cx="1931202" cy="463376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Requiring employers to take “</a:t>
          </a:r>
          <a:r>
            <a:rPr lang="en-GB" sz="800" b="1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all </a:t>
          </a:r>
          <a:r>
            <a:rPr lang="en-GB" sz="800" b="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reasonable steps” to prevent sexual harassment </a:t>
          </a:r>
          <a:endParaRPr lang="en-GB" sz="800" kern="1200" dirty="0">
            <a:solidFill>
              <a:schemeClr val="bg1"/>
            </a:solidFill>
            <a:latin typeface="Poppins" panose="00000500000000000000" pitchFamily="2" charset="0"/>
            <a:cs typeface="Poppins" panose="00000500000000000000" pitchFamily="2" charset="0"/>
          </a:endParaRPr>
        </a:p>
      </dsp:txBody>
      <dsp:txXfrm>
        <a:off x="1936865" y="3616691"/>
        <a:ext cx="1931202" cy="463376"/>
      </dsp:txXfrm>
    </dsp:sp>
    <dsp:sp modelId="{8141BBAC-5D69-43DA-B40F-4ADB18B09451}">
      <dsp:nvSpPr>
        <dsp:cNvPr id="0" name=""/>
        <dsp:cNvSpPr/>
      </dsp:nvSpPr>
      <dsp:spPr>
        <a:xfrm>
          <a:off x="3887477" y="3617288"/>
          <a:ext cx="1931202" cy="463376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Obligation on employers to prevent the harassment of their employees by third parties</a:t>
          </a:r>
        </a:p>
      </dsp:txBody>
      <dsp:txXfrm>
        <a:off x="3887477" y="3617288"/>
        <a:ext cx="1931202" cy="463376"/>
      </dsp:txXfrm>
    </dsp:sp>
    <dsp:sp modelId="{85E8C0E7-55BC-4894-8DDD-F0B4B75B93D5}">
      <dsp:nvSpPr>
        <dsp:cNvPr id="0" name=""/>
        <dsp:cNvSpPr/>
      </dsp:nvSpPr>
      <dsp:spPr>
        <a:xfrm>
          <a:off x="5799271" y="3616691"/>
          <a:ext cx="1931202" cy="463376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Employment tribunal limit increase (</a:t>
          </a:r>
          <a:r>
            <a:rPr lang="en-GB" sz="800" i="1" u="sng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no earlier than October 2026</a:t>
          </a: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) </a:t>
          </a:r>
        </a:p>
      </dsp:txBody>
      <dsp:txXfrm>
        <a:off x="5799271" y="3616691"/>
        <a:ext cx="1931202" cy="463376"/>
      </dsp:txXfrm>
    </dsp:sp>
    <dsp:sp modelId="{CE666FA5-F1C4-43AF-93CF-4B23ABCAB5BD}">
      <dsp:nvSpPr>
        <dsp:cNvPr id="0" name=""/>
        <dsp:cNvSpPr/>
      </dsp:nvSpPr>
      <dsp:spPr>
        <a:xfrm>
          <a:off x="7730473" y="3616691"/>
          <a:ext cx="1931202" cy="463376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Duty to inform employees and workers of their right to join a trade union</a:t>
          </a:r>
        </a:p>
      </dsp:txBody>
      <dsp:txXfrm>
        <a:off x="7730473" y="3616691"/>
        <a:ext cx="1931202" cy="463376"/>
      </dsp:txXfrm>
    </dsp:sp>
    <dsp:sp modelId="{A30B1A49-03F8-42E1-BC2B-556BA445E4F7}">
      <dsp:nvSpPr>
        <dsp:cNvPr id="0" name=""/>
        <dsp:cNvSpPr/>
      </dsp:nvSpPr>
      <dsp:spPr>
        <a:xfrm>
          <a:off x="9661676" y="3616691"/>
          <a:ext cx="1931202" cy="463376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New rights and protections for trade union reps</a:t>
          </a:r>
        </a:p>
      </dsp:txBody>
      <dsp:txXfrm>
        <a:off x="9661676" y="3616691"/>
        <a:ext cx="1931202" cy="463376"/>
      </dsp:txXfrm>
    </dsp:sp>
    <dsp:sp modelId="{8E6FB3B9-573E-417B-93A4-281278FB8530}">
      <dsp:nvSpPr>
        <dsp:cNvPr id="0" name=""/>
        <dsp:cNvSpPr/>
      </dsp:nvSpPr>
      <dsp:spPr>
        <a:xfrm rot="10800000">
          <a:off x="0" y="1538087"/>
          <a:ext cx="11598542" cy="1549754"/>
        </a:xfrm>
        <a:prstGeom prst="upArrowCallout">
          <a:avLst/>
        </a:prstGeom>
        <a:solidFill>
          <a:srgbClr val="63122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 April 2026</a:t>
          </a:r>
        </a:p>
      </dsp:txBody>
      <dsp:txXfrm rot="-10800000">
        <a:off x="0" y="1538087"/>
        <a:ext cx="11598542" cy="543963"/>
      </dsp:txXfrm>
    </dsp:sp>
    <dsp:sp modelId="{04FC76B7-1821-44D0-80C7-39A651506A9B}">
      <dsp:nvSpPr>
        <dsp:cNvPr id="0" name=""/>
        <dsp:cNvSpPr/>
      </dsp:nvSpPr>
      <dsp:spPr>
        <a:xfrm>
          <a:off x="5663" y="2082051"/>
          <a:ext cx="1931202" cy="463376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Collective redundancy protective award - doubling the maximum period</a:t>
          </a:r>
        </a:p>
      </dsp:txBody>
      <dsp:txXfrm>
        <a:off x="5663" y="2082051"/>
        <a:ext cx="1931202" cy="463376"/>
      </dsp:txXfrm>
    </dsp:sp>
    <dsp:sp modelId="{C4309644-BF02-4318-8DD3-54A165DBC386}">
      <dsp:nvSpPr>
        <dsp:cNvPr id="0" name=""/>
        <dsp:cNvSpPr/>
      </dsp:nvSpPr>
      <dsp:spPr>
        <a:xfrm>
          <a:off x="1936865" y="2082051"/>
          <a:ext cx="1931202" cy="463376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‘Day one’ paternity and unpaid parental leave</a:t>
          </a:r>
        </a:p>
      </dsp:txBody>
      <dsp:txXfrm>
        <a:off x="1936865" y="2082051"/>
        <a:ext cx="1931202" cy="463376"/>
      </dsp:txXfrm>
    </dsp:sp>
    <dsp:sp modelId="{1772BA01-1CA8-44D1-90FF-6C6B8D08B097}">
      <dsp:nvSpPr>
        <dsp:cNvPr id="0" name=""/>
        <dsp:cNvSpPr/>
      </dsp:nvSpPr>
      <dsp:spPr>
        <a:xfrm>
          <a:off x="3868068" y="2082051"/>
          <a:ext cx="1931202" cy="463376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SSP – removal of the Lower Earnings Limit and waiting period</a:t>
          </a:r>
        </a:p>
      </dsp:txBody>
      <dsp:txXfrm>
        <a:off x="3868068" y="2082051"/>
        <a:ext cx="1931202" cy="463376"/>
      </dsp:txXfrm>
    </dsp:sp>
    <dsp:sp modelId="{6B6DA4A6-9AA0-42BE-8732-9E6CDC50F300}">
      <dsp:nvSpPr>
        <dsp:cNvPr id="0" name=""/>
        <dsp:cNvSpPr/>
      </dsp:nvSpPr>
      <dsp:spPr>
        <a:xfrm>
          <a:off x="5799271" y="2082051"/>
          <a:ext cx="1931202" cy="463376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Increasing whistleblower protections</a:t>
          </a:r>
        </a:p>
      </dsp:txBody>
      <dsp:txXfrm>
        <a:off x="5799271" y="2082051"/>
        <a:ext cx="1931202" cy="463376"/>
      </dsp:txXfrm>
    </dsp:sp>
    <dsp:sp modelId="{9FD7C592-C2FA-43D4-9DE3-ECABB0B557A2}">
      <dsp:nvSpPr>
        <dsp:cNvPr id="0" name=""/>
        <dsp:cNvSpPr/>
      </dsp:nvSpPr>
      <dsp:spPr>
        <a:xfrm>
          <a:off x="7730473" y="2082051"/>
          <a:ext cx="1931202" cy="463376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Fair Work Agency established </a:t>
          </a:r>
        </a:p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(7 April)</a:t>
          </a:r>
        </a:p>
      </dsp:txBody>
      <dsp:txXfrm>
        <a:off x="7730473" y="2082051"/>
        <a:ext cx="1931202" cy="463376"/>
      </dsp:txXfrm>
    </dsp:sp>
    <dsp:sp modelId="{235D4769-E768-42AE-BC1A-15C1597DDF16}">
      <dsp:nvSpPr>
        <dsp:cNvPr id="0" name=""/>
        <dsp:cNvSpPr/>
      </dsp:nvSpPr>
      <dsp:spPr>
        <a:xfrm>
          <a:off x="9661676" y="2082051"/>
          <a:ext cx="1931202" cy="463376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Simplified trade union recognition process</a:t>
          </a:r>
        </a:p>
      </dsp:txBody>
      <dsp:txXfrm>
        <a:off x="9661676" y="2082051"/>
        <a:ext cx="1931202" cy="463376"/>
      </dsp:txXfrm>
    </dsp:sp>
    <dsp:sp modelId="{84243F6B-8366-4DA1-B95E-4FE627FA501A}">
      <dsp:nvSpPr>
        <dsp:cNvPr id="0" name=""/>
        <dsp:cNvSpPr/>
      </dsp:nvSpPr>
      <dsp:spPr>
        <a:xfrm rot="10800000">
          <a:off x="0" y="35124"/>
          <a:ext cx="11598542" cy="1549754"/>
        </a:xfrm>
        <a:prstGeom prst="upArrowCallout">
          <a:avLst/>
        </a:prstGeom>
        <a:solidFill>
          <a:srgbClr val="63122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Bill became an Act! – Royal Assent - 18 December 2025</a:t>
          </a:r>
        </a:p>
      </dsp:txBody>
      <dsp:txXfrm rot="-10800000">
        <a:off x="0" y="35124"/>
        <a:ext cx="11598542" cy="543963"/>
      </dsp:txXfrm>
    </dsp:sp>
    <dsp:sp modelId="{9E477DB1-EB1C-4473-BC58-CD07CBE76039}">
      <dsp:nvSpPr>
        <dsp:cNvPr id="0" name=""/>
        <dsp:cNvSpPr/>
      </dsp:nvSpPr>
      <dsp:spPr>
        <a:xfrm>
          <a:off x="0" y="547411"/>
          <a:ext cx="5799270" cy="463376"/>
        </a:xfrm>
        <a:prstGeom prst="rect">
          <a:avLst/>
        </a:prstGeom>
        <a:solidFill>
          <a:srgbClr val="D18242">
            <a:alpha val="89804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Repeal of various trade union laws making it easier for unions to take industrial action – minimum service level rules removed</a:t>
          </a:r>
        </a:p>
      </dsp:txBody>
      <dsp:txXfrm>
        <a:off x="0" y="547411"/>
        <a:ext cx="5799270" cy="463376"/>
      </dsp:txXfrm>
    </dsp:sp>
    <dsp:sp modelId="{F6E84E42-CA43-4530-B83A-B686A61CFE64}">
      <dsp:nvSpPr>
        <dsp:cNvPr id="0" name=""/>
        <dsp:cNvSpPr/>
      </dsp:nvSpPr>
      <dsp:spPr>
        <a:xfrm>
          <a:off x="5799271" y="547411"/>
          <a:ext cx="5799270" cy="463376"/>
        </a:xfrm>
        <a:prstGeom prst="rect">
          <a:avLst/>
        </a:prstGeom>
        <a:solidFill>
          <a:srgbClr val="D18242">
            <a:alpha val="90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18 February 2026: New protections preventing dismissal for participating in industrial action </a:t>
          </a:r>
          <a:r>
            <a:rPr lang="en-US" sz="800" kern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rPr>
            <a:t>dismissal for taking part in industrial action became 'automatically unfair’</a:t>
          </a:r>
          <a:endParaRPr lang="en-GB" sz="800" kern="1200" dirty="0">
            <a:solidFill>
              <a:schemeClr val="bg1"/>
            </a:solidFill>
            <a:latin typeface="Poppins" panose="00000500000000000000" pitchFamily="2" charset="0"/>
            <a:cs typeface="Poppins" panose="00000500000000000000" pitchFamily="2" charset="0"/>
          </a:endParaRPr>
        </a:p>
      </dsp:txBody>
      <dsp:txXfrm>
        <a:off x="5799271" y="547411"/>
        <a:ext cx="5799270" cy="4633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86605-E6FC-7204-49B1-43D80F097E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01FB74-44B3-3392-4F13-90F01141C4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894F6-2497-4C78-9FAB-77BB8E356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F11F-C9C2-47E2-935A-9810D5D6403B}" type="datetimeFigureOut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FCE338-665F-DB37-604E-6FEDC3F28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21F651-0EF8-BE09-28E1-54F3F6D7B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ED7C-AC8C-4674-BD6C-8931DE3AB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673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1C040-7B39-1F4F-CAA3-E6A6FB947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17778C-BB9B-2BBB-6EC6-0B368AE346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63AE4-7B6E-A140-A2A6-72D9BAE74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F11F-C9C2-47E2-935A-9810D5D6403B}" type="datetimeFigureOut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E41EE-E4BE-42EA-2116-ADDCE9BD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601BF-39D0-4F75-F892-7BF172900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ED7C-AC8C-4674-BD6C-8931DE3AB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81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F6053B-39AC-A661-50CE-9CE3F18F12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787B52-E070-0F60-6BE5-3539835273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52404-E96C-A4AC-25BB-591CBE54A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F11F-C9C2-47E2-935A-9810D5D6403B}" type="datetimeFigureOut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0459B-5203-660F-8BE7-01B47DB7A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8CC789-8EE2-6E81-3601-ED8AF6976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ED7C-AC8C-4674-BD6C-8931DE3AB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573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0C9BD-2037-F409-2DEF-A92DF4DCC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70089-D233-4DF7-F2AD-63CC3543F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FF5229-85DB-350C-965F-944796FD8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F11F-C9C2-47E2-935A-9810D5D6403B}" type="datetimeFigureOut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FE832-CB8D-9CFD-3C94-86B56D554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EBE11-85CB-E4DD-1997-344CBABE5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ED7C-AC8C-4674-BD6C-8931DE3AB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80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6C8C8-3FB5-AD1C-3220-871742064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D1E240-3976-FBC4-9E64-13366B528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12ADE0-D6C4-39AA-E467-A30761D59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F11F-C9C2-47E2-935A-9810D5D6403B}" type="datetimeFigureOut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E2293C-9159-224B-7973-B60A45E30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073EB-E2BF-B869-5C5B-608075617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ED7C-AC8C-4674-BD6C-8931DE3AB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254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0AED0-313C-B707-978D-3A207C9A7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56445F-2206-B412-165A-831D02DE3E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7E4A92-E1D1-A92B-829D-831F22511A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B60E53-848A-064C-DCCF-9399D4AE1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F11F-C9C2-47E2-935A-9810D5D6403B}" type="datetimeFigureOut">
              <a:rPr lang="en-GB" smtClean="0"/>
              <a:t>20/02/2026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AB9FAC-2A61-9D4B-F909-BB4C83798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895088-C7F0-8742-6AFD-E8A04BC35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ED7C-AC8C-4674-BD6C-8931DE3AB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45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6155E-A414-2236-EA15-9563397DE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034491-E4FC-2A5F-7FD6-8B26D26D7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4E2117-94D9-5254-14E6-24872EEDA1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4DBC53-7637-3F21-0091-88B4398477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AAB8B6-0EE4-E455-BBB2-C31A394BD6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0E816D-23E6-EFE7-4160-E0EA5BA50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F11F-C9C2-47E2-935A-9810D5D6403B}" type="datetimeFigureOut">
              <a:rPr lang="en-GB" smtClean="0"/>
              <a:t>20/02/2026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22713F-48B9-460D-5C56-714B03D7A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B99707-4B37-BFCF-71BD-1F1693540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ED7C-AC8C-4674-BD6C-8931DE3AB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362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76071-9179-B53D-C109-8975220F8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604399-5D5E-FF07-48BE-34AC5F0D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F11F-C9C2-47E2-935A-9810D5D6403B}" type="datetimeFigureOut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585211-86EE-9077-2371-196DD8630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10A961-11D7-B18F-4A80-58DCDC90E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ED7C-AC8C-4674-BD6C-8931DE3AB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311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ED93A5-73B8-BBBF-4310-87974A93C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F11F-C9C2-47E2-935A-9810D5D6403B}" type="datetimeFigureOut">
              <a:rPr lang="en-GB" smtClean="0"/>
              <a:t>20/02/2026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170A11-8700-E3CE-51D1-B494DE1E4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72266D-39E5-9028-5449-0AB714D6C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ED7C-AC8C-4674-BD6C-8931DE3AB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224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315D9-F133-86BE-7843-BEC4BB497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42FF6B-70ED-D4E2-CF55-16BAE094A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6594B-3B3D-99C2-E32C-C3F165DB41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14EDAC-08A6-8CFD-07E4-95348E3BB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F11F-C9C2-47E2-935A-9810D5D6403B}" type="datetimeFigureOut">
              <a:rPr lang="en-GB" smtClean="0"/>
              <a:t>20/02/2026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CD0550-92B4-AFD3-5289-C32D9EEF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9915B3-1FE8-6949-7C72-9A1C04CD8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ED7C-AC8C-4674-BD6C-8931DE3AB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544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CD01A-AEE0-AC95-22F7-8CC8282B2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02D9DC-E71B-54A4-8ECD-A8B0D53894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E83017-C3EA-B081-D745-13EA0CEE97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588DD9-B90D-5077-07B7-C69D75066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F11F-C9C2-47E2-935A-9810D5D6403B}" type="datetimeFigureOut">
              <a:rPr lang="en-GB" smtClean="0"/>
              <a:t>20/02/2026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A0A517-0BAF-CDC6-5A9E-41975D29A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6FD26D-D3CB-4D3F-DE85-0018FCAD0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ED7C-AC8C-4674-BD6C-8931DE3AB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126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34237D-92A9-08E7-D7F4-172953D87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801494-D23B-0022-3693-B326F0592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64E083-0C78-0134-8654-7EE49CDD1D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D7F11F-C9C2-47E2-935A-9810D5D6403B}" type="datetimeFigureOut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6CB28-5CEB-CD9E-613E-F578E1AF39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003571-6DC1-7F07-26D2-DE6098D175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D7ED7C-AC8C-4674-BD6C-8931DE3AB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726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red and orange background&#10;&#10;AI-generated content may be incorrect.">
            <a:extLst>
              <a:ext uri="{FF2B5EF4-FFF2-40B4-BE49-F238E27FC236}">
                <a16:creationId xmlns:a16="http://schemas.microsoft.com/office/drawing/2014/main" id="{1EC27F06-9CDD-8C4E-A223-C1C8B0020DA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9" name="Picture 8" descr="A black and white logo">
            <a:extLst>
              <a:ext uri="{FF2B5EF4-FFF2-40B4-BE49-F238E27FC236}">
                <a16:creationId xmlns:a16="http://schemas.microsoft.com/office/drawing/2014/main" id="{DDFADAC6-AF95-9CD0-7871-4E33111D82A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2503" y="5291880"/>
            <a:ext cx="2380544" cy="1074085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7FBFB00-1580-76C3-22F3-57A3511A92E0}"/>
              </a:ext>
            </a:extLst>
          </p:cNvPr>
          <p:cNvSpPr txBox="1">
            <a:spLocks/>
          </p:cNvSpPr>
          <p:nvPr/>
        </p:nvSpPr>
        <p:spPr>
          <a:xfrm>
            <a:off x="723121" y="4589754"/>
            <a:ext cx="6200775" cy="684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March 2026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1D88458-684E-62FF-EB9A-4EBE4003547B}"/>
              </a:ext>
            </a:extLst>
          </p:cNvPr>
          <p:cNvSpPr txBox="1">
            <a:spLocks/>
          </p:cNvSpPr>
          <p:nvPr/>
        </p:nvSpPr>
        <p:spPr>
          <a:xfrm>
            <a:off x="723121" y="2268245"/>
            <a:ext cx="9761407" cy="1508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sz="6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Employment Law Update </a:t>
            </a:r>
          </a:p>
        </p:txBody>
      </p:sp>
    </p:spTree>
    <p:extLst>
      <p:ext uri="{BB962C8B-B14F-4D97-AF65-F5344CB8AC3E}">
        <p14:creationId xmlns:p14="http://schemas.microsoft.com/office/powerpoint/2010/main" val="926366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D7B022-278F-F186-C52C-77CAC2D16C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red and white flag&#10;&#10;AI-generated content may be incorrect.">
            <a:extLst>
              <a:ext uri="{FF2B5EF4-FFF2-40B4-BE49-F238E27FC236}">
                <a16:creationId xmlns:a16="http://schemas.microsoft.com/office/drawing/2014/main" id="{1034CECE-C3E6-E007-95DE-08627631DE1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</p:spPr>
      </p:pic>
      <p:sp>
        <p:nvSpPr>
          <p:cNvPr id="3" name="Title 5">
            <a:extLst>
              <a:ext uri="{FF2B5EF4-FFF2-40B4-BE49-F238E27FC236}">
                <a16:creationId xmlns:a16="http://schemas.microsoft.com/office/drawing/2014/main" id="{FC1D14C9-BE4D-3F93-BFC3-274E3AD4A2F8}"/>
              </a:ext>
            </a:extLst>
          </p:cNvPr>
          <p:cNvSpPr txBox="1">
            <a:spLocks/>
          </p:cNvSpPr>
          <p:nvPr/>
        </p:nvSpPr>
        <p:spPr>
          <a:xfrm>
            <a:off x="2663987" y="621967"/>
            <a:ext cx="8321600" cy="6187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631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Preparation for October changes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485103E0-CA0E-9208-836E-1AB558F91F19}"/>
              </a:ext>
            </a:extLst>
          </p:cNvPr>
          <p:cNvSpPr txBox="1">
            <a:spLocks/>
          </p:cNvSpPr>
          <p:nvPr/>
        </p:nvSpPr>
        <p:spPr>
          <a:xfrm>
            <a:off x="2663987" y="1603963"/>
            <a:ext cx="9025250" cy="4890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600" b="1" dirty="0">
                <a:solidFill>
                  <a:srgbClr val="631226"/>
                </a:solidFill>
              </a:rPr>
              <a:t>Review contracts and policies including:</a:t>
            </a:r>
          </a:p>
          <a:p>
            <a:pPr algn="l"/>
            <a:endParaRPr lang="en-GB" sz="2600" dirty="0">
              <a:solidFill>
                <a:srgbClr val="631226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631226"/>
                </a:solidFill>
              </a:rPr>
              <a:t>Sexual Harassment policies and practices. </a:t>
            </a:r>
            <a:r>
              <a:rPr lang="en-GB" sz="2600" dirty="0">
                <a:solidFill>
                  <a:srgbClr val="631226"/>
                </a:solidFill>
              </a:rPr>
              <a:t>Consider further training to </a:t>
            </a:r>
            <a:r>
              <a:rPr lang="en-GB" sz="2600" b="1" dirty="0">
                <a:solidFill>
                  <a:srgbClr val="631226"/>
                </a:solidFill>
              </a:rPr>
              <a:t>ALL </a:t>
            </a:r>
            <a:r>
              <a:rPr lang="en-GB" sz="2600" dirty="0">
                <a:solidFill>
                  <a:srgbClr val="631226"/>
                </a:solidFill>
              </a:rPr>
              <a:t>staff.</a:t>
            </a:r>
          </a:p>
          <a:p>
            <a:pPr algn="l"/>
            <a:endParaRPr lang="en-GB" sz="2600" dirty="0">
              <a:solidFill>
                <a:srgbClr val="631226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631226"/>
                </a:solidFill>
              </a:rPr>
              <a:t>Review prevention methods</a:t>
            </a:r>
            <a:r>
              <a:rPr lang="en-GB" sz="2600" dirty="0">
                <a:solidFill>
                  <a:srgbClr val="631226"/>
                </a:solidFill>
              </a:rPr>
              <a:t> of sexual harassment by third parties, consider further risk assessments.</a:t>
            </a:r>
          </a:p>
          <a:p>
            <a:pPr algn="l"/>
            <a:endParaRPr lang="en-GB" sz="2600" dirty="0">
              <a:solidFill>
                <a:srgbClr val="631226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631226"/>
                </a:solidFill>
              </a:rPr>
              <a:t>Review contractual clauses </a:t>
            </a:r>
            <a:r>
              <a:rPr lang="en-GB" sz="2600" dirty="0">
                <a:solidFill>
                  <a:srgbClr val="631226"/>
                </a:solidFill>
              </a:rPr>
              <a:t>covering trade union affiliation. </a:t>
            </a:r>
          </a:p>
          <a:p>
            <a:pPr algn="l"/>
            <a:endParaRPr lang="en-GB" sz="2600" dirty="0">
              <a:solidFill>
                <a:srgbClr val="631226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631226"/>
                </a:solidFill>
              </a:rPr>
              <a:t>Whistleblowing Policy </a:t>
            </a:r>
            <a:r>
              <a:rPr lang="en-GB" sz="2600" dirty="0">
                <a:solidFill>
                  <a:srgbClr val="631226"/>
                </a:solidFill>
              </a:rPr>
              <a:t>clarify definition of whistleblowing to cover instances of sexual harassment reporting.</a:t>
            </a:r>
          </a:p>
          <a:p>
            <a:pPr algn="l"/>
            <a:endParaRPr lang="en-GB" sz="2600" dirty="0">
              <a:solidFill>
                <a:srgbClr val="631226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600" b="1" dirty="0">
                <a:solidFill>
                  <a:srgbClr val="631226"/>
                </a:solidFill>
              </a:rPr>
              <a:t>Have constructive dialogue </a:t>
            </a:r>
            <a:r>
              <a:rPr lang="en-US" sz="2600" dirty="0">
                <a:solidFill>
                  <a:srgbClr val="631226"/>
                </a:solidFill>
              </a:rPr>
              <a:t>with trade union reps regarding greater protections and consider your trade union policy. </a:t>
            </a:r>
            <a:endParaRPr lang="en-US" sz="2600" b="1" dirty="0">
              <a:solidFill>
                <a:srgbClr val="631226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2600" b="1" dirty="0">
              <a:solidFill>
                <a:srgbClr val="631226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600" dirty="0">
                <a:solidFill>
                  <a:srgbClr val="631226"/>
                </a:solidFill>
              </a:rPr>
              <a:t>Familiarise yourself with </a:t>
            </a:r>
            <a:r>
              <a:rPr lang="en-GB" sz="2600" b="1" dirty="0">
                <a:solidFill>
                  <a:srgbClr val="631226"/>
                </a:solidFill>
              </a:rPr>
              <a:t>Fair Pay Agreement and Adult Social Care Negotiating Body (SCNB).</a:t>
            </a:r>
          </a:p>
          <a:p>
            <a:pPr algn="l"/>
            <a:endParaRPr lang="en-GB" sz="2000" dirty="0">
              <a:solidFill>
                <a:srgbClr val="631226"/>
              </a:solidFill>
            </a:endParaRPr>
          </a:p>
          <a:p>
            <a:pPr algn="l"/>
            <a:endParaRPr lang="en-GB" dirty="0">
              <a:solidFill>
                <a:srgbClr val="631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83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557170-2EC2-8C9E-79C9-46E4A24DF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red and white flag&#10;&#10;AI-generated content may be incorrect.">
            <a:extLst>
              <a:ext uri="{FF2B5EF4-FFF2-40B4-BE49-F238E27FC236}">
                <a16:creationId xmlns:a16="http://schemas.microsoft.com/office/drawing/2014/main" id="{430A8DAE-9B06-34D0-BC2D-BEA87AE4CA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</p:spPr>
      </p:pic>
      <p:sp>
        <p:nvSpPr>
          <p:cNvPr id="3" name="Title 5">
            <a:extLst>
              <a:ext uri="{FF2B5EF4-FFF2-40B4-BE49-F238E27FC236}">
                <a16:creationId xmlns:a16="http://schemas.microsoft.com/office/drawing/2014/main" id="{1FC73822-8CCC-EAB2-5A64-96B8BFE4D59E}"/>
              </a:ext>
            </a:extLst>
          </p:cNvPr>
          <p:cNvSpPr txBox="1">
            <a:spLocks/>
          </p:cNvSpPr>
          <p:nvPr/>
        </p:nvSpPr>
        <p:spPr>
          <a:xfrm>
            <a:off x="2592269" y="638387"/>
            <a:ext cx="8321600" cy="6187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631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Preparation for 2027 changes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80865481-D151-B4B7-801B-1BC150753564}"/>
              </a:ext>
            </a:extLst>
          </p:cNvPr>
          <p:cNvSpPr txBox="1">
            <a:spLocks/>
          </p:cNvSpPr>
          <p:nvPr/>
        </p:nvSpPr>
        <p:spPr>
          <a:xfrm>
            <a:off x="2592269" y="1709767"/>
            <a:ext cx="8321600" cy="4173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2400" dirty="0">
              <a:solidFill>
                <a:srgbClr val="631226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631226"/>
                </a:solidFill>
              </a:rPr>
              <a:t>Consider probation periods </a:t>
            </a:r>
            <a:r>
              <a:rPr lang="en-GB" sz="2400" dirty="0">
                <a:solidFill>
                  <a:srgbClr val="631226"/>
                </a:solidFill>
              </a:rPr>
              <a:t>in employment contracts in light of six-month tribunal imitation period.</a:t>
            </a:r>
          </a:p>
          <a:p>
            <a:pPr algn="l"/>
            <a:endParaRPr lang="en-GB" sz="2400" dirty="0">
              <a:solidFill>
                <a:srgbClr val="631226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631226"/>
                </a:solidFill>
              </a:rPr>
              <a:t>If restructuring is likely </a:t>
            </a:r>
            <a:r>
              <a:rPr lang="en-GB" sz="2400" dirty="0">
                <a:solidFill>
                  <a:srgbClr val="631226"/>
                </a:solidFill>
              </a:rPr>
              <a:t>consider possibility of redundancy processes before January 2027. </a:t>
            </a:r>
          </a:p>
          <a:p>
            <a:pPr algn="l"/>
            <a:endParaRPr lang="en-GB" sz="2400" dirty="0">
              <a:solidFill>
                <a:srgbClr val="631226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631226"/>
                </a:solidFill>
              </a:rPr>
              <a:t>Review use of </a:t>
            </a:r>
            <a:r>
              <a:rPr lang="en-GB" sz="2400" b="1" dirty="0">
                <a:solidFill>
                  <a:srgbClr val="631226"/>
                </a:solidFill>
              </a:rPr>
              <a:t>zero-hour contracts</a:t>
            </a:r>
            <a:r>
              <a:rPr lang="en-GB" sz="2400" dirty="0">
                <a:solidFill>
                  <a:srgbClr val="631226"/>
                </a:solidFill>
              </a:rPr>
              <a:t>.</a:t>
            </a:r>
            <a:endParaRPr lang="en-GB" sz="2400" b="1" dirty="0">
              <a:solidFill>
                <a:srgbClr val="631226"/>
              </a:solidFill>
            </a:endParaRPr>
          </a:p>
          <a:p>
            <a:pPr algn="l"/>
            <a:endParaRPr lang="en-GB" sz="2400" b="1" dirty="0">
              <a:solidFill>
                <a:srgbClr val="631226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631226"/>
                </a:solidFill>
              </a:rPr>
              <a:t>Review</a:t>
            </a:r>
            <a:r>
              <a:rPr lang="en-GB" sz="2400" b="1" dirty="0">
                <a:solidFill>
                  <a:srgbClr val="631226"/>
                </a:solidFill>
              </a:rPr>
              <a:t> Flexible Working Policy; </a:t>
            </a:r>
            <a:r>
              <a:rPr lang="en-GB" sz="2400" dirty="0">
                <a:solidFill>
                  <a:srgbClr val="631226"/>
                </a:solidFill>
              </a:rPr>
              <a:t>discuss with managers.</a:t>
            </a:r>
          </a:p>
          <a:p>
            <a:pPr algn="l"/>
            <a:endParaRPr lang="en-GB" sz="2400" dirty="0">
              <a:solidFill>
                <a:srgbClr val="631226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631226"/>
                </a:solidFill>
              </a:rPr>
              <a:t>Review</a:t>
            </a:r>
            <a:r>
              <a:rPr lang="en-GB" sz="2400" b="1" dirty="0">
                <a:solidFill>
                  <a:srgbClr val="631226"/>
                </a:solidFill>
              </a:rPr>
              <a:t> Family Leave Policies </a:t>
            </a:r>
            <a:r>
              <a:rPr lang="en-GB" sz="2400" dirty="0">
                <a:solidFill>
                  <a:srgbClr val="631226"/>
                </a:solidFill>
              </a:rPr>
              <a:t>in light of upcoming changes to bereavement leave. </a:t>
            </a:r>
            <a:r>
              <a:rPr lang="en-GB" sz="2400" b="1" dirty="0">
                <a:solidFill>
                  <a:srgbClr val="631226"/>
                </a:solidFill>
              </a:rPr>
              <a:t> </a:t>
            </a:r>
          </a:p>
          <a:p>
            <a:pPr algn="l"/>
            <a:endParaRPr lang="en-GB" sz="2400" b="1" dirty="0">
              <a:solidFill>
                <a:srgbClr val="631226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631226"/>
                </a:solidFill>
              </a:rPr>
              <a:t>Prepare</a:t>
            </a:r>
            <a:r>
              <a:rPr lang="en-GB" sz="2400" b="1" dirty="0">
                <a:solidFill>
                  <a:srgbClr val="631226"/>
                </a:solidFill>
              </a:rPr>
              <a:t> gender pay gap and menopause action plans</a:t>
            </a:r>
            <a:r>
              <a:rPr lang="en-GB" sz="2400" dirty="0">
                <a:solidFill>
                  <a:srgbClr val="631226"/>
                </a:solidFill>
              </a:rPr>
              <a:t>.</a:t>
            </a:r>
            <a:r>
              <a:rPr lang="en-GB" sz="2400" b="1" dirty="0">
                <a:solidFill>
                  <a:srgbClr val="631226"/>
                </a:solidFill>
              </a:rPr>
              <a:t> </a:t>
            </a:r>
          </a:p>
          <a:p>
            <a:pPr algn="l"/>
            <a:endParaRPr lang="en-GB" sz="2000" dirty="0">
              <a:solidFill>
                <a:srgbClr val="631226"/>
              </a:solidFill>
            </a:endParaRPr>
          </a:p>
          <a:p>
            <a:pPr algn="l"/>
            <a:endParaRPr lang="en-GB" dirty="0">
              <a:solidFill>
                <a:srgbClr val="631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425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9E21F-3287-9E20-E934-0DF9B35EA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red and orange background&#10;&#10;AI-generated content may be incorrect.">
            <a:extLst>
              <a:ext uri="{FF2B5EF4-FFF2-40B4-BE49-F238E27FC236}">
                <a16:creationId xmlns:a16="http://schemas.microsoft.com/office/drawing/2014/main" id="{000F2382-85FC-9586-9525-4F460D5B44C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10" name="Picture 9" descr="A black and white logo">
            <a:extLst>
              <a:ext uri="{FF2B5EF4-FFF2-40B4-BE49-F238E27FC236}">
                <a16:creationId xmlns:a16="http://schemas.microsoft.com/office/drawing/2014/main" id="{95B476EE-7A0A-F2C1-6AEC-EE04C9E6286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2503" y="5291880"/>
            <a:ext cx="2380544" cy="10740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83C105-6BF8-230B-84D7-D447AD1953CA}"/>
              </a:ext>
            </a:extLst>
          </p:cNvPr>
          <p:cNvSpPr txBox="1"/>
          <p:nvPr/>
        </p:nvSpPr>
        <p:spPr>
          <a:xfrm>
            <a:off x="954465" y="2594242"/>
            <a:ext cx="616984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1901795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black background with a black square">
            <a:extLst>
              <a:ext uri="{FF2B5EF4-FFF2-40B4-BE49-F238E27FC236}">
                <a16:creationId xmlns:a16="http://schemas.microsoft.com/office/drawing/2014/main" id="{DEB05024-AEC9-2613-335F-DD8629F14A4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F0CE01-F16E-C0C0-0302-C145BFDB3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413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631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services for care providers</a:t>
            </a:r>
            <a:endParaRPr lang="en-GB" dirty="0">
              <a:solidFill>
                <a:srgbClr val="631226"/>
              </a:solidFill>
            </a:endParaRP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68242B4F-C671-FC4B-154D-4392DFE70F88}"/>
              </a:ext>
            </a:extLst>
          </p:cNvPr>
          <p:cNvSpPr txBox="1">
            <a:spLocks/>
          </p:cNvSpPr>
          <p:nvPr/>
        </p:nvSpPr>
        <p:spPr>
          <a:xfrm>
            <a:off x="776288" y="1995834"/>
            <a:ext cx="10577512" cy="3719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Employment and immigration law.</a:t>
            </a:r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CQC registration.</a:t>
            </a:r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Challenging CQC inspections and enforcement.</a:t>
            </a:r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Service user contracts.</a:t>
            </a:r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Local authority fee negotiations.</a:t>
            </a:r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Safeguarding and inquests.</a:t>
            </a:r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Mental capacity and Court of Protection.</a:t>
            </a:r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Business sales and acquisitions.</a:t>
            </a:r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Property development , construction and finance.</a:t>
            </a:r>
          </a:p>
        </p:txBody>
      </p:sp>
    </p:spTree>
    <p:extLst>
      <p:ext uri="{BB962C8B-B14F-4D97-AF65-F5344CB8AC3E}">
        <p14:creationId xmlns:p14="http://schemas.microsoft.com/office/powerpoint/2010/main" val="1651053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A black background with a black square">
            <a:extLst>
              <a:ext uri="{FF2B5EF4-FFF2-40B4-BE49-F238E27FC236}">
                <a16:creationId xmlns:a16="http://schemas.microsoft.com/office/drawing/2014/main" id="{960D801C-665F-B4A9-F204-D91DBBE2B5E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179B975D-A19B-E087-0AFF-36B136AC37E1}"/>
              </a:ext>
            </a:extLst>
          </p:cNvPr>
          <p:cNvSpPr txBox="1">
            <a:spLocks/>
          </p:cNvSpPr>
          <p:nvPr/>
        </p:nvSpPr>
        <p:spPr>
          <a:xfrm>
            <a:off x="824161" y="927707"/>
            <a:ext cx="10543926" cy="6187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631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Employments Rights Act 2025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1B5DA2B3-946F-26EC-3587-7EC6340B285A}"/>
              </a:ext>
            </a:extLst>
          </p:cNvPr>
          <p:cNvSpPr txBox="1">
            <a:spLocks/>
          </p:cNvSpPr>
          <p:nvPr/>
        </p:nvSpPr>
        <p:spPr>
          <a:xfrm>
            <a:off x="823912" y="2021657"/>
            <a:ext cx="10544175" cy="3109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Flagship legislation, part of governments Make Work Pay initiative.</a:t>
            </a:r>
          </a:p>
          <a:p>
            <a:endParaRPr lang="en-GB" sz="2200" dirty="0">
              <a:solidFill>
                <a:srgbClr val="63122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GB" sz="22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Aimed at re-dressing the previously regarded one slide flexibility in the employer-employee relationship.</a:t>
            </a:r>
          </a:p>
          <a:p>
            <a:endParaRPr lang="en-GB" sz="2200" dirty="0">
              <a:solidFill>
                <a:srgbClr val="63122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GB" sz="22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Some planned reforms have been watered down from initial announcements made during and following 2024 election campaign.</a:t>
            </a:r>
          </a:p>
          <a:p>
            <a:pPr>
              <a:lnSpc>
                <a:spcPct val="70000"/>
              </a:lnSpc>
            </a:pPr>
            <a:endParaRPr lang="en-GB" sz="2200" dirty="0">
              <a:solidFill>
                <a:srgbClr val="63122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>
              <a:lnSpc>
                <a:spcPct val="70000"/>
              </a:lnSpc>
            </a:pPr>
            <a:r>
              <a:rPr lang="en-GB" sz="22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Became law at the end of last year, implementation over next 12 months.</a:t>
            </a:r>
          </a:p>
        </p:txBody>
      </p:sp>
    </p:spTree>
    <p:extLst>
      <p:ext uri="{BB962C8B-B14F-4D97-AF65-F5344CB8AC3E}">
        <p14:creationId xmlns:p14="http://schemas.microsoft.com/office/powerpoint/2010/main" val="1191576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EA3E87-C4A3-2DE9-9957-8BB606ED87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A black background with a black square">
            <a:extLst>
              <a:ext uri="{FF2B5EF4-FFF2-40B4-BE49-F238E27FC236}">
                <a16:creationId xmlns:a16="http://schemas.microsoft.com/office/drawing/2014/main" id="{DB9008A3-7841-4E11-2E2B-494EA68E5ED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241A5DAD-48BA-B51F-8974-61D86834DEC8}"/>
              </a:ext>
            </a:extLst>
          </p:cNvPr>
          <p:cNvSpPr txBox="1">
            <a:spLocks/>
          </p:cNvSpPr>
          <p:nvPr/>
        </p:nvSpPr>
        <p:spPr>
          <a:xfrm>
            <a:off x="680639" y="365125"/>
            <a:ext cx="10543926" cy="6187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631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Roadmap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8607CCCF-A6E8-63C3-3784-1513CE0E6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3608315"/>
              </p:ext>
            </p:extLst>
          </p:nvPr>
        </p:nvGraphicFramePr>
        <p:xfrm>
          <a:off x="461913" y="1141192"/>
          <a:ext cx="11598542" cy="5646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335FEF3-7711-BAA1-89FD-42CA45F942EA}"/>
              </a:ext>
            </a:extLst>
          </p:cNvPr>
          <p:cNvSpPr txBox="1"/>
          <p:nvPr/>
        </p:nvSpPr>
        <p:spPr>
          <a:xfrm>
            <a:off x="5630780" y="70702"/>
            <a:ext cx="6208294" cy="988078"/>
          </a:xfrm>
          <a:prstGeom prst="rect">
            <a:avLst/>
          </a:prstGeom>
          <a:ln>
            <a:solidFill>
              <a:srgbClr val="63122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896" tIns="10160" rIns="56896" bIns="10160" numCol="1" spcCol="1270" anchor="ctr" anchorCtr="0">
            <a:noAutofit/>
          </a:bodyPr>
          <a:lstStyle/>
          <a:p>
            <a:pPr marL="0" marR="0" lvl="0" indent="0" defTabSz="355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631226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TIMING TBC…</a:t>
            </a:r>
          </a:p>
          <a:p>
            <a:pPr marL="0" marR="0" lvl="0" indent="0" defTabSz="355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31226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Ban on confidentiality clauses in settlement agreements relating to allegations or disclosures regarding harassment or discrimination</a:t>
            </a:r>
          </a:p>
          <a:p>
            <a:pPr marL="0" marR="0" lvl="0" indent="0" defTabSz="355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31226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Holiday records must be kept for six years</a:t>
            </a:r>
          </a:p>
        </p:txBody>
      </p:sp>
    </p:spTree>
    <p:extLst>
      <p:ext uri="{BB962C8B-B14F-4D97-AF65-F5344CB8AC3E}">
        <p14:creationId xmlns:p14="http://schemas.microsoft.com/office/powerpoint/2010/main" val="1030368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AA63C6-351B-A49C-8EFA-506A8C0854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A black background with a black square">
            <a:extLst>
              <a:ext uri="{FF2B5EF4-FFF2-40B4-BE49-F238E27FC236}">
                <a16:creationId xmlns:a16="http://schemas.microsoft.com/office/drawing/2014/main" id="{E077F3D9-5E6E-6B76-E120-3D398CCDDF7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924AC208-2495-C4AD-42DF-DE03C5351905}"/>
              </a:ext>
            </a:extLst>
          </p:cNvPr>
          <p:cNvSpPr txBox="1">
            <a:spLocks/>
          </p:cNvSpPr>
          <p:nvPr/>
        </p:nvSpPr>
        <p:spPr>
          <a:xfrm>
            <a:off x="761731" y="805894"/>
            <a:ext cx="10668537" cy="16713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631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Minimum wage increases </a:t>
            </a:r>
            <a:br>
              <a:rPr lang="en-GB" dirty="0"/>
            </a:br>
            <a:br>
              <a:rPr lang="en-GB" dirty="0"/>
            </a:br>
            <a:r>
              <a:rPr lang="en-GB" sz="2200" dirty="0">
                <a:solidFill>
                  <a:srgbClr val="631226"/>
                </a:solidFill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Effective 1 April 2026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2C0752C-8024-0602-5774-5ADFEACF80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392694"/>
              </p:ext>
            </p:extLst>
          </p:nvPr>
        </p:nvGraphicFramePr>
        <p:xfrm>
          <a:off x="838093" y="3283114"/>
          <a:ext cx="10689542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09166">
                  <a:extLst>
                    <a:ext uri="{9D8B030D-6E8A-4147-A177-3AD203B41FA5}">
                      <a16:colId xmlns:a16="http://schemas.microsoft.com/office/drawing/2014/main" val="3601331391"/>
                    </a:ext>
                  </a:extLst>
                </a:gridCol>
                <a:gridCol w="4580376">
                  <a:extLst>
                    <a:ext uri="{9D8B030D-6E8A-4147-A177-3AD203B41FA5}">
                      <a16:colId xmlns:a16="http://schemas.microsoft.com/office/drawing/2014/main" val="13786304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16 – 17 and apprentices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82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From </a:t>
                      </a:r>
                      <a:r>
                        <a:rPr lang="en-GB" sz="2800" b="1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£7.55 </a:t>
                      </a:r>
                      <a:r>
                        <a:rPr lang="en-GB" sz="2800" b="0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to </a:t>
                      </a:r>
                      <a:r>
                        <a:rPr lang="en-GB" sz="2800" b="1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£8</a:t>
                      </a:r>
                      <a:r>
                        <a:rPr lang="en-GB" sz="2800" b="0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n-GB" sz="2800" b="0" dirty="0" err="1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ph</a:t>
                      </a:r>
                      <a:endParaRPr lang="en-GB" sz="2800" b="0" dirty="0">
                        <a:solidFill>
                          <a:srgbClr val="631226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82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2945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18 – 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82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from </a:t>
                      </a:r>
                      <a:r>
                        <a:rPr lang="en-GB" sz="2800" b="1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£10 </a:t>
                      </a:r>
                      <a:r>
                        <a:rPr lang="en-GB" sz="2800" b="0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to </a:t>
                      </a:r>
                      <a:r>
                        <a:rPr lang="en-GB" sz="2800" b="1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£10.85 </a:t>
                      </a:r>
                      <a:r>
                        <a:rPr lang="en-GB" sz="2800" b="0" dirty="0" err="1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ph</a:t>
                      </a:r>
                      <a:endParaRPr lang="en-GB" sz="2800" b="0" dirty="0">
                        <a:solidFill>
                          <a:srgbClr val="631226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82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803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21 and over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82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From </a:t>
                      </a:r>
                      <a:r>
                        <a:rPr lang="en-GB" sz="2800" b="1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£12.21 </a:t>
                      </a:r>
                      <a:r>
                        <a:rPr lang="en-GB" sz="2800" b="0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to </a:t>
                      </a:r>
                      <a:r>
                        <a:rPr lang="en-GB" sz="2800" b="1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£12.71 </a:t>
                      </a:r>
                      <a:r>
                        <a:rPr lang="en-GB" sz="2800" b="0" dirty="0" err="1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ph</a:t>
                      </a:r>
                      <a:r>
                        <a:rPr lang="en-GB" sz="2800" b="0" dirty="0">
                          <a:solidFill>
                            <a:srgbClr val="63122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82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59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449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42A1E8-43AA-EC51-225F-5EF698897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red and white flag&#10;&#10;AI-generated content may be incorrect.">
            <a:extLst>
              <a:ext uri="{FF2B5EF4-FFF2-40B4-BE49-F238E27FC236}">
                <a16:creationId xmlns:a16="http://schemas.microsoft.com/office/drawing/2014/main" id="{802C2E8E-E88A-BCAD-A521-49DC6D64632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</p:spPr>
      </p:pic>
      <p:sp>
        <p:nvSpPr>
          <p:cNvPr id="7" name="Title 5">
            <a:extLst>
              <a:ext uri="{FF2B5EF4-FFF2-40B4-BE49-F238E27FC236}">
                <a16:creationId xmlns:a16="http://schemas.microsoft.com/office/drawing/2014/main" id="{C0E9BF1D-26B6-25D3-8243-6B4D4237D8EE}"/>
              </a:ext>
            </a:extLst>
          </p:cNvPr>
          <p:cNvSpPr txBox="1">
            <a:spLocks/>
          </p:cNvSpPr>
          <p:nvPr/>
        </p:nvSpPr>
        <p:spPr>
          <a:xfrm>
            <a:off x="3139117" y="584260"/>
            <a:ext cx="5623361" cy="6187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631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April 2026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16DA3862-F539-57BA-6E4E-2D77229493C2}"/>
              </a:ext>
            </a:extLst>
          </p:cNvPr>
          <p:cNvSpPr txBox="1">
            <a:spLocks/>
          </p:cNvSpPr>
          <p:nvPr/>
        </p:nvSpPr>
        <p:spPr>
          <a:xfrm>
            <a:off x="3139117" y="1787250"/>
            <a:ext cx="8321600" cy="42522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Collective redundancy protective award doubled - from 90 to 180 days.</a:t>
            </a:r>
          </a:p>
          <a:p>
            <a:endParaRPr lang="en-GB" sz="1600" dirty="0">
              <a:solidFill>
                <a:srgbClr val="63122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‘Day one’ paternity and unpaid parental leave – removing 26 week service requirement.</a:t>
            </a:r>
          </a:p>
          <a:p>
            <a:endParaRPr lang="en-GB" sz="1600" dirty="0">
              <a:solidFill>
                <a:srgbClr val="63122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SSP – removal of the Lower Earnings Limit (currently £123 per week) and waiting period of only being applicable from fourth day.</a:t>
            </a:r>
          </a:p>
          <a:p>
            <a:endParaRPr lang="en-GB" sz="1600" dirty="0">
              <a:solidFill>
                <a:srgbClr val="63122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Increasing whistleblower protections, </a:t>
            </a:r>
            <a:r>
              <a:rPr lang="en-US" sz="16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strengthening protections for workers who ‘blow the whistle’ on sexual harassment.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1600" dirty="0">
              <a:solidFill>
                <a:srgbClr val="63122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Fair Work Agency established (from 7 April) – executive agency of DBT designed to give secretary of state greater investigation and enforcement powers on employment rights.</a:t>
            </a:r>
          </a:p>
          <a:p>
            <a:endParaRPr lang="en-GB" sz="1600" dirty="0">
              <a:solidFill>
                <a:srgbClr val="63122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Simplified trade union recognition and balloting systems.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240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8E277-9235-B98E-32AC-AB22461313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A black background with a black square">
            <a:extLst>
              <a:ext uri="{FF2B5EF4-FFF2-40B4-BE49-F238E27FC236}">
                <a16:creationId xmlns:a16="http://schemas.microsoft.com/office/drawing/2014/main" id="{8B7874A9-40E0-A4DC-AAA0-CA305C0B558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pic>
        <p:nvPicPr>
          <p:cNvPr id="8" name="Content Placeholder 7" descr="A close-up of a window&#10;&#10;AI-generated content may be incorrect.">
            <a:extLst>
              <a:ext uri="{FF2B5EF4-FFF2-40B4-BE49-F238E27FC236}">
                <a16:creationId xmlns:a16="http://schemas.microsoft.com/office/drawing/2014/main" id="{C2BA8115-16DC-454F-D4B0-AEA07CBB935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05" y="473685"/>
            <a:ext cx="10466895" cy="5887629"/>
          </a:xfr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586CD3BF-7029-65F7-6A74-7942AAEE5A18}"/>
              </a:ext>
            </a:extLst>
          </p:cNvPr>
          <p:cNvSpPr txBox="1">
            <a:spLocks/>
          </p:cNvSpPr>
          <p:nvPr/>
        </p:nvSpPr>
        <p:spPr>
          <a:xfrm>
            <a:off x="633590" y="496686"/>
            <a:ext cx="8076911" cy="618730"/>
          </a:xfrm>
          <a:prstGeom prst="rect">
            <a:avLst/>
          </a:prstGeom>
        </p:spPr>
        <p:txBody>
          <a:bodyPr vert="horz" wrap="square" lIns="0" tIns="9242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rgbClr val="00597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631226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October 2026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870AE54-8498-C042-F45D-E632E957721C}"/>
              </a:ext>
            </a:extLst>
          </p:cNvPr>
          <p:cNvSpPr txBox="1">
            <a:spLocks/>
          </p:cNvSpPr>
          <p:nvPr/>
        </p:nvSpPr>
        <p:spPr>
          <a:xfrm>
            <a:off x="585218" y="1374434"/>
            <a:ext cx="5702459" cy="47394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b="0" i="0" kern="1200">
                <a:solidFill>
                  <a:schemeClr val="accent6"/>
                </a:solidFill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i="0" kern="1200">
                <a:solidFill>
                  <a:srgbClr val="005970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accent6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accent6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6"/>
                </a:solidFill>
                <a:latin typeface="Museo Sans 300" panose="02000000000000000000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en-GB" sz="1600" dirty="0">
                <a:solidFill>
                  <a:srgbClr val="631226"/>
                </a:solidFill>
              </a:rPr>
              <a:t>Establishment of Fair Pay Agreement Adult Social Care Negotiating Body (SCNB) in England covering minimum pay, terms and conditions ensuring standards are raised.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631226"/>
                </a:solidFill>
                <a:effectLst/>
                <a:uLnTx/>
                <a:uFillTx/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Requiring employers to take “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631226"/>
                </a:solidFill>
                <a:effectLst/>
                <a:uLnTx/>
                <a:uFillTx/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all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631226"/>
                </a:solidFill>
                <a:effectLst/>
                <a:uLnTx/>
                <a:uFillTx/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reasonable steps” to prevent sexual harassment of their employees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631226"/>
                </a:solidFill>
                <a:effectLst/>
                <a:uLnTx/>
                <a:uFillTx/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Introducing an obligation on employers not to permit the harassment of their employees by third parties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631226"/>
                </a:solidFill>
                <a:effectLst/>
                <a:uLnTx/>
                <a:uFillTx/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Employment tribunal time limit increased from three months to six months.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631226"/>
                </a:solidFill>
                <a:effectLst/>
                <a:uLnTx/>
                <a:uFillTx/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Duty to inform employees and workers of their right to join a trade union by day 1 of employment as part of Section 1 Statement/ Contractual Terms.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631226"/>
                </a:solidFill>
                <a:effectLst/>
                <a:uLnTx/>
                <a:uFillTx/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New rights and protections for trade union representatives (and other trade union rights extended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631226"/>
                </a:solidFill>
                <a:effectLst/>
                <a:uLnTx/>
                <a:uFillTx/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76862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C221C2-6EEE-80AC-AB10-D7808A7F3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erson smiling at a microphone&#10;&#10;AI-generated content may be incorrect.">
            <a:extLst>
              <a:ext uri="{FF2B5EF4-FFF2-40B4-BE49-F238E27FC236}">
                <a16:creationId xmlns:a16="http://schemas.microsoft.com/office/drawing/2014/main" id="{2F2F19FF-08D1-5C50-306D-4005DDEFFAF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533" y="475344"/>
            <a:ext cx="10457468" cy="5882326"/>
          </a:xfrm>
        </p:spPr>
      </p:pic>
      <p:pic>
        <p:nvPicPr>
          <p:cNvPr id="4" name="Content Placeholder 4" descr="A black background with a black square">
            <a:extLst>
              <a:ext uri="{FF2B5EF4-FFF2-40B4-BE49-F238E27FC236}">
                <a16:creationId xmlns:a16="http://schemas.microsoft.com/office/drawing/2014/main" id="{A8065E27-BDB7-576A-B58D-0610C9B9838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AE1B28DE-B6DF-31C8-15C8-D3483E0015D5}"/>
              </a:ext>
            </a:extLst>
          </p:cNvPr>
          <p:cNvSpPr txBox="1">
            <a:spLocks/>
          </p:cNvSpPr>
          <p:nvPr/>
        </p:nvSpPr>
        <p:spPr>
          <a:xfrm>
            <a:off x="578397" y="475344"/>
            <a:ext cx="1325817" cy="6784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631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2027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36C6A0CE-043E-8520-A52A-88120D9232D4}"/>
              </a:ext>
            </a:extLst>
          </p:cNvPr>
          <p:cNvSpPr txBox="1">
            <a:spLocks/>
          </p:cNvSpPr>
          <p:nvPr/>
        </p:nvSpPr>
        <p:spPr>
          <a:xfrm>
            <a:off x="578397" y="974785"/>
            <a:ext cx="5586734" cy="4951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5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Service for unfair dismissal reduced from two years to six months.</a:t>
            </a:r>
          </a:p>
          <a:p>
            <a:endParaRPr lang="en-GB" sz="1500" dirty="0">
              <a:solidFill>
                <a:srgbClr val="63122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5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Collective redundancy consultation threshold will be changed focussing on whole business not just single site.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500" dirty="0">
              <a:solidFill>
                <a:srgbClr val="63122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5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Regulations to be introduced specifying what are ‘reasonable’ preventative steps for employers regarding sexual harassment.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500" dirty="0">
              <a:solidFill>
                <a:srgbClr val="63122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5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 zero-hour contract rules – offer of guaranteed hours during a reference period.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500" dirty="0">
              <a:solidFill>
                <a:srgbClr val="63122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5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Changes to flexible working –all refusals of requests must be reasonable.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500" dirty="0">
              <a:solidFill>
                <a:srgbClr val="63122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5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Bereavement leave to be a day one right with a window of 56 days to take the leave and scope of who can access to be extended.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500" dirty="0">
              <a:solidFill>
                <a:srgbClr val="63122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5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Gender pay gap and menopause action plans mandatory for organisations with 250 or more employees.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500" dirty="0">
              <a:solidFill>
                <a:srgbClr val="63122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500" dirty="0">
                <a:solidFill>
                  <a:srgbClr val="63122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Further trade union measures.</a:t>
            </a:r>
          </a:p>
        </p:txBody>
      </p:sp>
    </p:spTree>
    <p:extLst>
      <p:ext uri="{BB962C8B-B14F-4D97-AF65-F5344CB8AC3E}">
        <p14:creationId xmlns:p14="http://schemas.microsoft.com/office/powerpoint/2010/main" val="574442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8615C6-D084-A53A-CE7B-62C6D402D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red and white flag&#10;&#10;AI-generated content may be incorrect.">
            <a:extLst>
              <a:ext uri="{FF2B5EF4-FFF2-40B4-BE49-F238E27FC236}">
                <a16:creationId xmlns:a16="http://schemas.microsoft.com/office/drawing/2014/main" id="{950C9D98-E413-35D3-DA7A-B38D9B705C1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</p:spPr>
      </p:pic>
      <p:sp>
        <p:nvSpPr>
          <p:cNvPr id="3" name="Title 5">
            <a:extLst>
              <a:ext uri="{FF2B5EF4-FFF2-40B4-BE49-F238E27FC236}">
                <a16:creationId xmlns:a16="http://schemas.microsoft.com/office/drawing/2014/main" id="{59344CD2-9C5A-9ECE-2D46-73C8F230DA1C}"/>
              </a:ext>
            </a:extLst>
          </p:cNvPr>
          <p:cNvSpPr txBox="1">
            <a:spLocks/>
          </p:cNvSpPr>
          <p:nvPr/>
        </p:nvSpPr>
        <p:spPr>
          <a:xfrm>
            <a:off x="2601788" y="659675"/>
            <a:ext cx="8321600" cy="6187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631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Preparation for 6 April Changes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6A6FD67C-39F2-36CD-EDF3-2268FF914B65}"/>
              </a:ext>
            </a:extLst>
          </p:cNvPr>
          <p:cNvSpPr txBox="1">
            <a:spLocks/>
          </p:cNvSpPr>
          <p:nvPr/>
        </p:nvSpPr>
        <p:spPr>
          <a:xfrm>
            <a:off x="2601788" y="1824957"/>
            <a:ext cx="8321600" cy="448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b="1" dirty="0">
                <a:solidFill>
                  <a:srgbClr val="631226"/>
                </a:solidFill>
              </a:rPr>
              <a:t>Review contracts and policies including:</a:t>
            </a:r>
          </a:p>
          <a:p>
            <a:endParaRPr lang="en-GB" sz="2200" dirty="0">
              <a:solidFill>
                <a:srgbClr val="63122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200" b="1" dirty="0">
                <a:solidFill>
                  <a:srgbClr val="631226"/>
                </a:solidFill>
              </a:rPr>
              <a:t>Parental Leave Policy </a:t>
            </a:r>
            <a:r>
              <a:rPr lang="en-GB" sz="2200" dirty="0">
                <a:solidFill>
                  <a:srgbClr val="631226"/>
                </a:solidFill>
              </a:rPr>
              <a:t>covering paternity leave and unpaid parental leave.</a:t>
            </a:r>
          </a:p>
          <a:p>
            <a:endParaRPr lang="en-GB" sz="2200" dirty="0">
              <a:solidFill>
                <a:srgbClr val="63122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200" b="1" dirty="0">
                <a:solidFill>
                  <a:srgbClr val="631226"/>
                </a:solidFill>
              </a:rPr>
              <a:t>Sick Leave Policy </a:t>
            </a:r>
            <a:r>
              <a:rPr lang="en-GB" sz="2200" dirty="0">
                <a:solidFill>
                  <a:srgbClr val="631226"/>
                </a:solidFill>
              </a:rPr>
              <a:t>covering SSP entitlement – removal of the Lower Earnings Limit and qualifying waiting period. </a:t>
            </a:r>
          </a:p>
          <a:p>
            <a:endParaRPr lang="en-GB" sz="2200" dirty="0">
              <a:solidFill>
                <a:srgbClr val="63122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200" b="1" dirty="0">
                <a:solidFill>
                  <a:srgbClr val="631226"/>
                </a:solidFill>
              </a:rPr>
              <a:t>Whistleblowing Policy </a:t>
            </a:r>
            <a:r>
              <a:rPr lang="en-GB" sz="2200" dirty="0">
                <a:solidFill>
                  <a:srgbClr val="631226"/>
                </a:solidFill>
              </a:rPr>
              <a:t>Clarify definition of whistleblowing to cover instances of sexual harassment reporting.</a:t>
            </a:r>
            <a:endParaRPr lang="en-US" sz="2200" dirty="0">
              <a:solidFill>
                <a:srgbClr val="63122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200" dirty="0">
              <a:solidFill>
                <a:srgbClr val="63122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200" dirty="0">
                <a:solidFill>
                  <a:srgbClr val="631226"/>
                </a:solidFill>
              </a:rPr>
              <a:t>Familiarise yourself with </a:t>
            </a:r>
            <a:r>
              <a:rPr lang="en-GB" sz="2200" b="1" dirty="0">
                <a:solidFill>
                  <a:srgbClr val="631226"/>
                </a:solidFill>
              </a:rPr>
              <a:t>Fair Work Agency.</a:t>
            </a:r>
          </a:p>
          <a:p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3997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987</Words>
  <Application>Microsoft Office PowerPoint</Application>
  <PresentationFormat>Widescreen</PresentationFormat>
  <Paragraphs>130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Aptos</vt:lpstr>
      <vt:lpstr>Aptos Display</vt:lpstr>
      <vt:lpstr>Arial</vt:lpstr>
      <vt:lpstr>Poppins</vt:lpstr>
      <vt:lpstr>Times New Roman</vt:lpstr>
      <vt:lpstr>Verdana</vt:lpstr>
      <vt:lpstr>Wingdings</vt:lpstr>
      <vt:lpstr>Office Theme</vt:lpstr>
      <vt:lpstr>PowerPoint Presentation</vt:lpstr>
      <vt:lpstr>Our services for care providers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Jodie Pierson</dc:creator>
  <cp:lastModifiedBy>Michaela Cosway</cp:lastModifiedBy>
  <cp:revision>4</cp:revision>
  <dcterms:created xsi:type="dcterms:W3CDTF">2026-02-20T14:02:09Z</dcterms:created>
  <dcterms:modified xsi:type="dcterms:W3CDTF">2026-02-20T18:12:37Z</dcterms:modified>
</cp:coreProperties>
</file>