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1" r:id="rId4"/>
    <p:sldMasterId id="2147483666" r:id="rId5"/>
    <p:sldMasterId id="2147483707" r:id="rId6"/>
    <p:sldMasterId id="2147483727" r:id="rId7"/>
    <p:sldMasterId id="2147483735" r:id="rId8"/>
  </p:sldMasterIdLst>
  <p:notesMasterIdLst>
    <p:notesMasterId r:id="rId51"/>
  </p:notesMasterIdLst>
  <p:handoutMasterIdLst>
    <p:handoutMasterId r:id="rId52"/>
  </p:handoutMasterIdLst>
  <p:sldIdLst>
    <p:sldId id="259" r:id="rId9"/>
    <p:sldId id="405" r:id="rId10"/>
    <p:sldId id="406" r:id="rId11"/>
    <p:sldId id="407" r:id="rId12"/>
    <p:sldId id="286" r:id="rId13"/>
    <p:sldId id="284" r:id="rId14"/>
    <p:sldId id="396" r:id="rId15"/>
    <p:sldId id="2147473156" r:id="rId16"/>
    <p:sldId id="408" r:id="rId17"/>
    <p:sldId id="345" r:id="rId18"/>
    <p:sldId id="410" r:id="rId19"/>
    <p:sldId id="404" r:id="rId20"/>
    <p:sldId id="257" r:id="rId21"/>
    <p:sldId id="348" r:id="rId22"/>
    <p:sldId id="415" r:id="rId23"/>
    <p:sldId id="2147473147" r:id="rId24"/>
    <p:sldId id="2147473151" r:id="rId25"/>
    <p:sldId id="2147473143" r:id="rId26"/>
    <p:sldId id="2147473075" r:id="rId27"/>
    <p:sldId id="2147473124" r:id="rId28"/>
    <p:sldId id="2147473153" r:id="rId29"/>
    <p:sldId id="2147473154" r:id="rId30"/>
    <p:sldId id="2147473155" r:id="rId31"/>
    <p:sldId id="2147473127" r:id="rId32"/>
    <p:sldId id="395" r:id="rId33"/>
    <p:sldId id="411" r:id="rId34"/>
    <p:sldId id="277" r:id="rId35"/>
    <p:sldId id="402" r:id="rId36"/>
    <p:sldId id="341" r:id="rId37"/>
    <p:sldId id="412" r:id="rId38"/>
    <p:sldId id="413" r:id="rId39"/>
    <p:sldId id="287" r:id="rId40"/>
    <p:sldId id="324" r:id="rId41"/>
    <p:sldId id="299" r:id="rId42"/>
    <p:sldId id="388" r:id="rId43"/>
    <p:sldId id="375" r:id="rId44"/>
    <p:sldId id="344" r:id="rId45"/>
    <p:sldId id="339" r:id="rId46"/>
    <p:sldId id="305" r:id="rId47"/>
    <p:sldId id="302" r:id="rId48"/>
    <p:sldId id="304" r:id="rId49"/>
    <p:sldId id="414" r:id="rId50"/>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150851-4749-B36E-AC2D-C554908101AB}" name="Jo Hawkins" initials="JH" userId="S::Jo.Hawkins@skillsforcare.org.uk::de2f5101-fd6d-4722-addb-c4f4d1e5720d" providerId="AD"/>
  <p188:author id="{0D9FE274-45DB-4476-7F23-7A8C8788FD3B}" name="Helen Dannatt" initials="HD" userId="S::helen.dannatt@skillsforcare.org.uk::92e8a40a-f004-4b4b-83a6-6a3e20c30028" providerId="AD"/>
  <p188:author id="{5F727CA4-D064-7EF4-2A39-6A236888087F}" name="Natalie Scarimbolo" initials="NS" userId="S::natalie.scarimbolo@skillsforcare.org.uk::21b66764-f30e-4376-995c-9d61ceeba93b" providerId="AD"/>
  <p188:author id="{05BA13D4-7094-696C-78B5-750A5D380885}" name="Jo Hawkins" initials="JH" userId="S::jo.hawkins@skillsforcare.org.uk::de2f5101-fd6d-4722-addb-c4f4d1e5720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95"/>
    <a:srgbClr val="0040BB"/>
    <a:srgbClr val="606060"/>
    <a:srgbClr val="0068B3"/>
    <a:srgbClr val="008F9C"/>
    <a:srgbClr val="0071BB"/>
    <a:srgbClr val="0030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849FA0-2B6C-45FF-A71E-1CEF9F2A6A07}" v="10" dt="2026-02-19T10:34:52.23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80" autoAdjust="0"/>
    <p:restoredTop sz="63317" autoAdjust="0"/>
  </p:normalViewPr>
  <p:slideViewPr>
    <p:cSldViewPr snapToGrid="0">
      <p:cViewPr varScale="1">
        <p:scale>
          <a:sx n="55" d="100"/>
          <a:sy n="55" d="100"/>
        </p:scale>
        <p:origin x="1128" y="44"/>
      </p:cViewPr>
      <p:guideLst>
        <p:guide orient="horz" pos="2880"/>
        <p:guide pos="2160"/>
      </p:guideLst>
    </p:cSldViewPr>
  </p:slideViewPr>
  <p:notesTextViewPr>
    <p:cViewPr>
      <p:scale>
        <a:sx n="3" d="2"/>
        <a:sy n="3" d="2"/>
      </p:scale>
      <p:origin x="0" y="0"/>
    </p:cViewPr>
  </p:notesTextViewPr>
  <p:sorterViewPr>
    <p:cViewPr varScale="1">
      <p:scale>
        <a:sx n="100" d="100"/>
        <a:sy n="100" d="100"/>
      </p:scale>
      <p:origin x="0" y="-8832"/>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microsoft.com/office/2018/10/relationships/authors" Target="author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6/11/relationships/changesInfo" Target="changesInfos/changesInfo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ll Croskell" userId="cbecb17c-f14d-4fe4-82f4-843463434305" providerId="ADAL" clId="{44191D2A-FF87-4ACC-BE31-01080F915329}"/>
    <pc:docChg chg="custSel addSld delSld modSld sldOrd">
      <pc:chgData name="Jill Croskell" userId="cbecb17c-f14d-4fe4-82f4-843463434305" providerId="ADAL" clId="{44191D2A-FF87-4ACC-BE31-01080F915329}" dt="2026-02-19T12:33:08.553" v="3187" actId="6549"/>
      <pc:docMkLst>
        <pc:docMk/>
      </pc:docMkLst>
      <pc:sldChg chg="addSp delSp modSp add mod modNotesTx">
        <pc:chgData name="Jill Croskell" userId="cbecb17c-f14d-4fe4-82f4-843463434305" providerId="ADAL" clId="{44191D2A-FF87-4ACC-BE31-01080F915329}" dt="2026-02-19T12:33:08.553" v="3187" actId="6549"/>
        <pc:sldMkLst>
          <pc:docMk/>
          <pc:sldMk cId="542301812" sldId="257"/>
        </pc:sldMkLst>
        <pc:spChg chg="add mod">
          <ac:chgData name="Jill Croskell" userId="cbecb17c-f14d-4fe4-82f4-843463434305" providerId="ADAL" clId="{44191D2A-FF87-4ACC-BE31-01080F915329}" dt="2026-02-17T16:01:20.707" v="2955" actId="14100"/>
          <ac:spMkLst>
            <pc:docMk/>
            <pc:sldMk cId="542301812" sldId="257"/>
            <ac:spMk id="5" creationId="{9200CAEC-0169-881B-10E4-DBCC082DB0FA}"/>
          </ac:spMkLst>
        </pc:spChg>
      </pc:sldChg>
      <pc:sldChg chg="modSp mod modNotesTx">
        <pc:chgData name="Jill Croskell" userId="cbecb17c-f14d-4fe4-82f4-843463434305" providerId="ADAL" clId="{44191D2A-FF87-4ACC-BE31-01080F915329}" dt="2026-02-18T11:25:58.221" v="2995" actId="20577"/>
        <pc:sldMkLst>
          <pc:docMk/>
          <pc:sldMk cId="2440531692" sldId="259"/>
        </pc:sldMkLst>
        <pc:spChg chg="mod">
          <ac:chgData name="Jill Croskell" userId="cbecb17c-f14d-4fe4-82f4-843463434305" providerId="ADAL" clId="{44191D2A-FF87-4ACC-BE31-01080F915329}" dt="2026-02-18T11:25:58.221" v="2995" actId="20577"/>
          <ac:spMkLst>
            <pc:docMk/>
            <pc:sldMk cId="2440531692" sldId="259"/>
            <ac:spMk id="3" creationId="{5D48251E-FB1E-B29B-F689-42F2C4847D06}"/>
          </ac:spMkLst>
        </pc:spChg>
      </pc:sldChg>
      <pc:sldChg chg="add modNotesTx">
        <pc:chgData name="Jill Croskell" userId="cbecb17c-f14d-4fe4-82f4-843463434305" providerId="ADAL" clId="{44191D2A-FF87-4ACC-BE31-01080F915329}" dt="2026-02-17T14:49:59.944" v="1636" actId="20577"/>
        <pc:sldMkLst>
          <pc:docMk/>
          <pc:sldMk cId="3053033097" sldId="277"/>
        </pc:sldMkLst>
      </pc:sldChg>
      <pc:sldChg chg="add del">
        <pc:chgData name="Jill Croskell" userId="cbecb17c-f14d-4fe4-82f4-843463434305" providerId="ADAL" clId="{44191D2A-FF87-4ACC-BE31-01080F915329}" dt="2026-02-19T10:27:24.886" v="3159" actId="2696"/>
        <pc:sldMkLst>
          <pc:docMk/>
          <pc:sldMk cId="4150623519" sldId="283"/>
        </pc:sldMkLst>
      </pc:sldChg>
      <pc:sldChg chg="add modNotesTx">
        <pc:chgData name="Jill Croskell" userId="cbecb17c-f14d-4fe4-82f4-843463434305" providerId="ADAL" clId="{44191D2A-FF87-4ACC-BE31-01080F915329}" dt="2026-02-19T10:00:08.899" v="3125" actId="20577"/>
        <pc:sldMkLst>
          <pc:docMk/>
          <pc:sldMk cId="3284222929" sldId="284"/>
        </pc:sldMkLst>
      </pc:sldChg>
      <pc:sldChg chg="modSp add mod ord modNotesTx">
        <pc:chgData name="Jill Croskell" userId="cbecb17c-f14d-4fe4-82f4-843463434305" providerId="ADAL" clId="{44191D2A-FF87-4ACC-BE31-01080F915329}" dt="2026-02-19T09:56:30.799" v="3082" actId="255"/>
        <pc:sldMkLst>
          <pc:docMk/>
          <pc:sldMk cId="1108295762" sldId="286"/>
        </pc:sldMkLst>
        <pc:spChg chg="mod">
          <ac:chgData name="Jill Croskell" userId="cbecb17c-f14d-4fe4-82f4-843463434305" providerId="ADAL" clId="{44191D2A-FF87-4ACC-BE31-01080F915329}" dt="2026-02-19T09:56:30.799" v="3082" actId="255"/>
          <ac:spMkLst>
            <pc:docMk/>
            <pc:sldMk cId="1108295762" sldId="286"/>
            <ac:spMk id="9" creationId="{06403D2B-3746-2B34-5BC3-5DEF8A5023E4}"/>
          </ac:spMkLst>
        </pc:spChg>
      </pc:sldChg>
      <pc:sldChg chg="add">
        <pc:chgData name="Jill Croskell" userId="cbecb17c-f14d-4fe4-82f4-843463434305" providerId="ADAL" clId="{44191D2A-FF87-4ACC-BE31-01080F915329}" dt="2026-02-17T12:54:56.872" v="847"/>
        <pc:sldMkLst>
          <pc:docMk/>
          <pc:sldMk cId="2744352597" sldId="287"/>
        </pc:sldMkLst>
      </pc:sldChg>
      <pc:sldChg chg="add">
        <pc:chgData name="Jill Croskell" userId="cbecb17c-f14d-4fe4-82f4-843463434305" providerId="ADAL" clId="{44191D2A-FF87-4ACC-BE31-01080F915329}" dt="2026-02-17T13:02:37.614" v="856"/>
        <pc:sldMkLst>
          <pc:docMk/>
          <pc:sldMk cId="2119570539" sldId="299"/>
        </pc:sldMkLst>
      </pc:sldChg>
      <pc:sldChg chg="add">
        <pc:chgData name="Jill Croskell" userId="cbecb17c-f14d-4fe4-82f4-843463434305" providerId="ADAL" clId="{44191D2A-FF87-4ACC-BE31-01080F915329}" dt="2026-02-17T13:01:46.396" v="855"/>
        <pc:sldMkLst>
          <pc:docMk/>
          <pc:sldMk cId="3268741101" sldId="302"/>
        </pc:sldMkLst>
      </pc:sldChg>
      <pc:sldChg chg="addSp delSp modSp add mod">
        <pc:chgData name="Jill Croskell" userId="cbecb17c-f14d-4fe4-82f4-843463434305" providerId="ADAL" clId="{44191D2A-FF87-4ACC-BE31-01080F915329}" dt="2026-02-19T10:41:25.622" v="3186" actId="33524"/>
        <pc:sldMkLst>
          <pc:docMk/>
          <pc:sldMk cId="930279043" sldId="304"/>
        </pc:sldMkLst>
        <pc:spChg chg="mod">
          <ac:chgData name="Jill Croskell" userId="cbecb17c-f14d-4fe4-82f4-843463434305" providerId="ADAL" clId="{44191D2A-FF87-4ACC-BE31-01080F915329}" dt="2026-02-19T10:41:25.622" v="3186" actId="33524"/>
          <ac:spMkLst>
            <pc:docMk/>
            <pc:sldMk cId="930279043" sldId="304"/>
            <ac:spMk id="2" creationId="{9974B6FB-F7A6-56E3-A083-8DC33CE06A49}"/>
          </ac:spMkLst>
        </pc:spChg>
      </pc:sldChg>
      <pc:sldChg chg="add">
        <pc:chgData name="Jill Croskell" userId="cbecb17c-f14d-4fe4-82f4-843463434305" providerId="ADAL" clId="{44191D2A-FF87-4ACC-BE31-01080F915329}" dt="2026-02-17T13:00:28.059" v="853"/>
        <pc:sldMkLst>
          <pc:docMk/>
          <pc:sldMk cId="1112194601" sldId="305"/>
        </pc:sldMkLst>
      </pc:sldChg>
      <pc:sldChg chg="add">
        <pc:chgData name="Jill Croskell" userId="cbecb17c-f14d-4fe4-82f4-843463434305" providerId="ADAL" clId="{44191D2A-FF87-4ACC-BE31-01080F915329}" dt="2026-02-17T12:55:38.946" v="848"/>
        <pc:sldMkLst>
          <pc:docMk/>
          <pc:sldMk cId="3320895057" sldId="324"/>
        </pc:sldMkLst>
      </pc:sldChg>
      <pc:sldChg chg="add">
        <pc:chgData name="Jill Croskell" userId="cbecb17c-f14d-4fe4-82f4-843463434305" providerId="ADAL" clId="{44191D2A-FF87-4ACC-BE31-01080F915329}" dt="2026-02-17T12:59:17.327" v="852"/>
        <pc:sldMkLst>
          <pc:docMk/>
          <pc:sldMk cId="3287579087" sldId="339"/>
        </pc:sldMkLst>
      </pc:sldChg>
      <pc:sldChg chg="add">
        <pc:chgData name="Jill Croskell" userId="cbecb17c-f14d-4fe4-82f4-843463434305" providerId="ADAL" clId="{44191D2A-FF87-4ACC-BE31-01080F915329}" dt="2026-02-17T12:52:09.155" v="844"/>
        <pc:sldMkLst>
          <pc:docMk/>
          <pc:sldMk cId="1203497791" sldId="341"/>
        </pc:sldMkLst>
      </pc:sldChg>
      <pc:sldChg chg="add">
        <pc:chgData name="Jill Croskell" userId="cbecb17c-f14d-4fe4-82f4-843463434305" providerId="ADAL" clId="{44191D2A-FF87-4ACC-BE31-01080F915329}" dt="2026-02-17T12:58:25.783" v="851"/>
        <pc:sldMkLst>
          <pc:docMk/>
          <pc:sldMk cId="406577522" sldId="344"/>
        </pc:sldMkLst>
      </pc:sldChg>
      <pc:sldChg chg="add modNotesTx">
        <pc:chgData name="Jill Croskell" userId="cbecb17c-f14d-4fe4-82f4-843463434305" providerId="ADAL" clId="{44191D2A-FF87-4ACC-BE31-01080F915329}" dt="2026-02-19T10:20:51.593" v="3145" actId="20577"/>
        <pc:sldMkLst>
          <pc:docMk/>
          <pc:sldMk cId="572884318" sldId="345"/>
        </pc:sldMkLst>
      </pc:sldChg>
      <pc:sldChg chg="add">
        <pc:chgData name="Jill Croskell" userId="cbecb17c-f14d-4fe4-82f4-843463434305" providerId="ADAL" clId="{44191D2A-FF87-4ACC-BE31-01080F915329}" dt="2026-02-19T10:34:52.232" v="3161"/>
        <pc:sldMkLst>
          <pc:docMk/>
          <pc:sldMk cId="2210564632" sldId="348"/>
        </pc:sldMkLst>
      </pc:sldChg>
      <pc:sldChg chg="add">
        <pc:chgData name="Jill Croskell" userId="cbecb17c-f14d-4fe4-82f4-843463434305" providerId="ADAL" clId="{44191D2A-FF87-4ACC-BE31-01080F915329}" dt="2026-02-17T12:57:36.854" v="850"/>
        <pc:sldMkLst>
          <pc:docMk/>
          <pc:sldMk cId="3660404176" sldId="375"/>
        </pc:sldMkLst>
      </pc:sldChg>
      <pc:sldChg chg="add">
        <pc:chgData name="Jill Croskell" userId="cbecb17c-f14d-4fe4-82f4-843463434305" providerId="ADAL" clId="{44191D2A-FF87-4ACC-BE31-01080F915329}" dt="2026-02-17T12:56:49.315" v="849"/>
        <pc:sldMkLst>
          <pc:docMk/>
          <pc:sldMk cId="3626037698" sldId="388"/>
        </pc:sldMkLst>
      </pc:sldChg>
      <pc:sldChg chg="modSp add mod modNotesTx">
        <pc:chgData name="Jill Croskell" userId="cbecb17c-f14d-4fe4-82f4-843463434305" providerId="ADAL" clId="{44191D2A-FF87-4ACC-BE31-01080F915329}" dt="2026-02-17T15:38:30.232" v="2723" actId="20577"/>
        <pc:sldMkLst>
          <pc:docMk/>
          <pc:sldMk cId="2425463470" sldId="395"/>
        </pc:sldMkLst>
        <pc:spChg chg="mod">
          <ac:chgData name="Jill Croskell" userId="cbecb17c-f14d-4fe4-82f4-843463434305" providerId="ADAL" clId="{44191D2A-FF87-4ACC-BE31-01080F915329}" dt="2026-02-17T13:48:43.218" v="923" actId="255"/>
          <ac:spMkLst>
            <pc:docMk/>
            <pc:sldMk cId="2425463470" sldId="395"/>
            <ac:spMk id="4" creationId="{471E89FC-5D46-8B87-0CD6-869E36115D9B}"/>
          </ac:spMkLst>
        </pc:spChg>
      </pc:sldChg>
      <pc:sldChg chg="add modNotesTx">
        <pc:chgData name="Jill Croskell" userId="cbecb17c-f14d-4fe4-82f4-843463434305" providerId="ADAL" clId="{44191D2A-FF87-4ACC-BE31-01080F915329}" dt="2026-02-19T10:00:32.975" v="3126" actId="6549"/>
        <pc:sldMkLst>
          <pc:docMk/>
          <pc:sldMk cId="3126648095" sldId="396"/>
        </pc:sldMkLst>
      </pc:sldChg>
      <pc:sldChg chg="ord">
        <pc:chgData name="Jill Croskell" userId="cbecb17c-f14d-4fe4-82f4-843463434305" providerId="ADAL" clId="{44191D2A-FF87-4ACC-BE31-01080F915329}" dt="2026-02-17T12:49:23.788" v="779"/>
        <pc:sldMkLst>
          <pc:docMk/>
          <pc:sldMk cId="1914091914" sldId="402"/>
        </pc:sldMkLst>
      </pc:sldChg>
      <pc:sldChg chg="ord modNotesTx">
        <pc:chgData name="Jill Croskell" userId="cbecb17c-f14d-4fe4-82f4-843463434305" providerId="ADAL" clId="{44191D2A-FF87-4ACC-BE31-01080F915329}" dt="2026-02-19T10:25:01.665" v="3154"/>
        <pc:sldMkLst>
          <pc:docMk/>
          <pc:sldMk cId="1371361819" sldId="404"/>
        </pc:sldMkLst>
      </pc:sldChg>
      <pc:sldChg chg="modSp mod modNotesTx">
        <pc:chgData name="Jill Croskell" userId="cbecb17c-f14d-4fe4-82f4-843463434305" providerId="ADAL" clId="{44191D2A-FF87-4ACC-BE31-01080F915329}" dt="2026-02-19T09:54:27.787" v="3073" actId="20577"/>
        <pc:sldMkLst>
          <pc:docMk/>
          <pc:sldMk cId="3980986549" sldId="405"/>
        </pc:sldMkLst>
        <pc:spChg chg="mod">
          <ac:chgData name="Jill Croskell" userId="cbecb17c-f14d-4fe4-82f4-843463434305" providerId="ADAL" clId="{44191D2A-FF87-4ACC-BE31-01080F915329}" dt="2026-02-19T09:54:14.318" v="3069" actId="20577"/>
          <ac:spMkLst>
            <pc:docMk/>
            <pc:sldMk cId="3980986549" sldId="405"/>
            <ac:spMk id="3" creationId="{F9546792-2C43-F778-A39A-3C78C5968CBA}"/>
          </ac:spMkLst>
        </pc:spChg>
      </pc:sldChg>
      <pc:sldChg chg="modSp mod modNotesTx">
        <pc:chgData name="Jill Croskell" userId="cbecb17c-f14d-4fe4-82f4-843463434305" providerId="ADAL" clId="{44191D2A-FF87-4ACC-BE31-01080F915329}" dt="2026-02-19T09:55:23.806" v="3076" actId="255"/>
        <pc:sldMkLst>
          <pc:docMk/>
          <pc:sldMk cId="3644311079" sldId="406"/>
        </pc:sldMkLst>
        <pc:spChg chg="mod">
          <ac:chgData name="Jill Croskell" userId="cbecb17c-f14d-4fe4-82f4-843463434305" providerId="ADAL" clId="{44191D2A-FF87-4ACC-BE31-01080F915329}" dt="2026-02-19T09:55:23.806" v="3076" actId="255"/>
          <ac:spMkLst>
            <pc:docMk/>
            <pc:sldMk cId="3644311079" sldId="406"/>
            <ac:spMk id="4" creationId="{932711A0-322D-F806-5EBE-A528A1A737E9}"/>
          </ac:spMkLst>
        </pc:spChg>
      </pc:sldChg>
      <pc:sldChg chg="modSp mod modNotesTx">
        <pc:chgData name="Jill Croskell" userId="cbecb17c-f14d-4fe4-82f4-843463434305" providerId="ADAL" clId="{44191D2A-FF87-4ACC-BE31-01080F915329}" dt="2026-02-19T09:55:45.524" v="3078" actId="255"/>
        <pc:sldMkLst>
          <pc:docMk/>
          <pc:sldMk cId="2627121215" sldId="407"/>
        </pc:sldMkLst>
        <pc:spChg chg="mod">
          <ac:chgData name="Jill Croskell" userId="cbecb17c-f14d-4fe4-82f4-843463434305" providerId="ADAL" clId="{44191D2A-FF87-4ACC-BE31-01080F915329}" dt="2026-02-19T09:55:45.524" v="3078" actId="255"/>
          <ac:spMkLst>
            <pc:docMk/>
            <pc:sldMk cId="2627121215" sldId="407"/>
            <ac:spMk id="4" creationId="{88383A56-4E96-04EF-1FF2-C5C946284E91}"/>
          </ac:spMkLst>
        </pc:spChg>
      </pc:sldChg>
      <pc:sldChg chg="modSp mod modNotesTx">
        <pc:chgData name="Jill Croskell" userId="cbecb17c-f14d-4fe4-82f4-843463434305" providerId="ADAL" clId="{44191D2A-FF87-4ACC-BE31-01080F915329}" dt="2026-02-19T09:48:56.355" v="3008" actId="255"/>
        <pc:sldMkLst>
          <pc:docMk/>
          <pc:sldMk cId="3944721312" sldId="408"/>
        </pc:sldMkLst>
        <pc:spChg chg="mod">
          <ac:chgData name="Jill Croskell" userId="cbecb17c-f14d-4fe4-82f4-843463434305" providerId="ADAL" clId="{44191D2A-FF87-4ACC-BE31-01080F915329}" dt="2026-02-19T09:48:56.355" v="3008" actId="255"/>
          <ac:spMkLst>
            <pc:docMk/>
            <pc:sldMk cId="3944721312" sldId="408"/>
            <ac:spMk id="4" creationId="{6A41E73D-C6C1-5B69-6BEE-F5A2DE49BB8A}"/>
          </ac:spMkLst>
        </pc:spChg>
      </pc:sldChg>
      <pc:sldChg chg="modSp mod ord modNotesTx">
        <pc:chgData name="Jill Croskell" userId="cbecb17c-f14d-4fe4-82f4-843463434305" providerId="ADAL" clId="{44191D2A-FF87-4ACC-BE31-01080F915329}" dt="2026-02-19T10:25:47.510" v="3158"/>
        <pc:sldMkLst>
          <pc:docMk/>
          <pc:sldMk cId="4095595242" sldId="410"/>
        </pc:sldMkLst>
        <pc:spChg chg="mod">
          <ac:chgData name="Jill Croskell" userId="cbecb17c-f14d-4fe4-82f4-843463434305" providerId="ADAL" clId="{44191D2A-FF87-4ACC-BE31-01080F915329}" dt="2026-02-19T09:47:45.620" v="3006" actId="255"/>
          <ac:spMkLst>
            <pc:docMk/>
            <pc:sldMk cId="4095595242" sldId="410"/>
            <ac:spMk id="4" creationId="{1FC8A7F5-9260-70B5-84D7-4976731CA84A}"/>
          </ac:spMkLst>
        </pc:spChg>
      </pc:sldChg>
      <pc:sldChg chg="delSp modSp mod ord modNotesTx">
        <pc:chgData name="Jill Croskell" userId="cbecb17c-f14d-4fe4-82f4-843463434305" providerId="ADAL" clId="{44191D2A-FF87-4ACC-BE31-01080F915329}" dt="2026-02-17T15:46:32.189" v="2851" actId="20577"/>
        <pc:sldMkLst>
          <pc:docMk/>
          <pc:sldMk cId="1915032946" sldId="411"/>
        </pc:sldMkLst>
        <pc:spChg chg="mod">
          <ac:chgData name="Jill Croskell" userId="cbecb17c-f14d-4fe4-82f4-843463434305" providerId="ADAL" clId="{44191D2A-FF87-4ACC-BE31-01080F915329}" dt="2026-02-17T14:45:51.952" v="1248" actId="20577"/>
          <ac:spMkLst>
            <pc:docMk/>
            <pc:sldMk cId="1915032946" sldId="411"/>
            <ac:spMk id="2" creationId="{568BD7E7-7CFC-7744-ECCB-FC30961E9B1F}"/>
          </ac:spMkLst>
        </pc:spChg>
        <pc:spChg chg="mod">
          <ac:chgData name="Jill Croskell" userId="cbecb17c-f14d-4fe4-82f4-843463434305" providerId="ADAL" clId="{44191D2A-FF87-4ACC-BE31-01080F915329}" dt="2026-02-17T14:46:04.786" v="1251" actId="14100"/>
          <ac:spMkLst>
            <pc:docMk/>
            <pc:sldMk cId="1915032946" sldId="411"/>
            <ac:spMk id="4" creationId="{F18D1E72-0500-4F99-A545-7D50D3EF360B}"/>
          </ac:spMkLst>
        </pc:spChg>
      </pc:sldChg>
      <pc:sldChg chg="add">
        <pc:chgData name="Jill Croskell" userId="cbecb17c-f14d-4fe4-82f4-843463434305" providerId="ADAL" clId="{44191D2A-FF87-4ACC-BE31-01080F915329}" dt="2026-02-17T12:53:13.315" v="845"/>
        <pc:sldMkLst>
          <pc:docMk/>
          <pc:sldMk cId="2264967200" sldId="412"/>
        </pc:sldMkLst>
      </pc:sldChg>
      <pc:sldChg chg="add">
        <pc:chgData name="Jill Croskell" userId="cbecb17c-f14d-4fe4-82f4-843463434305" providerId="ADAL" clId="{44191D2A-FF87-4ACC-BE31-01080F915329}" dt="2026-02-17T12:54:24.183" v="846"/>
        <pc:sldMkLst>
          <pc:docMk/>
          <pc:sldMk cId="1979307517" sldId="413"/>
        </pc:sldMkLst>
      </pc:sldChg>
      <pc:sldChg chg="modSp add mod">
        <pc:chgData name="Jill Croskell" userId="cbecb17c-f14d-4fe4-82f4-843463434305" providerId="ADAL" clId="{44191D2A-FF87-4ACC-BE31-01080F915329}" dt="2026-02-19T10:41:02.249" v="3185" actId="20577"/>
        <pc:sldMkLst>
          <pc:docMk/>
          <pc:sldMk cId="3461847026" sldId="414"/>
        </pc:sldMkLst>
        <pc:spChg chg="mod">
          <ac:chgData name="Jill Croskell" userId="cbecb17c-f14d-4fe4-82f4-843463434305" providerId="ADAL" clId="{44191D2A-FF87-4ACC-BE31-01080F915329}" dt="2026-02-19T10:41:02.249" v="3185" actId="20577"/>
          <ac:spMkLst>
            <pc:docMk/>
            <pc:sldMk cId="3461847026" sldId="414"/>
            <ac:spMk id="2" creationId="{D15AA175-48E6-B1F5-2B46-EC3191D9A00A}"/>
          </ac:spMkLst>
        </pc:spChg>
      </pc:sldChg>
      <pc:sldChg chg="add">
        <pc:chgData name="Jill Croskell" userId="cbecb17c-f14d-4fe4-82f4-843463434305" providerId="ADAL" clId="{44191D2A-FF87-4ACC-BE31-01080F915329}" dt="2026-02-17T13:39:36.921" v="881" actId="2890"/>
        <pc:sldMkLst>
          <pc:docMk/>
          <pc:sldMk cId="3810378124" sldId="415"/>
        </pc:sldMkLst>
      </pc:sldChg>
      <pc:sldChg chg="add modNotesTx">
        <pc:chgData name="Jill Croskell" userId="cbecb17c-f14d-4fe4-82f4-843463434305" providerId="ADAL" clId="{44191D2A-FF87-4ACC-BE31-01080F915329}" dt="2026-02-19T10:04:04.860" v="3128" actId="255"/>
        <pc:sldMkLst>
          <pc:docMk/>
          <pc:sldMk cId="4189277639" sldId="2147473075"/>
        </pc:sldMkLst>
      </pc:sldChg>
      <pc:sldChg chg="add modNotesTx">
        <pc:chgData name="Jill Croskell" userId="cbecb17c-f14d-4fe4-82f4-843463434305" providerId="ADAL" clId="{44191D2A-FF87-4ACC-BE31-01080F915329}" dt="2026-02-17T15:25:04.116" v="2179" actId="20577"/>
        <pc:sldMkLst>
          <pc:docMk/>
          <pc:sldMk cId="3716228906" sldId="2147473124"/>
        </pc:sldMkLst>
      </pc:sldChg>
      <pc:sldChg chg="add modNotesTx">
        <pc:chgData name="Jill Croskell" userId="cbecb17c-f14d-4fe4-82f4-843463434305" providerId="ADAL" clId="{44191D2A-FF87-4ACC-BE31-01080F915329}" dt="2026-02-17T15:38:05.529" v="2700" actId="20577"/>
        <pc:sldMkLst>
          <pc:docMk/>
          <pc:sldMk cId="2092917166" sldId="2147473127"/>
        </pc:sldMkLst>
      </pc:sldChg>
      <pc:sldChg chg="add modNotesTx">
        <pc:chgData name="Jill Croskell" userId="cbecb17c-f14d-4fe4-82f4-843463434305" providerId="ADAL" clId="{44191D2A-FF87-4ACC-BE31-01080F915329}" dt="2026-02-17T15:30:47.549" v="2389" actId="20577"/>
        <pc:sldMkLst>
          <pc:docMk/>
          <pc:sldMk cId="423700483" sldId="2147473143"/>
        </pc:sldMkLst>
      </pc:sldChg>
      <pc:sldChg chg="add">
        <pc:chgData name="Jill Croskell" userId="cbecb17c-f14d-4fe4-82f4-843463434305" providerId="ADAL" clId="{44191D2A-FF87-4ACC-BE31-01080F915329}" dt="2026-02-17T13:40:51.606" v="909"/>
        <pc:sldMkLst>
          <pc:docMk/>
          <pc:sldMk cId="2993359796" sldId="2147473147"/>
        </pc:sldMkLst>
      </pc:sldChg>
      <pc:sldChg chg="modSp add mod">
        <pc:chgData name="Jill Croskell" userId="cbecb17c-f14d-4fe4-82f4-843463434305" providerId="ADAL" clId="{44191D2A-FF87-4ACC-BE31-01080F915329}" dt="2026-02-17T13:41:46.340" v="912" actId="255"/>
        <pc:sldMkLst>
          <pc:docMk/>
          <pc:sldMk cId="997766696" sldId="2147473151"/>
        </pc:sldMkLst>
        <pc:spChg chg="mod">
          <ac:chgData name="Jill Croskell" userId="cbecb17c-f14d-4fe4-82f4-843463434305" providerId="ADAL" clId="{44191D2A-FF87-4ACC-BE31-01080F915329}" dt="2026-02-17T13:41:46.340" v="912" actId="255"/>
          <ac:spMkLst>
            <pc:docMk/>
            <pc:sldMk cId="997766696" sldId="2147473151"/>
            <ac:spMk id="3" creationId="{40F5C48A-DB89-0C07-CDB7-E78917C1BA5C}"/>
          </ac:spMkLst>
        </pc:spChg>
      </pc:sldChg>
      <pc:sldChg chg="add modNotesTx">
        <pc:chgData name="Jill Croskell" userId="cbecb17c-f14d-4fe4-82f4-843463434305" providerId="ADAL" clId="{44191D2A-FF87-4ACC-BE31-01080F915329}" dt="2026-02-17T15:34:18.562" v="2580" actId="20577"/>
        <pc:sldMkLst>
          <pc:docMk/>
          <pc:sldMk cId="3636324164" sldId="2147473153"/>
        </pc:sldMkLst>
      </pc:sldChg>
      <pc:sldChg chg="add">
        <pc:chgData name="Jill Croskell" userId="cbecb17c-f14d-4fe4-82f4-843463434305" providerId="ADAL" clId="{44191D2A-FF87-4ACC-BE31-01080F915329}" dt="2026-02-17T13:46:43.321" v="917"/>
        <pc:sldMkLst>
          <pc:docMk/>
          <pc:sldMk cId="764784662" sldId="2147473154"/>
        </pc:sldMkLst>
      </pc:sldChg>
      <pc:sldChg chg="add modNotesTx">
        <pc:chgData name="Jill Croskell" userId="cbecb17c-f14d-4fe4-82f4-843463434305" providerId="ADAL" clId="{44191D2A-FF87-4ACC-BE31-01080F915329}" dt="2026-02-17T15:36:01.020" v="2636" actId="20577"/>
        <pc:sldMkLst>
          <pc:docMk/>
          <pc:sldMk cId="2173873671" sldId="2147473155"/>
        </pc:sldMkLst>
      </pc:sldChg>
      <pc:sldChg chg="add">
        <pc:chgData name="Jill Croskell" userId="cbecb17c-f14d-4fe4-82f4-843463434305" providerId="ADAL" clId="{44191D2A-FF87-4ACC-BE31-01080F915329}" dt="2026-02-19T10:32:39.318" v="3160"/>
        <pc:sldMkLst>
          <pc:docMk/>
          <pc:sldMk cId="815457045" sldId="2147473156"/>
        </pc:sldMkLst>
      </pc:sldChg>
      <pc:sldChg chg="modSp add del mod modNotesTx">
        <pc:chgData name="Jill Croskell" userId="cbecb17c-f14d-4fe4-82f4-843463434305" providerId="ADAL" clId="{44191D2A-FF87-4ACC-BE31-01080F915329}" dt="2026-02-19T10:17:01.264" v="3129" actId="2696"/>
        <pc:sldMkLst>
          <pc:docMk/>
          <pc:sldMk cId="3068490085" sldId="214747315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6464D4-2A40-420E-BCA2-25927C5E222A}" type="doc">
      <dgm:prSet loTypeId="urn:microsoft.com/office/officeart/2005/8/layout/radial6" loCatId="cycle" qsTypeId="urn:microsoft.com/office/officeart/2005/8/quickstyle/simple1" qsCatId="simple" csTypeId="urn:microsoft.com/office/officeart/2005/8/colors/accent0_2" csCatId="mainScheme" phldr="1"/>
      <dgm:spPr/>
      <dgm:t>
        <a:bodyPr/>
        <a:lstStyle/>
        <a:p>
          <a:endParaRPr lang="en-GB"/>
        </a:p>
      </dgm:t>
    </dgm:pt>
    <dgm:pt modelId="{4C1DBE0F-C62A-4730-9E6C-CC78FE03ED7C}">
      <dgm:prSet phldrT="[Text]" custT="1"/>
      <dgm:spPr>
        <a:solidFill>
          <a:schemeClr val="accent2"/>
        </a:solidFill>
        <a:ln>
          <a:solidFill>
            <a:srgbClr val="E87722"/>
          </a:solidFill>
        </a:ln>
      </dgm:spPr>
      <dgm:t>
        <a:bodyPr/>
        <a:lstStyle/>
        <a:p>
          <a:r>
            <a:rPr lang="en-GB" sz="1400" b="1" noProof="0">
              <a:solidFill>
                <a:schemeClr val="bg1"/>
              </a:solidFill>
              <a:latin typeface="Arial" panose="020B0604020202020204" pitchFamily="34" charset="0"/>
              <a:cs typeface="Arial" panose="020B0604020202020204" pitchFamily="34" charset="0"/>
            </a:rPr>
            <a:t>A flexible, universal career structure for Adult Social Care</a:t>
          </a:r>
        </a:p>
      </dgm:t>
    </dgm:pt>
    <dgm:pt modelId="{537CB79A-9AF7-4602-925D-403BA6D27EF6}" type="parTrans" cxnId="{B3D6E9B1-20BE-4731-9734-9960FF9A454F}">
      <dgm:prSet/>
      <dgm:spPr/>
      <dgm:t>
        <a:bodyPr/>
        <a:lstStyle/>
        <a:p>
          <a:endParaRPr lang="en-GB" sz="1300"/>
        </a:p>
      </dgm:t>
    </dgm:pt>
    <dgm:pt modelId="{795A917D-F038-4564-939C-4C993D08E51E}" type="sibTrans" cxnId="{B3D6E9B1-20BE-4731-9734-9960FF9A454F}">
      <dgm:prSet/>
      <dgm:spPr/>
      <dgm:t>
        <a:bodyPr/>
        <a:lstStyle/>
        <a:p>
          <a:endParaRPr lang="en-GB" sz="1300"/>
        </a:p>
      </dgm:t>
    </dgm:pt>
    <dgm:pt modelId="{D9314776-A560-4C92-959E-563654C7F070}">
      <dgm:prSet phldrT="[Text]" custT="1"/>
      <dgm:spPr>
        <a:ln w="76200">
          <a:solidFill>
            <a:srgbClr val="E87722"/>
          </a:solidFill>
        </a:ln>
      </dgm:spPr>
      <dgm:t>
        <a:bodyPr/>
        <a:lstStyle/>
        <a:p>
          <a:r>
            <a:rPr lang="en-GB" sz="1300" noProof="0">
              <a:latin typeface="Arial" panose="020B0604020202020204" pitchFamily="34" charset="0"/>
              <a:cs typeface="Arial" panose="020B0604020202020204" pitchFamily="34" charset="0"/>
            </a:rPr>
            <a:t>Clearly defined role categories</a:t>
          </a:r>
        </a:p>
      </dgm:t>
    </dgm:pt>
    <dgm:pt modelId="{D1841CDC-1B59-4AFB-BFAA-9D26C634F633}" type="parTrans" cxnId="{A172B8DC-C4B3-4792-BF82-79FF18E70CCE}">
      <dgm:prSet/>
      <dgm:spPr/>
      <dgm:t>
        <a:bodyPr/>
        <a:lstStyle/>
        <a:p>
          <a:endParaRPr lang="en-GB" sz="1300"/>
        </a:p>
      </dgm:t>
    </dgm:pt>
    <dgm:pt modelId="{442DE6E2-91E4-4026-8C5C-2C9870B738E0}" type="sibTrans" cxnId="{A172B8DC-C4B3-4792-BF82-79FF18E70CCE}">
      <dgm:prSet/>
      <dgm:spPr>
        <a:solidFill>
          <a:schemeClr val="accent2"/>
        </a:solidFill>
        <a:ln>
          <a:solidFill>
            <a:srgbClr val="E87722"/>
          </a:solidFill>
        </a:ln>
      </dgm:spPr>
      <dgm:t>
        <a:bodyPr/>
        <a:lstStyle/>
        <a:p>
          <a:endParaRPr lang="en-GB" sz="1300"/>
        </a:p>
      </dgm:t>
    </dgm:pt>
    <dgm:pt modelId="{33AFAE83-1847-4256-B538-09F3EB60DB27}">
      <dgm:prSet phldrT="[Text]" custT="1"/>
      <dgm:spPr>
        <a:ln w="76200">
          <a:solidFill>
            <a:srgbClr val="E87722"/>
          </a:solidFill>
        </a:ln>
      </dgm:spPr>
      <dgm:t>
        <a:bodyPr/>
        <a:lstStyle/>
        <a:p>
          <a:r>
            <a:rPr lang="en-GB" sz="1300" noProof="0">
              <a:latin typeface="Arial" panose="020B0604020202020204" pitchFamily="34" charset="0"/>
              <a:cs typeface="Arial" panose="020B0604020202020204" pitchFamily="34" charset="0"/>
            </a:rPr>
            <a:t>Role specific knowledge, skills and behaviours</a:t>
          </a:r>
        </a:p>
      </dgm:t>
    </dgm:pt>
    <dgm:pt modelId="{B2DFFAB6-323E-4A27-A8B4-B1EFC486E882}" type="parTrans" cxnId="{5EF4E637-93C4-410A-936E-2A86A74E3DFF}">
      <dgm:prSet/>
      <dgm:spPr/>
      <dgm:t>
        <a:bodyPr/>
        <a:lstStyle/>
        <a:p>
          <a:endParaRPr lang="en-GB" sz="1300"/>
        </a:p>
      </dgm:t>
    </dgm:pt>
    <dgm:pt modelId="{E96497DD-2B3F-49F6-B19C-81BF85F34BB2}" type="sibTrans" cxnId="{5EF4E637-93C4-410A-936E-2A86A74E3DFF}">
      <dgm:prSet/>
      <dgm:spPr>
        <a:solidFill>
          <a:schemeClr val="accent2"/>
        </a:solidFill>
        <a:ln>
          <a:solidFill>
            <a:srgbClr val="E87722"/>
          </a:solidFill>
        </a:ln>
      </dgm:spPr>
      <dgm:t>
        <a:bodyPr/>
        <a:lstStyle/>
        <a:p>
          <a:endParaRPr lang="en-GB" sz="1300"/>
        </a:p>
      </dgm:t>
    </dgm:pt>
    <dgm:pt modelId="{D7CDDE8A-7740-42EE-BAF8-5B99A92A889E}">
      <dgm:prSet phldrT="[Text]" custT="1"/>
      <dgm:spPr>
        <a:ln w="76200">
          <a:solidFill>
            <a:srgbClr val="E87722"/>
          </a:solidFill>
        </a:ln>
      </dgm:spPr>
      <dgm:t>
        <a:bodyPr/>
        <a:lstStyle/>
        <a:p>
          <a:r>
            <a:rPr lang="en-GB" sz="1300" noProof="0">
              <a:latin typeface="Arial" panose="020B0604020202020204" pitchFamily="34" charset="0"/>
              <a:cs typeface="Arial" panose="020B0604020202020204" pitchFamily="34" charset="0"/>
            </a:rPr>
            <a:t>Universal role values</a:t>
          </a:r>
        </a:p>
      </dgm:t>
    </dgm:pt>
    <dgm:pt modelId="{88A3C590-02D9-4114-AD7F-FA36579633E7}" type="parTrans" cxnId="{CE02C2D6-307A-45C8-A841-CAE2BD6AD31D}">
      <dgm:prSet/>
      <dgm:spPr/>
      <dgm:t>
        <a:bodyPr/>
        <a:lstStyle/>
        <a:p>
          <a:endParaRPr lang="en-GB" sz="1300"/>
        </a:p>
      </dgm:t>
    </dgm:pt>
    <dgm:pt modelId="{0C89CB0E-B445-4120-9FCE-2039C14D622D}" type="sibTrans" cxnId="{CE02C2D6-307A-45C8-A841-CAE2BD6AD31D}">
      <dgm:prSet/>
      <dgm:spPr>
        <a:solidFill>
          <a:schemeClr val="accent2"/>
        </a:solidFill>
        <a:ln>
          <a:solidFill>
            <a:srgbClr val="E87722"/>
          </a:solidFill>
        </a:ln>
      </dgm:spPr>
      <dgm:t>
        <a:bodyPr/>
        <a:lstStyle/>
        <a:p>
          <a:endParaRPr lang="en-GB" sz="1300"/>
        </a:p>
      </dgm:t>
    </dgm:pt>
    <dgm:pt modelId="{9863CD1F-113F-4DFC-A75E-7DD81375CD8B}">
      <dgm:prSet phldrT="[Text]" custT="1"/>
      <dgm:spPr>
        <a:ln w="76200">
          <a:solidFill>
            <a:srgbClr val="E87722"/>
          </a:solidFill>
        </a:ln>
      </dgm:spPr>
      <dgm:t>
        <a:bodyPr/>
        <a:lstStyle/>
        <a:p>
          <a:r>
            <a:rPr lang="en-GB" sz="1300" noProof="0">
              <a:latin typeface="Arial" panose="020B0604020202020204" pitchFamily="34" charset="0"/>
              <a:cs typeface="Arial" panose="020B0604020202020204" pitchFamily="34" charset="0"/>
            </a:rPr>
            <a:t>Example role personas</a:t>
          </a:r>
        </a:p>
      </dgm:t>
    </dgm:pt>
    <dgm:pt modelId="{65F58B2E-92EA-46DF-9A46-91016042C769}" type="parTrans" cxnId="{36054FA4-2825-427B-8642-917F99037FFA}">
      <dgm:prSet/>
      <dgm:spPr/>
      <dgm:t>
        <a:bodyPr/>
        <a:lstStyle/>
        <a:p>
          <a:endParaRPr lang="en-GB" sz="1300"/>
        </a:p>
      </dgm:t>
    </dgm:pt>
    <dgm:pt modelId="{1E80FE3D-9083-4FEB-A9D3-2720FBE72BFD}" type="sibTrans" cxnId="{36054FA4-2825-427B-8642-917F99037FFA}">
      <dgm:prSet/>
      <dgm:spPr>
        <a:solidFill>
          <a:schemeClr val="accent2"/>
        </a:solidFill>
        <a:ln>
          <a:solidFill>
            <a:srgbClr val="E87722"/>
          </a:solidFill>
        </a:ln>
      </dgm:spPr>
      <dgm:t>
        <a:bodyPr/>
        <a:lstStyle/>
        <a:p>
          <a:endParaRPr lang="en-GB" sz="1300"/>
        </a:p>
      </dgm:t>
    </dgm:pt>
    <dgm:pt modelId="{F34145C7-9FB6-4DA8-B368-24DB62C2B87B}">
      <dgm:prSet phldrT="[Text]" custT="1"/>
      <dgm:spPr>
        <a:ln w="76200">
          <a:solidFill>
            <a:srgbClr val="E87722"/>
          </a:solidFill>
        </a:ln>
      </dgm:spPr>
      <dgm:t>
        <a:bodyPr/>
        <a:lstStyle/>
        <a:p>
          <a:r>
            <a:rPr lang="en-GB" sz="1300" noProof="0">
              <a:latin typeface="Arial" panose="020B0604020202020204" pitchFamily="34" charset="0"/>
              <a:cs typeface="Arial" panose="020B0604020202020204" pitchFamily="34" charset="0"/>
            </a:rPr>
            <a:t>Role specific  learning opportunities </a:t>
          </a:r>
        </a:p>
      </dgm:t>
    </dgm:pt>
    <dgm:pt modelId="{5950E2C6-3F1E-4186-B425-362D64E8AF96}" type="parTrans" cxnId="{4A5FE6CA-F142-4CCE-9370-2FDC47667D4E}">
      <dgm:prSet/>
      <dgm:spPr/>
      <dgm:t>
        <a:bodyPr/>
        <a:lstStyle/>
        <a:p>
          <a:endParaRPr lang="en-GB" sz="1300"/>
        </a:p>
      </dgm:t>
    </dgm:pt>
    <dgm:pt modelId="{77FFF341-EEE6-4204-AAF6-AFAB11D379AF}" type="sibTrans" cxnId="{4A5FE6CA-F142-4CCE-9370-2FDC47667D4E}">
      <dgm:prSet/>
      <dgm:spPr>
        <a:solidFill>
          <a:schemeClr val="accent2"/>
        </a:solidFill>
        <a:ln>
          <a:solidFill>
            <a:srgbClr val="E87722"/>
          </a:solidFill>
        </a:ln>
      </dgm:spPr>
      <dgm:t>
        <a:bodyPr/>
        <a:lstStyle/>
        <a:p>
          <a:endParaRPr lang="en-GB" sz="1300"/>
        </a:p>
      </dgm:t>
    </dgm:pt>
    <dgm:pt modelId="{1400002C-84E0-4C82-B213-FAC75D1D05C5}">
      <dgm:prSet phldrT="[Text]" custT="1"/>
      <dgm:spPr>
        <a:ln w="76200">
          <a:solidFill>
            <a:srgbClr val="E87722"/>
          </a:solidFill>
        </a:ln>
      </dgm:spPr>
      <dgm:t>
        <a:bodyPr/>
        <a:lstStyle/>
        <a:p>
          <a:r>
            <a:rPr lang="en-GB" sz="1300" noProof="0">
              <a:latin typeface="Arial" panose="020B0604020202020204" pitchFamily="34" charset="0"/>
              <a:cs typeface="Arial" panose="020B0604020202020204" pitchFamily="34" charset="0"/>
            </a:rPr>
            <a:t>Focused tools and resources</a:t>
          </a:r>
        </a:p>
      </dgm:t>
    </dgm:pt>
    <dgm:pt modelId="{5C0A71D5-F895-47E7-8DDE-4E1D653CE9BD}" type="parTrans" cxnId="{7E114023-CE00-4EAE-8088-83BF39C9170D}">
      <dgm:prSet/>
      <dgm:spPr/>
      <dgm:t>
        <a:bodyPr/>
        <a:lstStyle/>
        <a:p>
          <a:endParaRPr lang="en-GB" sz="1300"/>
        </a:p>
      </dgm:t>
    </dgm:pt>
    <dgm:pt modelId="{90EB5133-C234-40FC-A6D3-08CF7B511E49}" type="sibTrans" cxnId="{7E114023-CE00-4EAE-8088-83BF39C9170D}">
      <dgm:prSet/>
      <dgm:spPr>
        <a:solidFill>
          <a:schemeClr val="accent2"/>
        </a:solidFill>
        <a:ln>
          <a:solidFill>
            <a:srgbClr val="E87722"/>
          </a:solidFill>
        </a:ln>
      </dgm:spPr>
      <dgm:t>
        <a:bodyPr/>
        <a:lstStyle/>
        <a:p>
          <a:endParaRPr lang="en-GB" sz="1300"/>
        </a:p>
      </dgm:t>
    </dgm:pt>
    <dgm:pt modelId="{59B8700E-D222-496E-8126-DE3948AC3FE2}" type="pres">
      <dgm:prSet presAssocID="{476464D4-2A40-420E-BCA2-25927C5E222A}" presName="Name0" presStyleCnt="0">
        <dgm:presLayoutVars>
          <dgm:chMax val="1"/>
          <dgm:dir/>
          <dgm:animLvl val="ctr"/>
          <dgm:resizeHandles val="exact"/>
        </dgm:presLayoutVars>
      </dgm:prSet>
      <dgm:spPr/>
    </dgm:pt>
    <dgm:pt modelId="{F9FEC2B1-91EB-4779-A24D-4F493216080B}" type="pres">
      <dgm:prSet presAssocID="{4C1DBE0F-C62A-4730-9E6C-CC78FE03ED7C}" presName="centerShape" presStyleLbl="node0" presStyleIdx="0" presStyleCnt="1" custScaleX="123555" custScaleY="119141"/>
      <dgm:spPr/>
    </dgm:pt>
    <dgm:pt modelId="{9D54A8EC-9269-44C9-A35D-1FF43E1A7531}" type="pres">
      <dgm:prSet presAssocID="{D9314776-A560-4C92-959E-563654C7F070}" presName="node" presStyleLbl="node1" presStyleIdx="0" presStyleCnt="6">
        <dgm:presLayoutVars>
          <dgm:bulletEnabled val="1"/>
        </dgm:presLayoutVars>
      </dgm:prSet>
      <dgm:spPr/>
    </dgm:pt>
    <dgm:pt modelId="{91A4D455-E7DC-43B8-A3A8-40C3CB506183}" type="pres">
      <dgm:prSet presAssocID="{D9314776-A560-4C92-959E-563654C7F070}" presName="dummy" presStyleCnt="0"/>
      <dgm:spPr/>
    </dgm:pt>
    <dgm:pt modelId="{4321483B-E11B-4BFB-AFF9-FD92590322A9}" type="pres">
      <dgm:prSet presAssocID="{442DE6E2-91E4-4026-8C5C-2C9870B738E0}" presName="sibTrans" presStyleLbl="sibTrans2D1" presStyleIdx="0" presStyleCnt="6"/>
      <dgm:spPr/>
    </dgm:pt>
    <dgm:pt modelId="{A31010A5-064A-407F-862F-6A2AB451810A}" type="pres">
      <dgm:prSet presAssocID="{33AFAE83-1847-4256-B538-09F3EB60DB27}" presName="node" presStyleLbl="node1" presStyleIdx="1" presStyleCnt="6">
        <dgm:presLayoutVars>
          <dgm:bulletEnabled val="1"/>
        </dgm:presLayoutVars>
      </dgm:prSet>
      <dgm:spPr/>
    </dgm:pt>
    <dgm:pt modelId="{86165BF0-A256-435D-ACBB-56D68BA67883}" type="pres">
      <dgm:prSet presAssocID="{33AFAE83-1847-4256-B538-09F3EB60DB27}" presName="dummy" presStyleCnt="0"/>
      <dgm:spPr/>
    </dgm:pt>
    <dgm:pt modelId="{23A513D3-86B7-4B24-9CE4-ED1A1C502AD9}" type="pres">
      <dgm:prSet presAssocID="{E96497DD-2B3F-49F6-B19C-81BF85F34BB2}" presName="sibTrans" presStyleLbl="sibTrans2D1" presStyleIdx="1" presStyleCnt="6"/>
      <dgm:spPr/>
    </dgm:pt>
    <dgm:pt modelId="{2B173D6D-1DB5-4209-9FCD-F9DF9180ABE2}" type="pres">
      <dgm:prSet presAssocID="{D7CDDE8A-7740-42EE-BAF8-5B99A92A889E}" presName="node" presStyleLbl="node1" presStyleIdx="2" presStyleCnt="6">
        <dgm:presLayoutVars>
          <dgm:bulletEnabled val="1"/>
        </dgm:presLayoutVars>
      </dgm:prSet>
      <dgm:spPr/>
    </dgm:pt>
    <dgm:pt modelId="{3489F040-47C7-46E3-B3DF-A2A9EA48ECB8}" type="pres">
      <dgm:prSet presAssocID="{D7CDDE8A-7740-42EE-BAF8-5B99A92A889E}" presName="dummy" presStyleCnt="0"/>
      <dgm:spPr/>
    </dgm:pt>
    <dgm:pt modelId="{8D8A6D69-6AC4-453C-8757-C5E2C6F8FF0C}" type="pres">
      <dgm:prSet presAssocID="{0C89CB0E-B445-4120-9FCE-2039C14D622D}" presName="sibTrans" presStyleLbl="sibTrans2D1" presStyleIdx="2" presStyleCnt="6"/>
      <dgm:spPr/>
    </dgm:pt>
    <dgm:pt modelId="{DB14CA41-88FF-4007-B33B-EE36A2BFCE18}" type="pres">
      <dgm:prSet presAssocID="{9863CD1F-113F-4DFC-A75E-7DD81375CD8B}" presName="node" presStyleLbl="node1" presStyleIdx="3" presStyleCnt="6">
        <dgm:presLayoutVars>
          <dgm:bulletEnabled val="1"/>
        </dgm:presLayoutVars>
      </dgm:prSet>
      <dgm:spPr/>
    </dgm:pt>
    <dgm:pt modelId="{C96C842B-1222-4224-B207-88C1A2D8076E}" type="pres">
      <dgm:prSet presAssocID="{9863CD1F-113F-4DFC-A75E-7DD81375CD8B}" presName="dummy" presStyleCnt="0"/>
      <dgm:spPr/>
    </dgm:pt>
    <dgm:pt modelId="{F6925DD7-F7AF-46E2-813D-9494A0C04CA9}" type="pres">
      <dgm:prSet presAssocID="{1E80FE3D-9083-4FEB-A9D3-2720FBE72BFD}" presName="sibTrans" presStyleLbl="sibTrans2D1" presStyleIdx="3" presStyleCnt="6"/>
      <dgm:spPr/>
    </dgm:pt>
    <dgm:pt modelId="{EBB12BBA-4A95-4A13-9930-AE1EBEF9E1C1}" type="pres">
      <dgm:prSet presAssocID="{F34145C7-9FB6-4DA8-B368-24DB62C2B87B}" presName="node" presStyleLbl="node1" presStyleIdx="4" presStyleCnt="6">
        <dgm:presLayoutVars>
          <dgm:bulletEnabled val="1"/>
        </dgm:presLayoutVars>
      </dgm:prSet>
      <dgm:spPr/>
    </dgm:pt>
    <dgm:pt modelId="{D0F1F335-5411-4EFD-872A-32779D31F6EB}" type="pres">
      <dgm:prSet presAssocID="{F34145C7-9FB6-4DA8-B368-24DB62C2B87B}" presName="dummy" presStyleCnt="0"/>
      <dgm:spPr/>
    </dgm:pt>
    <dgm:pt modelId="{2D79BCBA-EB88-4381-A523-A5F96AA50EB5}" type="pres">
      <dgm:prSet presAssocID="{77FFF341-EEE6-4204-AAF6-AFAB11D379AF}" presName="sibTrans" presStyleLbl="sibTrans2D1" presStyleIdx="4" presStyleCnt="6"/>
      <dgm:spPr/>
    </dgm:pt>
    <dgm:pt modelId="{F4853F9B-7DB8-4199-B283-824DA7352664}" type="pres">
      <dgm:prSet presAssocID="{1400002C-84E0-4C82-B213-FAC75D1D05C5}" presName="node" presStyleLbl="node1" presStyleIdx="5" presStyleCnt="6">
        <dgm:presLayoutVars>
          <dgm:bulletEnabled val="1"/>
        </dgm:presLayoutVars>
      </dgm:prSet>
      <dgm:spPr/>
    </dgm:pt>
    <dgm:pt modelId="{415C5B7E-7062-4286-B588-D7C0CCC9711E}" type="pres">
      <dgm:prSet presAssocID="{1400002C-84E0-4C82-B213-FAC75D1D05C5}" presName="dummy" presStyleCnt="0"/>
      <dgm:spPr/>
    </dgm:pt>
    <dgm:pt modelId="{F9FC26B9-DAF4-4976-A7BF-40E1F4007783}" type="pres">
      <dgm:prSet presAssocID="{90EB5133-C234-40FC-A6D3-08CF7B511E49}" presName="sibTrans" presStyleLbl="sibTrans2D1" presStyleIdx="5" presStyleCnt="6"/>
      <dgm:spPr/>
    </dgm:pt>
  </dgm:ptLst>
  <dgm:cxnLst>
    <dgm:cxn modelId="{55AB0D06-10F3-4363-9941-CC2424174B51}" type="presOf" srcId="{9863CD1F-113F-4DFC-A75E-7DD81375CD8B}" destId="{DB14CA41-88FF-4007-B33B-EE36A2BFCE18}" srcOrd="0" destOrd="0" presId="urn:microsoft.com/office/officeart/2005/8/layout/radial6"/>
    <dgm:cxn modelId="{8C450B1C-4C09-447B-81E7-1C60A2F993E7}" type="presOf" srcId="{90EB5133-C234-40FC-A6D3-08CF7B511E49}" destId="{F9FC26B9-DAF4-4976-A7BF-40E1F4007783}" srcOrd="0" destOrd="0" presId="urn:microsoft.com/office/officeart/2005/8/layout/radial6"/>
    <dgm:cxn modelId="{7E114023-CE00-4EAE-8088-83BF39C9170D}" srcId="{4C1DBE0F-C62A-4730-9E6C-CC78FE03ED7C}" destId="{1400002C-84E0-4C82-B213-FAC75D1D05C5}" srcOrd="5" destOrd="0" parTransId="{5C0A71D5-F895-47E7-8DDE-4E1D653CE9BD}" sibTransId="{90EB5133-C234-40FC-A6D3-08CF7B511E49}"/>
    <dgm:cxn modelId="{E9A9C12C-5B32-4060-9B59-2F925540D607}" type="presOf" srcId="{D9314776-A560-4C92-959E-563654C7F070}" destId="{9D54A8EC-9269-44C9-A35D-1FF43E1A7531}" srcOrd="0" destOrd="0" presId="urn:microsoft.com/office/officeart/2005/8/layout/radial6"/>
    <dgm:cxn modelId="{5EF4E637-93C4-410A-936E-2A86A74E3DFF}" srcId="{4C1DBE0F-C62A-4730-9E6C-CC78FE03ED7C}" destId="{33AFAE83-1847-4256-B538-09F3EB60DB27}" srcOrd="1" destOrd="0" parTransId="{B2DFFAB6-323E-4A27-A8B4-B1EFC486E882}" sibTransId="{E96497DD-2B3F-49F6-B19C-81BF85F34BB2}"/>
    <dgm:cxn modelId="{0A2F6B41-CC82-47BA-9C2B-D764493EB364}" type="presOf" srcId="{4C1DBE0F-C62A-4730-9E6C-CC78FE03ED7C}" destId="{F9FEC2B1-91EB-4779-A24D-4F493216080B}" srcOrd="0" destOrd="0" presId="urn:microsoft.com/office/officeart/2005/8/layout/radial6"/>
    <dgm:cxn modelId="{AE6AA56D-9CA0-49BB-84B3-3F45A38457C8}" type="presOf" srcId="{F34145C7-9FB6-4DA8-B368-24DB62C2B87B}" destId="{EBB12BBA-4A95-4A13-9930-AE1EBEF9E1C1}" srcOrd="0" destOrd="0" presId="urn:microsoft.com/office/officeart/2005/8/layout/radial6"/>
    <dgm:cxn modelId="{A3CA757D-DBB0-4F7E-B044-D517F2B271C0}" type="presOf" srcId="{0C89CB0E-B445-4120-9FCE-2039C14D622D}" destId="{8D8A6D69-6AC4-453C-8757-C5E2C6F8FF0C}" srcOrd="0" destOrd="0" presId="urn:microsoft.com/office/officeart/2005/8/layout/radial6"/>
    <dgm:cxn modelId="{618EB37D-2B8F-42AB-9E10-B78BDF4D8680}" type="presOf" srcId="{476464D4-2A40-420E-BCA2-25927C5E222A}" destId="{59B8700E-D222-496E-8126-DE3948AC3FE2}" srcOrd="0" destOrd="0" presId="urn:microsoft.com/office/officeart/2005/8/layout/radial6"/>
    <dgm:cxn modelId="{EA21E780-1390-4937-9285-847FC8B2D885}" type="presOf" srcId="{1E80FE3D-9083-4FEB-A9D3-2720FBE72BFD}" destId="{F6925DD7-F7AF-46E2-813D-9494A0C04CA9}" srcOrd="0" destOrd="0" presId="urn:microsoft.com/office/officeart/2005/8/layout/radial6"/>
    <dgm:cxn modelId="{FC7DCC93-1794-4E8E-AA2B-0EAF269B707C}" type="presOf" srcId="{33AFAE83-1847-4256-B538-09F3EB60DB27}" destId="{A31010A5-064A-407F-862F-6A2AB451810A}" srcOrd="0" destOrd="0" presId="urn:microsoft.com/office/officeart/2005/8/layout/radial6"/>
    <dgm:cxn modelId="{32BDECA3-2AEA-46F6-BB32-EB2B44C3157C}" type="presOf" srcId="{D7CDDE8A-7740-42EE-BAF8-5B99A92A889E}" destId="{2B173D6D-1DB5-4209-9FCD-F9DF9180ABE2}" srcOrd="0" destOrd="0" presId="urn:microsoft.com/office/officeart/2005/8/layout/radial6"/>
    <dgm:cxn modelId="{36054FA4-2825-427B-8642-917F99037FFA}" srcId="{4C1DBE0F-C62A-4730-9E6C-CC78FE03ED7C}" destId="{9863CD1F-113F-4DFC-A75E-7DD81375CD8B}" srcOrd="3" destOrd="0" parTransId="{65F58B2E-92EA-46DF-9A46-91016042C769}" sibTransId="{1E80FE3D-9083-4FEB-A9D3-2720FBE72BFD}"/>
    <dgm:cxn modelId="{B3D6E9B1-20BE-4731-9734-9960FF9A454F}" srcId="{476464D4-2A40-420E-BCA2-25927C5E222A}" destId="{4C1DBE0F-C62A-4730-9E6C-CC78FE03ED7C}" srcOrd="0" destOrd="0" parTransId="{537CB79A-9AF7-4602-925D-403BA6D27EF6}" sibTransId="{795A917D-F038-4564-939C-4C993D08E51E}"/>
    <dgm:cxn modelId="{4A5FE6CA-F142-4CCE-9370-2FDC47667D4E}" srcId="{4C1DBE0F-C62A-4730-9E6C-CC78FE03ED7C}" destId="{F34145C7-9FB6-4DA8-B368-24DB62C2B87B}" srcOrd="4" destOrd="0" parTransId="{5950E2C6-3F1E-4186-B425-362D64E8AF96}" sibTransId="{77FFF341-EEE6-4204-AAF6-AFAB11D379AF}"/>
    <dgm:cxn modelId="{FE36DCCD-9551-42AC-AE2A-3241777C23CE}" type="presOf" srcId="{1400002C-84E0-4C82-B213-FAC75D1D05C5}" destId="{F4853F9B-7DB8-4199-B283-824DA7352664}" srcOrd="0" destOrd="0" presId="urn:microsoft.com/office/officeart/2005/8/layout/radial6"/>
    <dgm:cxn modelId="{CE02C2D6-307A-45C8-A841-CAE2BD6AD31D}" srcId="{4C1DBE0F-C62A-4730-9E6C-CC78FE03ED7C}" destId="{D7CDDE8A-7740-42EE-BAF8-5B99A92A889E}" srcOrd="2" destOrd="0" parTransId="{88A3C590-02D9-4114-AD7F-FA36579633E7}" sibTransId="{0C89CB0E-B445-4120-9FCE-2039C14D622D}"/>
    <dgm:cxn modelId="{4CFEA9D7-8B89-4F0F-B75D-17AB7090793F}" type="presOf" srcId="{E96497DD-2B3F-49F6-B19C-81BF85F34BB2}" destId="{23A513D3-86B7-4B24-9CE4-ED1A1C502AD9}" srcOrd="0" destOrd="0" presId="urn:microsoft.com/office/officeart/2005/8/layout/radial6"/>
    <dgm:cxn modelId="{A172B8DC-C4B3-4792-BF82-79FF18E70CCE}" srcId="{4C1DBE0F-C62A-4730-9E6C-CC78FE03ED7C}" destId="{D9314776-A560-4C92-959E-563654C7F070}" srcOrd="0" destOrd="0" parTransId="{D1841CDC-1B59-4AFB-BFAA-9D26C634F633}" sibTransId="{442DE6E2-91E4-4026-8C5C-2C9870B738E0}"/>
    <dgm:cxn modelId="{28CA64E1-362E-4E4C-8BCF-63A3D4284B8A}" type="presOf" srcId="{442DE6E2-91E4-4026-8C5C-2C9870B738E0}" destId="{4321483B-E11B-4BFB-AFF9-FD92590322A9}" srcOrd="0" destOrd="0" presId="urn:microsoft.com/office/officeart/2005/8/layout/radial6"/>
    <dgm:cxn modelId="{B51E6FEA-C81B-49EE-9ACC-53731B224B6A}" type="presOf" srcId="{77FFF341-EEE6-4204-AAF6-AFAB11D379AF}" destId="{2D79BCBA-EB88-4381-A523-A5F96AA50EB5}" srcOrd="0" destOrd="0" presId="urn:microsoft.com/office/officeart/2005/8/layout/radial6"/>
    <dgm:cxn modelId="{3C7B25AC-8186-4F63-A524-B8105E44D779}" type="presParOf" srcId="{59B8700E-D222-496E-8126-DE3948AC3FE2}" destId="{F9FEC2B1-91EB-4779-A24D-4F493216080B}" srcOrd="0" destOrd="0" presId="urn:microsoft.com/office/officeart/2005/8/layout/radial6"/>
    <dgm:cxn modelId="{C67AF915-0792-4193-932D-109ABF641127}" type="presParOf" srcId="{59B8700E-D222-496E-8126-DE3948AC3FE2}" destId="{9D54A8EC-9269-44C9-A35D-1FF43E1A7531}" srcOrd="1" destOrd="0" presId="urn:microsoft.com/office/officeart/2005/8/layout/radial6"/>
    <dgm:cxn modelId="{5790BFAF-3547-45FB-871A-6C82BC5F9C51}" type="presParOf" srcId="{59B8700E-D222-496E-8126-DE3948AC3FE2}" destId="{91A4D455-E7DC-43B8-A3A8-40C3CB506183}" srcOrd="2" destOrd="0" presId="urn:microsoft.com/office/officeart/2005/8/layout/radial6"/>
    <dgm:cxn modelId="{911E1C00-992D-4231-9258-DBD79F64A385}" type="presParOf" srcId="{59B8700E-D222-496E-8126-DE3948AC3FE2}" destId="{4321483B-E11B-4BFB-AFF9-FD92590322A9}" srcOrd="3" destOrd="0" presId="urn:microsoft.com/office/officeart/2005/8/layout/radial6"/>
    <dgm:cxn modelId="{D07ECF0B-0F59-4B80-B624-AC5C9F3602B5}" type="presParOf" srcId="{59B8700E-D222-496E-8126-DE3948AC3FE2}" destId="{A31010A5-064A-407F-862F-6A2AB451810A}" srcOrd="4" destOrd="0" presId="urn:microsoft.com/office/officeart/2005/8/layout/radial6"/>
    <dgm:cxn modelId="{1C39345B-CA92-49B7-8B4B-92C4AE3BFCE6}" type="presParOf" srcId="{59B8700E-D222-496E-8126-DE3948AC3FE2}" destId="{86165BF0-A256-435D-ACBB-56D68BA67883}" srcOrd="5" destOrd="0" presId="urn:microsoft.com/office/officeart/2005/8/layout/radial6"/>
    <dgm:cxn modelId="{29A214B8-CF70-4B34-92ED-FC41F71F9EED}" type="presParOf" srcId="{59B8700E-D222-496E-8126-DE3948AC3FE2}" destId="{23A513D3-86B7-4B24-9CE4-ED1A1C502AD9}" srcOrd="6" destOrd="0" presId="urn:microsoft.com/office/officeart/2005/8/layout/radial6"/>
    <dgm:cxn modelId="{F2BAAF61-EC01-4DB2-9AB7-DDB80D3203A8}" type="presParOf" srcId="{59B8700E-D222-496E-8126-DE3948AC3FE2}" destId="{2B173D6D-1DB5-4209-9FCD-F9DF9180ABE2}" srcOrd="7" destOrd="0" presId="urn:microsoft.com/office/officeart/2005/8/layout/radial6"/>
    <dgm:cxn modelId="{917C5E71-AAC6-42D7-9F7E-3CA82FF2A31E}" type="presParOf" srcId="{59B8700E-D222-496E-8126-DE3948AC3FE2}" destId="{3489F040-47C7-46E3-B3DF-A2A9EA48ECB8}" srcOrd="8" destOrd="0" presId="urn:microsoft.com/office/officeart/2005/8/layout/radial6"/>
    <dgm:cxn modelId="{3FB626B6-1462-4C82-962F-3A31B7DDE5D9}" type="presParOf" srcId="{59B8700E-D222-496E-8126-DE3948AC3FE2}" destId="{8D8A6D69-6AC4-453C-8757-C5E2C6F8FF0C}" srcOrd="9" destOrd="0" presId="urn:microsoft.com/office/officeart/2005/8/layout/radial6"/>
    <dgm:cxn modelId="{B6741244-5850-47DC-8D1D-E89B6CE36CF6}" type="presParOf" srcId="{59B8700E-D222-496E-8126-DE3948AC3FE2}" destId="{DB14CA41-88FF-4007-B33B-EE36A2BFCE18}" srcOrd="10" destOrd="0" presId="urn:microsoft.com/office/officeart/2005/8/layout/radial6"/>
    <dgm:cxn modelId="{C5692C69-D9DD-4288-8D5E-CA730720C008}" type="presParOf" srcId="{59B8700E-D222-496E-8126-DE3948AC3FE2}" destId="{C96C842B-1222-4224-B207-88C1A2D8076E}" srcOrd="11" destOrd="0" presId="urn:microsoft.com/office/officeart/2005/8/layout/radial6"/>
    <dgm:cxn modelId="{8B3B9819-9FAE-42CB-9E1F-281F1C316AA7}" type="presParOf" srcId="{59B8700E-D222-496E-8126-DE3948AC3FE2}" destId="{F6925DD7-F7AF-46E2-813D-9494A0C04CA9}" srcOrd="12" destOrd="0" presId="urn:microsoft.com/office/officeart/2005/8/layout/radial6"/>
    <dgm:cxn modelId="{76A4BF6A-7483-47CB-80EB-301322CC06D2}" type="presParOf" srcId="{59B8700E-D222-496E-8126-DE3948AC3FE2}" destId="{EBB12BBA-4A95-4A13-9930-AE1EBEF9E1C1}" srcOrd="13" destOrd="0" presId="urn:microsoft.com/office/officeart/2005/8/layout/radial6"/>
    <dgm:cxn modelId="{975C529F-EF48-4355-9809-70E2FEAB3B85}" type="presParOf" srcId="{59B8700E-D222-496E-8126-DE3948AC3FE2}" destId="{D0F1F335-5411-4EFD-872A-32779D31F6EB}" srcOrd="14" destOrd="0" presId="urn:microsoft.com/office/officeart/2005/8/layout/radial6"/>
    <dgm:cxn modelId="{BD009D1C-F14C-40C9-8B58-07334887A699}" type="presParOf" srcId="{59B8700E-D222-496E-8126-DE3948AC3FE2}" destId="{2D79BCBA-EB88-4381-A523-A5F96AA50EB5}" srcOrd="15" destOrd="0" presId="urn:microsoft.com/office/officeart/2005/8/layout/radial6"/>
    <dgm:cxn modelId="{67BC65D4-0A58-491A-A597-9F01848226BF}" type="presParOf" srcId="{59B8700E-D222-496E-8126-DE3948AC3FE2}" destId="{F4853F9B-7DB8-4199-B283-824DA7352664}" srcOrd="16" destOrd="0" presId="urn:microsoft.com/office/officeart/2005/8/layout/radial6"/>
    <dgm:cxn modelId="{8393C8C0-7FA7-41FB-9C11-5AC4438E0773}" type="presParOf" srcId="{59B8700E-D222-496E-8126-DE3948AC3FE2}" destId="{415C5B7E-7062-4286-B588-D7C0CCC9711E}" srcOrd="17" destOrd="0" presId="urn:microsoft.com/office/officeart/2005/8/layout/radial6"/>
    <dgm:cxn modelId="{71104A01-9705-4F2B-A1A1-59670C52E116}" type="presParOf" srcId="{59B8700E-D222-496E-8126-DE3948AC3FE2}" destId="{F9FC26B9-DAF4-4976-A7BF-40E1F4007783}" srcOrd="18"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FC26B9-DAF4-4976-A7BF-40E1F4007783}">
      <dsp:nvSpPr>
        <dsp:cNvPr id="0" name=""/>
        <dsp:cNvSpPr/>
      </dsp:nvSpPr>
      <dsp:spPr>
        <a:xfrm>
          <a:off x="3114906" y="650045"/>
          <a:ext cx="4447712" cy="4447712"/>
        </a:xfrm>
        <a:prstGeom prst="blockArc">
          <a:avLst>
            <a:gd name="adj1" fmla="val 12600000"/>
            <a:gd name="adj2" fmla="val 16200000"/>
            <a:gd name="adj3" fmla="val 4525"/>
          </a:avLst>
        </a:prstGeom>
        <a:solidFill>
          <a:schemeClr val="accent2"/>
        </a:solidFill>
        <a:ln>
          <a:solidFill>
            <a:srgbClr val="E87722"/>
          </a:solidFill>
        </a:ln>
        <a:effectLst/>
      </dsp:spPr>
      <dsp:style>
        <a:lnRef idx="0">
          <a:scrgbClr r="0" g="0" b="0"/>
        </a:lnRef>
        <a:fillRef idx="1">
          <a:scrgbClr r="0" g="0" b="0"/>
        </a:fillRef>
        <a:effectRef idx="0">
          <a:scrgbClr r="0" g="0" b="0"/>
        </a:effectRef>
        <a:fontRef idx="minor">
          <a:schemeClr val="lt1"/>
        </a:fontRef>
      </dsp:style>
    </dsp:sp>
    <dsp:sp modelId="{2D79BCBA-EB88-4381-A523-A5F96AA50EB5}">
      <dsp:nvSpPr>
        <dsp:cNvPr id="0" name=""/>
        <dsp:cNvSpPr/>
      </dsp:nvSpPr>
      <dsp:spPr>
        <a:xfrm>
          <a:off x="3114906" y="650045"/>
          <a:ext cx="4447712" cy="4447712"/>
        </a:xfrm>
        <a:prstGeom prst="blockArc">
          <a:avLst>
            <a:gd name="adj1" fmla="val 9000000"/>
            <a:gd name="adj2" fmla="val 12600000"/>
            <a:gd name="adj3" fmla="val 4525"/>
          </a:avLst>
        </a:prstGeom>
        <a:solidFill>
          <a:schemeClr val="accent2"/>
        </a:solidFill>
        <a:ln>
          <a:solidFill>
            <a:srgbClr val="E87722"/>
          </a:solidFill>
        </a:ln>
        <a:effectLst/>
      </dsp:spPr>
      <dsp:style>
        <a:lnRef idx="0">
          <a:scrgbClr r="0" g="0" b="0"/>
        </a:lnRef>
        <a:fillRef idx="1">
          <a:scrgbClr r="0" g="0" b="0"/>
        </a:fillRef>
        <a:effectRef idx="0">
          <a:scrgbClr r="0" g="0" b="0"/>
        </a:effectRef>
        <a:fontRef idx="minor">
          <a:schemeClr val="lt1"/>
        </a:fontRef>
      </dsp:style>
    </dsp:sp>
    <dsp:sp modelId="{F6925DD7-F7AF-46E2-813D-9494A0C04CA9}">
      <dsp:nvSpPr>
        <dsp:cNvPr id="0" name=""/>
        <dsp:cNvSpPr/>
      </dsp:nvSpPr>
      <dsp:spPr>
        <a:xfrm>
          <a:off x="3114906" y="650045"/>
          <a:ext cx="4447712" cy="4447712"/>
        </a:xfrm>
        <a:prstGeom prst="blockArc">
          <a:avLst>
            <a:gd name="adj1" fmla="val 5400000"/>
            <a:gd name="adj2" fmla="val 9000000"/>
            <a:gd name="adj3" fmla="val 4525"/>
          </a:avLst>
        </a:prstGeom>
        <a:solidFill>
          <a:schemeClr val="accent2"/>
        </a:solidFill>
        <a:ln>
          <a:solidFill>
            <a:srgbClr val="E87722"/>
          </a:solidFill>
        </a:ln>
        <a:effectLst/>
      </dsp:spPr>
      <dsp:style>
        <a:lnRef idx="0">
          <a:scrgbClr r="0" g="0" b="0"/>
        </a:lnRef>
        <a:fillRef idx="1">
          <a:scrgbClr r="0" g="0" b="0"/>
        </a:fillRef>
        <a:effectRef idx="0">
          <a:scrgbClr r="0" g="0" b="0"/>
        </a:effectRef>
        <a:fontRef idx="minor">
          <a:schemeClr val="lt1"/>
        </a:fontRef>
      </dsp:style>
    </dsp:sp>
    <dsp:sp modelId="{8D8A6D69-6AC4-453C-8757-C5E2C6F8FF0C}">
      <dsp:nvSpPr>
        <dsp:cNvPr id="0" name=""/>
        <dsp:cNvSpPr/>
      </dsp:nvSpPr>
      <dsp:spPr>
        <a:xfrm>
          <a:off x="3114906" y="650045"/>
          <a:ext cx="4447712" cy="4447712"/>
        </a:xfrm>
        <a:prstGeom prst="blockArc">
          <a:avLst>
            <a:gd name="adj1" fmla="val 1800000"/>
            <a:gd name="adj2" fmla="val 5400000"/>
            <a:gd name="adj3" fmla="val 4525"/>
          </a:avLst>
        </a:prstGeom>
        <a:solidFill>
          <a:schemeClr val="accent2"/>
        </a:solidFill>
        <a:ln>
          <a:solidFill>
            <a:srgbClr val="E87722"/>
          </a:solidFill>
        </a:ln>
        <a:effectLst/>
      </dsp:spPr>
      <dsp:style>
        <a:lnRef idx="0">
          <a:scrgbClr r="0" g="0" b="0"/>
        </a:lnRef>
        <a:fillRef idx="1">
          <a:scrgbClr r="0" g="0" b="0"/>
        </a:fillRef>
        <a:effectRef idx="0">
          <a:scrgbClr r="0" g="0" b="0"/>
        </a:effectRef>
        <a:fontRef idx="minor">
          <a:schemeClr val="lt1"/>
        </a:fontRef>
      </dsp:style>
    </dsp:sp>
    <dsp:sp modelId="{23A513D3-86B7-4B24-9CE4-ED1A1C502AD9}">
      <dsp:nvSpPr>
        <dsp:cNvPr id="0" name=""/>
        <dsp:cNvSpPr/>
      </dsp:nvSpPr>
      <dsp:spPr>
        <a:xfrm>
          <a:off x="3114906" y="650045"/>
          <a:ext cx="4447712" cy="4447712"/>
        </a:xfrm>
        <a:prstGeom prst="blockArc">
          <a:avLst>
            <a:gd name="adj1" fmla="val 19800000"/>
            <a:gd name="adj2" fmla="val 1800000"/>
            <a:gd name="adj3" fmla="val 4525"/>
          </a:avLst>
        </a:prstGeom>
        <a:solidFill>
          <a:schemeClr val="accent2"/>
        </a:solidFill>
        <a:ln>
          <a:solidFill>
            <a:srgbClr val="E87722"/>
          </a:solidFill>
        </a:ln>
        <a:effectLst/>
      </dsp:spPr>
      <dsp:style>
        <a:lnRef idx="0">
          <a:scrgbClr r="0" g="0" b="0"/>
        </a:lnRef>
        <a:fillRef idx="1">
          <a:scrgbClr r="0" g="0" b="0"/>
        </a:fillRef>
        <a:effectRef idx="0">
          <a:scrgbClr r="0" g="0" b="0"/>
        </a:effectRef>
        <a:fontRef idx="minor">
          <a:schemeClr val="lt1"/>
        </a:fontRef>
      </dsp:style>
    </dsp:sp>
    <dsp:sp modelId="{4321483B-E11B-4BFB-AFF9-FD92590322A9}">
      <dsp:nvSpPr>
        <dsp:cNvPr id="0" name=""/>
        <dsp:cNvSpPr/>
      </dsp:nvSpPr>
      <dsp:spPr>
        <a:xfrm>
          <a:off x="3114906" y="650045"/>
          <a:ext cx="4447712" cy="4447712"/>
        </a:xfrm>
        <a:prstGeom prst="blockArc">
          <a:avLst>
            <a:gd name="adj1" fmla="val 16200000"/>
            <a:gd name="adj2" fmla="val 19800000"/>
            <a:gd name="adj3" fmla="val 4525"/>
          </a:avLst>
        </a:prstGeom>
        <a:solidFill>
          <a:schemeClr val="accent2"/>
        </a:solidFill>
        <a:ln>
          <a:solidFill>
            <a:srgbClr val="E87722"/>
          </a:solidFill>
        </a:ln>
        <a:effectLst/>
      </dsp:spPr>
      <dsp:style>
        <a:lnRef idx="0">
          <a:scrgbClr r="0" g="0" b="0"/>
        </a:lnRef>
        <a:fillRef idx="1">
          <a:scrgbClr r="0" g="0" b="0"/>
        </a:fillRef>
        <a:effectRef idx="0">
          <a:scrgbClr r="0" g="0" b="0"/>
        </a:effectRef>
        <a:fontRef idx="minor">
          <a:schemeClr val="lt1"/>
        </a:fontRef>
      </dsp:style>
    </dsp:sp>
    <dsp:sp modelId="{F9FEC2B1-91EB-4779-A24D-4F493216080B}">
      <dsp:nvSpPr>
        <dsp:cNvPr id="0" name=""/>
        <dsp:cNvSpPr/>
      </dsp:nvSpPr>
      <dsp:spPr>
        <a:xfrm>
          <a:off x="4105175" y="1684384"/>
          <a:ext cx="2467174" cy="2379034"/>
        </a:xfrm>
        <a:prstGeom prst="ellipse">
          <a:avLst/>
        </a:prstGeom>
        <a:solidFill>
          <a:schemeClr val="accent2"/>
        </a:solidFill>
        <a:ln w="25400" cap="flat" cmpd="sng" algn="ctr">
          <a:solidFill>
            <a:srgbClr val="E8772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noProof="0">
              <a:solidFill>
                <a:schemeClr val="bg1"/>
              </a:solidFill>
              <a:latin typeface="Arial" panose="020B0604020202020204" pitchFamily="34" charset="0"/>
              <a:cs typeface="Arial" panose="020B0604020202020204" pitchFamily="34" charset="0"/>
            </a:rPr>
            <a:t>A flexible, universal career structure for Adult Social Care</a:t>
          </a:r>
        </a:p>
      </dsp:txBody>
      <dsp:txXfrm>
        <a:off x="4466484" y="2032785"/>
        <a:ext cx="1744556" cy="1682232"/>
      </dsp:txXfrm>
    </dsp:sp>
    <dsp:sp modelId="{9D54A8EC-9269-44C9-A35D-1FF43E1A7531}">
      <dsp:nvSpPr>
        <dsp:cNvPr id="0" name=""/>
        <dsp:cNvSpPr/>
      </dsp:nvSpPr>
      <dsp:spPr>
        <a:xfrm>
          <a:off x="4639875" y="1477"/>
          <a:ext cx="1397775" cy="1397775"/>
        </a:xfrm>
        <a:prstGeom prst="ellipse">
          <a:avLst/>
        </a:prstGeom>
        <a:solidFill>
          <a:schemeClr val="lt1">
            <a:hueOff val="0"/>
            <a:satOff val="0"/>
            <a:lumOff val="0"/>
            <a:alphaOff val="0"/>
          </a:schemeClr>
        </a:solidFill>
        <a:ln w="76200" cap="flat" cmpd="sng" algn="ctr">
          <a:solidFill>
            <a:srgbClr val="E8772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noProof="0">
              <a:latin typeface="Arial" panose="020B0604020202020204" pitchFamily="34" charset="0"/>
              <a:cs typeface="Arial" panose="020B0604020202020204" pitchFamily="34" charset="0"/>
            </a:rPr>
            <a:t>Clearly defined role categories</a:t>
          </a:r>
        </a:p>
      </dsp:txBody>
      <dsp:txXfrm>
        <a:off x="4844574" y="206176"/>
        <a:ext cx="988377" cy="988377"/>
      </dsp:txXfrm>
    </dsp:sp>
    <dsp:sp modelId="{A31010A5-064A-407F-862F-6A2AB451810A}">
      <dsp:nvSpPr>
        <dsp:cNvPr id="0" name=""/>
        <dsp:cNvSpPr/>
      </dsp:nvSpPr>
      <dsp:spPr>
        <a:xfrm>
          <a:off x="6522212" y="1088245"/>
          <a:ext cx="1397775" cy="1397775"/>
        </a:xfrm>
        <a:prstGeom prst="ellipse">
          <a:avLst/>
        </a:prstGeom>
        <a:solidFill>
          <a:schemeClr val="lt1">
            <a:hueOff val="0"/>
            <a:satOff val="0"/>
            <a:lumOff val="0"/>
            <a:alphaOff val="0"/>
          </a:schemeClr>
        </a:solidFill>
        <a:ln w="76200" cap="flat" cmpd="sng" algn="ctr">
          <a:solidFill>
            <a:srgbClr val="E8772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noProof="0">
              <a:latin typeface="Arial" panose="020B0604020202020204" pitchFamily="34" charset="0"/>
              <a:cs typeface="Arial" panose="020B0604020202020204" pitchFamily="34" charset="0"/>
            </a:rPr>
            <a:t>Role specific knowledge, skills and behaviours</a:t>
          </a:r>
        </a:p>
      </dsp:txBody>
      <dsp:txXfrm>
        <a:off x="6726911" y="1292944"/>
        <a:ext cx="988377" cy="988377"/>
      </dsp:txXfrm>
    </dsp:sp>
    <dsp:sp modelId="{2B173D6D-1DB5-4209-9FCD-F9DF9180ABE2}">
      <dsp:nvSpPr>
        <dsp:cNvPr id="0" name=""/>
        <dsp:cNvSpPr/>
      </dsp:nvSpPr>
      <dsp:spPr>
        <a:xfrm>
          <a:off x="6522212" y="3261781"/>
          <a:ext cx="1397775" cy="1397775"/>
        </a:xfrm>
        <a:prstGeom prst="ellipse">
          <a:avLst/>
        </a:prstGeom>
        <a:solidFill>
          <a:schemeClr val="lt1">
            <a:hueOff val="0"/>
            <a:satOff val="0"/>
            <a:lumOff val="0"/>
            <a:alphaOff val="0"/>
          </a:schemeClr>
        </a:solidFill>
        <a:ln w="76200" cap="flat" cmpd="sng" algn="ctr">
          <a:solidFill>
            <a:srgbClr val="E8772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noProof="0">
              <a:latin typeface="Arial" panose="020B0604020202020204" pitchFamily="34" charset="0"/>
              <a:cs typeface="Arial" panose="020B0604020202020204" pitchFamily="34" charset="0"/>
            </a:rPr>
            <a:t>Universal role values</a:t>
          </a:r>
        </a:p>
      </dsp:txBody>
      <dsp:txXfrm>
        <a:off x="6726911" y="3466480"/>
        <a:ext cx="988377" cy="988377"/>
      </dsp:txXfrm>
    </dsp:sp>
    <dsp:sp modelId="{DB14CA41-88FF-4007-B33B-EE36A2BFCE18}">
      <dsp:nvSpPr>
        <dsp:cNvPr id="0" name=""/>
        <dsp:cNvSpPr/>
      </dsp:nvSpPr>
      <dsp:spPr>
        <a:xfrm>
          <a:off x="4639875" y="4348550"/>
          <a:ext cx="1397775" cy="1397775"/>
        </a:xfrm>
        <a:prstGeom prst="ellipse">
          <a:avLst/>
        </a:prstGeom>
        <a:solidFill>
          <a:schemeClr val="lt1">
            <a:hueOff val="0"/>
            <a:satOff val="0"/>
            <a:lumOff val="0"/>
            <a:alphaOff val="0"/>
          </a:schemeClr>
        </a:solidFill>
        <a:ln w="76200" cap="flat" cmpd="sng" algn="ctr">
          <a:solidFill>
            <a:srgbClr val="E8772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noProof="0">
              <a:latin typeface="Arial" panose="020B0604020202020204" pitchFamily="34" charset="0"/>
              <a:cs typeface="Arial" panose="020B0604020202020204" pitchFamily="34" charset="0"/>
            </a:rPr>
            <a:t>Example role personas</a:t>
          </a:r>
        </a:p>
      </dsp:txBody>
      <dsp:txXfrm>
        <a:off x="4844574" y="4553249"/>
        <a:ext cx="988377" cy="988377"/>
      </dsp:txXfrm>
    </dsp:sp>
    <dsp:sp modelId="{EBB12BBA-4A95-4A13-9930-AE1EBEF9E1C1}">
      <dsp:nvSpPr>
        <dsp:cNvPr id="0" name=""/>
        <dsp:cNvSpPr/>
      </dsp:nvSpPr>
      <dsp:spPr>
        <a:xfrm>
          <a:off x="2757537" y="3261781"/>
          <a:ext cx="1397775" cy="1397775"/>
        </a:xfrm>
        <a:prstGeom prst="ellipse">
          <a:avLst/>
        </a:prstGeom>
        <a:solidFill>
          <a:schemeClr val="lt1">
            <a:hueOff val="0"/>
            <a:satOff val="0"/>
            <a:lumOff val="0"/>
            <a:alphaOff val="0"/>
          </a:schemeClr>
        </a:solidFill>
        <a:ln w="76200" cap="flat" cmpd="sng" algn="ctr">
          <a:solidFill>
            <a:srgbClr val="E8772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noProof="0">
              <a:latin typeface="Arial" panose="020B0604020202020204" pitchFamily="34" charset="0"/>
              <a:cs typeface="Arial" panose="020B0604020202020204" pitchFamily="34" charset="0"/>
            </a:rPr>
            <a:t>Role specific  learning opportunities </a:t>
          </a:r>
        </a:p>
      </dsp:txBody>
      <dsp:txXfrm>
        <a:off x="2962236" y="3466480"/>
        <a:ext cx="988377" cy="988377"/>
      </dsp:txXfrm>
    </dsp:sp>
    <dsp:sp modelId="{F4853F9B-7DB8-4199-B283-824DA7352664}">
      <dsp:nvSpPr>
        <dsp:cNvPr id="0" name=""/>
        <dsp:cNvSpPr/>
      </dsp:nvSpPr>
      <dsp:spPr>
        <a:xfrm>
          <a:off x="2757537" y="1088245"/>
          <a:ext cx="1397775" cy="1397775"/>
        </a:xfrm>
        <a:prstGeom prst="ellipse">
          <a:avLst/>
        </a:prstGeom>
        <a:solidFill>
          <a:schemeClr val="lt1">
            <a:hueOff val="0"/>
            <a:satOff val="0"/>
            <a:lumOff val="0"/>
            <a:alphaOff val="0"/>
          </a:schemeClr>
        </a:solidFill>
        <a:ln w="76200" cap="flat" cmpd="sng" algn="ctr">
          <a:solidFill>
            <a:srgbClr val="E8772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noProof="0">
              <a:latin typeface="Arial" panose="020B0604020202020204" pitchFamily="34" charset="0"/>
              <a:cs typeface="Arial" panose="020B0604020202020204" pitchFamily="34" charset="0"/>
            </a:rPr>
            <a:t>Focused tools and resources</a:t>
          </a:r>
        </a:p>
      </dsp:txBody>
      <dsp:txXfrm>
        <a:off x="2962236" y="1292944"/>
        <a:ext cx="988377" cy="98837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8A7A25-D282-2AC0-B0A4-A48D71E93D0C}"/>
              </a:ext>
            </a:extLst>
          </p:cNvPr>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084CFAF-A864-B859-8577-03C9D56EE8DB}"/>
              </a:ext>
            </a:extLst>
          </p:cNvPr>
          <p:cNvSpPr>
            <a:spLocks noGrp="1"/>
          </p:cNvSpPr>
          <p:nvPr>
            <p:ph type="dt" sz="quarter" idx="1"/>
          </p:nvPr>
        </p:nvSpPr>
        <p:spPr>
          <a:xfrm>
            <a:off x="6905625" y="0"/>
            <a:ext cx="5283200" cy="344488"/>
          </a:xfrm>
          <a:prstGeom prst="rect">
            <a:avLst/>
          </a:prstGeom>
        </p:spPr>
        <p:txBody>
          <a:bodyPr vert="horz" lIns="91440" tIns="45720" rIns="91440" bIns="45720" rtlCol="0"/>
          <a:lstStyle>
            <a:lvl1pPr algn="r">
              <a:defRPr sz="1200"/>
            </a:lvl1pPr>
          </a:lstStyle>
          <a:p>
            <a:fld id="{2330FD7F-F176-C742-B975-1C93DB2AB02C}" type="datetimeFigureOut">
              <a:rPr lang="en-US" smtClean="0"/>
              <a:t>2/19/2026</a:t>
            </a:fld>
            <a:endParaRPr lang="en-US" dirty="0"/>
          </a:p>
        </p:txBody>
      </p:sp>
      <p:sp>
        <p:nvSpPr>
          <p:cNvPr id="4" name="Footer Placeholder 3">
            <a:extLst>
              <a:ext uri="{FF2B5EF4-FFF2-40B4-BE49-F238E27FC236}">
                <a16:creationId xmlns:a16="http://schemas.microsoft.com/office/drawing/2014/main" id="{DD46D415-9749-965F-B56F-702E085BB3F7}"/>
              </a:ext>
            </a:extLst>
          </p:cNvPr>
          <p:cNvSpPr>
            <a:spLocks noGrp="1"/>
          </p:cNvSpPr>
          <p:nvPr>
            <p:ph type="ftr" sz="quarter" idx="2"/>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9B1E7BB-11D6-00B1-171F-2966F901A613}"/>
              </a:ext>
            </a:extLst>
          </p:cNvPr>
          <p:cNvSpPr>
            <a:spLocks noGrp="1"/>
          </p:cNvSpPr>
          <p:nvPr>
            <p:ph type="sldNum" sz="quarter" idx="3"/>
          </p:nvPr>
        </p:nvSpPr>
        <p:spPr>
          <a:xfrm>
            <a:off x="6905625" y="6513513"/>
            <a:ext cx="5283200" cy="344487"/>
          </a:xfrm>
          <a:prstGeom prst="rect">
            <a:avLst/>
          </a:prstGeom>
        </p:spPr>
        <p:txBody>
          <a:bodyPr vert="horz" lIns="91440" tIns="45720" rIns="91440" bIns="45720" rtlCol="0" anchor="b"/>
          <a:lstStyle>
            <a:lvl1pPr algn="r">
              <a:defRPr sz="1200"/>
            </a:lvl1pPr>
          </a:lstStyle>
          <a:p>
            <a:fld id="{3F47C526-786F-5648-B630-A379B16C317C}" type="slidenum">
              <a:rPr lang="en-US" smtClean="0"/>
              <a:t>‹#›</a:t>
            </a:fld>
            <a:endParaRPr lang="en-US" dirty="0"/>
          </a:p>
        </p:txBody>
      </p:sp>
    </p:spTree>
    <p:extLst>
      <p:ext uri="{BB962C8B-B14F-4D97-AF65-F5344CB8AC3E}">
        <p14:creationId xmlns:p14="http://schemas.microsoft.com/office/powerpoint/2010/main" val="373337810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160" userDrawn="1">
          <p15:clr>
            <a:srgbClr val="F26B43"/>
          </p15:clr>
        </p15:guide>
        <p15:guide id="2" pos="38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37D0D702-F9F9-2F41-938F-287A986F5BFF}" type="datetimeFigureOut">
              <a:rPr lang="en-US" smtClean="0"/>
              <a:t>2/19/2026</a:t>
            </a:fld>
            <a:endParaRPr lang="en-US" dirty="0"/>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2B9240D4-6F14-3449-8FA2-7400E50A5229}" type="slidenum">
              <a:rPr lang="en-US" smtClean="0"/>
              <a:t>‹#›</a:t>
            </a:fld>
            <a:endParaRPr lang="en-US" dirty="0"/>
          </a:p>
        </p:txBody>
      </p:sp>
    </p:spTree>
    <p:extLst>
      <p:ext uri="{BB962C8B-B14F-4D97-AF65-F5344CB8AC3E}">
        <p14:creationId xmlns:p14="http://schemas.microsoft.com/office/powerpoint/2010/main" val="1713444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160" userDrawn="1">
          <p15:clr>
            <a:srgbClr val="F26B43"/>
          </p15:clr>
        </p15:guide>
        <p15:guide id="2" pos="384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e-lfh.org.uk/programmes/the-oliver-mcgowan-mandatory-training-on-learning-disability-and-autis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ur01.safelinks.protection.outlook.com/?url=https%3A%2F%2Fwww.skillsforcare.org.uk%2FFunding%2FLearning-and-development-funding-for-adult-social-care.aspx&amp;data=05%7C02%7CJo.Hawkins%40skillsforcare.org.uk%7C375870c246f440c8609808ddb89ec459%7C5c317017415d43e6ada17668f9ad3f9f%7C0%7C0%7C638869714643309020%7CUnknown%7CTWFpbGZsb3d8eyJFbXB0eU1hcGkiOnRydWUsIlYiOiIwLjAuMDAwMCIsIlAiOiJXaW4zMiIsIkFOIjoiTWFpbCIsIldUIjoyfQ%3D%3D%7C0%7C%7C%7C&amp;sdata=llrrpyZgj12qCTBrOPAVCjVVn2wnSNv718RRCleLtZA%3D&amp;reserved=0"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skillsforcare.org.uk/OMMT-post-even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ur01.safelinks.protection.outlook.com/?url=https%3A%2F%2Fwww.skillsforcare.org.uk%2FCareCertificateQual&amp;data=05%7C02%7CJo.Hawkins%40skillsforcare.org.uk%7C293bd82ccec345553b5808ddef8d8001%7C5c317017415d43e6ada17668f9ad3f9f%7C0%7C0%7C638930113292130300%7CUnknown%7CTWFpbGZsb3d8eyJFbXB0eU1hcGkiOnRydWUsIlYiOiIwLjAuMDAwMCIsIlAiOiJXaW4zMiIsIkFOIjoiTWFpbCIsIldUIjoyfQ%3D%3D%7C0%7C%7C%7C&amp;sdata=mJ3cpR71wG3HVSMrqoxhUB9r0TWO0UYDFDsb0ieKT9s%3D&amp;reserved=0"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www.skillsforcare.org.uk/Developing-your-workforce/Care-Certificate/Care-Certificate-standards.aspx" TargetMode="External"/><Relationship Id="rId4" Type="http://schemas.openxmlformats.org/officeDocument/2006/relationships/hyperlink" Target="https://www.gov.uk/government/publications/adult-social-care-learning-and-development-support-scheme/learning-and-development-support-scheme-for-the-adult-social-care-workforce-a-guide-for-employers"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skillsforcare.org.uk/Workforce-Strategy/Introduction/Context.aspx#onenew" TargetMode="External"/><Relationship Id="rId7" Type="http://schemas.openxmlformats.org/officeDocument/2006/relationships/hyperlink" Target="https://www.skillsforcare.org.uk/Workforce-Strategy/Introduction/Context.aspx#four"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www.skillsforcare.org.uk/Workforce-Strategy/Introduction/Context.aspx#threenew" TargetMode="External"/><Relationship Id="rId5" Type="http://schemas.openxmlformats.org/officeDocument/2006/relationships/hyperlink" Target="https://www.skillsforcare.org.uk/Workforce-Strategy/Introduction/Context.aspx#twonew" TargetMode="External"/><Relationship Id="rId4" Type="http://schemas.openxmlformats.org/officeDocument/2006/relationships/hyperlink" Target="https://www.skillsforcare.org.uk/Workforce-Strategy/Introduction/Context.aspx#One"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skillsforcare.org.uk/Rmwebinar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skillsforcare.org.uk/Support-for-leaders-and-managers/Managing-a-service/Delegated-healthcare-activities/Delegated-healthcare-activities-in-action.aspx?utm_source=qrcode&amp;utm_medium=slide_deck&amp;utm_campaign=dha_in_action&amp;utm_term=locality_teams"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skillsforcare.org.uk/resources/documents/Support-for-leaders-and-managers/good-and-outstanding-care/Improve-your-CQC-rating/Guide-to-improvement.pdf"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skillsforcare.org.uk/IntroductoryModulesForManagers" TargetMode="External"/><Relationship Id="rId2" Type="http://schemas.openxmlformats.org/officeDocument/2006/relationships/slide" Target="../slides/slide34.xml"/><Relationship Id="rId1" Type="http://schemas.openxmlformats.org/officeDocument/2006/relationships/notesMaster" Target="../notesMasters/notesMaster1.xml"/><Relationship Id="rId5" Type="http://schemas.openxmlformats.org/officeDocument/2006/relationships/hyperlink" Target="https://eur01.safelinks.protection.outlook.com/?url=http%3A%2F%2Fwww.skillsforcare.org.uk%2FeLearning&amp;data=05%7C02%7CJo.Hawkins%40skillsforcare.org.uk%7C77000cf1881c49bcc1fa08dce6a9c681%7C5c317017415d43e6ada17668f9ad3f9f%7C0%7C0%7C638638864082331201%7CUnknown%7CTWFpbGZsb3d8eyJWIjoiMC4wLjAwMDAiLCJQIjoiV2luMzIiLCJBTiI6Ik1haWwiLCJXVCI6Mn0%3D%7C0%7C%7C%7C&amp;sdata=ux6oqeEtz5SdoBAB9WhHD8VcpaO4XeXXR0lRlBWx%2FH4%3D&amp;reserved=0" TargetMode="External"/><Relationship Id="rId4" Type="http://schemas.openxmlformats.org/officeDocument/2006/relationships/hyperlink" Target="https://www.gov.uk/government/publications/adult-social-care-learning-and-development-support-scheme"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www.skillsforcare.org.uk/CulturallyAppropriateCare"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skillsforcare.org.uk/Support-for-leaders-and-managers/Supporting-a-diverse-workforce/LGBTQ-learning-framework.aspx"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skillsforcare.org.uk/Developing-your-workforce/Care-topics/Supporting-personal-relationships/Supporting-personal-relationships.aspx"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Quick Intro:</a:t>
            </a:r>
          </a:p>
          <a:p>
            <a:r>
              <a:rPr lang="en-GB" dirty="0"/>
              <a:t>Covering Context</a:t>
            </a:r>
          </a:p>
          <a:p>
            <a:r>
              <a:rPr lang="en-GB" dirty="0"/>
              <a:t>Code of Practice</a:t>
            </a:r>
          </a:p>
          <a:p>
            <a:r>
              <a:rPr lang="en-GB" dirty="0"/>
              <a:t>Legal Obligations</a:t>
            </a:r>
          </a:p>
          <a:p>
            <a:r>
              <a:rPr lang="en-GB" dirty="0"/>
              <a:t>CQC Implications</a:t>
            </a:r>
          </a:p>
          <a:p>
            <a:r>
              <a:rPr lang="en-GB" dirty="0"/>
              <a:t>Training and funding for Training</a:t>
            </a:r>
          </a:p>
          <a:p>
            <a:endParaRPr lang="en-GB" dirty="0"/>
          </a:p>
          <a:p>
            <a:r>
              <a:rPr lang="en-GB" dirty="0"/>
              <a:t>I have also included a quick look at the Care Workforce Pathway</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1</a:t>
            </a:fld>
            <a:endParaRPr lang="en-US" dirty="0"/>
          </a:p>
        </p:txBody>
      </p:sp>
    </p:spTree>
    <p:extLst>
      <p:ext uri="{BB962C8B-B14F-4D97-AF65-F5344CB8AC3E}">
        <p14:creationId xmlns:p14="http://schemas.microsoft.com/office/powerpoint/2010/main" val="4252902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Just a bit of context here, why the learning is so important..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training is named after Oliver McGowan who was a young autistic teenager with a mild learning disability, who died in 2016 after having a severe reaction to medication which he and his family had asked for him not to receive. Oliver’s parents, Paula McGowan and Tom McGowan, have since campaigned for better training for staff.</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2</a:t>
            </a:fld>
            <a:endParaRPr lang="en-US" dirty="0"/>
          </a:p>
        </p:txBody>
      </p:sp>
    </p:spTree>
    <p:extLst>
      <p:ext uri="{BB962C8B-B14F-4D97-AF65-F5344CB8AC3E}">
        <p14:creationId xmlns:p14="http://schemas.microsoft.com/office/powerpoint/2010/main" val="2526404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Mandate and what it means for you..</a:t>
            </a:r>
          </a:p>
        </p:txBody>
      </p:sp>
      <p:sp>
        <p:nvSpPr>
          <p:cNvPr id="4" name="Slide Number Placeholder 3"/>
          <p:cNvSpPr>
            <a:spLocks noGrp="1"/>
          </p:cNvSpPr>
          <p:nvPr>
            <p:ph type="sldNum" sz="quarter" idx="5"/>
          </p:nvPr>
        </p:nvSpPr>
        <p:spPr/>
        <p:txBody>
          <a:bodyPr/>
          <a:lstStyle/>
          <a:p>
            <a:fld id="{2B9240D4-6F14-3449-8FA2-7400E50A5229}" type="slidenum">
              <a:rPr lang="en-US" smtClean="0"/>
              <a:t>3</a:t>
            </a:fld>
            <a:endParaRPr lang="en-US" dirty="0"/>
          </a:p>
        </p:txBody>
      </p:sp>
    </p:spTree>
    <p:extLst>
      <p:ext uri="{BB962C8B-B14F-4D97-AF65-F5344CB8AC3E}">
        <p14:creationId xmlns:p14="http://schemas.microsoft.com/office/powerpoint/2010/main" val="745846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the Code of Practice-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Over 3 million people have completed the </a:t>
            </a:r>
            <a:r>
              <a:rPr lang="en-GB" sz="1200" kern="1200" dirty="0" err="1">
                <a:solidFill>
                  <a:schemeClr val="tx1"/>
                </a:solidFill>
                <a:effectLst/>
                <a:latin typeface="+mn-lt"/>
                <a:ea typeface="+mn-ea"/>
                <a:cs typeface="+mn-cs"/>
              </a:rPr>
              <a:t>elearning</a:t>
            </a:r>
            <a:r>
              <a:rPr lang="en-GB" sz="1200" kern="1200" dirty="0">
                <a:solidFill>
                  <a:schemeClr val="tx1"/>
                </a:solidFill>
                <a:effectLst/>
                <a:latin typeface="+mn-lt"/>
                <a:ea typeface="+mn-ea"/>
                <a:cs typeface="+mn-cs"/>
              </a:rPr>
              <a:t> package which is the first part of Oliver’s Training and over 2700 trainers are trained to deliver the interactive second part of this training across the country.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first part of both Tiers is this eLearning module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The Oliver McGowan Mandatory Training on Learning Disability and Autism - </a:t>
            </a:r>
            <a:r>
              <a:rPr lang="en-GB" dirty="0" err="1">
                <a:hlinkClick r:id="rId3"/>
              </a:rPr>
              <a:t>elearning</a:t>
            </a:r>
            <a:r>
              <a:rPr lang="en-GB" dirty="0">
                <a:hlinkClick r:id="rId3"/>
              </a:rPr>
              <a:t> for healthcare</a:t>
            </a:r>
            <a:r>
              <a:rPr lang="en-GB" dirty="0"/>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4</a:t>
            </a:fld>
            <a:endParaRPr lang="en-US" dirty="0"/>
          </a:p>
        </p:txBody>
      </p:sp>
    </p:spTree>
    <p:extLst>
      <p:ext uri="{BB962C8B-B14F-4D97-AF65-F5344CB8AC3E}">
        <p14:creationId xmlns:p14="http://schemas.microsoft.com/office/powerpoint/2010/main" val="2252436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7BF74-18FE-F4B0-8481-5903664D4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05C7F5-FD5C-E79C-9770-55178439D9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6EAE5-44D3-C94E-578C-01A73ED4048F}"/>
              </a:ext>
            </a:extLst>
          </p:cNvPr>
          <p:cNvSpPr>
            <a:spLocks noGrp="1"/>
          </p:cNvSpPr>
          <p:nvPr>
            <p:ph type="body" idx="1"/>
          </p:nvPr>
        </p:nvSpPr>
        <p:spPr/>
        <p:txBody>
          <a:bodyPr/>
          <a:lstStyle/>
          <a:p>
            <a:r>
              <a:rPr lang="en-GB" dirty="0"/>
              <a:t>https://www.cqc.org.uk/guidance-providers/training-staff-support-autistic-people-and-people-learning-disability</a:t>
            </a:r>
          </a:p>
          <a:p>
            <a:pPr marL="342900" indent="-342900">
              <a:buFontTx/>
              <a:buChar char="-"/>
            </a:pPr>
            <a:r>
              <a:rPr lang="en-GB" dirty="0"/>
              <a:t>Relates to regulation 18</a:t>
            </a:r>
          </a:p>
          <a:p>
            <a:pPr marL="342900" indent="-342900">
              <a:buFontTx/>
              <a:buChar char="-"/>
            </a:pPr>
            <a:endParaRPr lang="en-GB" dirty="0"/>
          </a:p>
          <a:p>
            <a:pPr marL="342900" indent="-342900">
              <a:buFontTx/>
              <a:buChar char="-"/>
            </a:pPr>
            <a:r>
              <a:rPr lang="en-GB" dirty="0"/>
              <a:t>Requirement for staff to be competent and trained isn’t new, reference to learning disabilities and autism is</a:t>
            </a:r>
          </a:p>
          <a:p>
            <a:pPr marL="342900" indent="-342900">
              <a:buFontTx/>
              <a:buChar char="-"/>
            </a:pPr>
            <a:endParaRPr lang="en-GB" dirty="0"/>
          </a:p>
          <a:p>
            <a:pPr marL="342900" indent="-342900">
              <a:buFontTx/>
              <a:buChar char="-"/>
            </a:pPr>
            <a:r>
              <a:rPr lang="en-GB" dirty="0"/>
              <a:t>Won’t tell you how to meet legal requirements, but you should consider all guidance and circumstances to decide the most appropriate training</a:t>
            </a:r>
          </a:p>
          <a:p>
            <a:pPr marL="342900" indent="-342900">
              <a:buFontTx/>
              <a:buChar char="-"/>
            </a:pPr>
            <a:endParaRPr lang="en-GB" dirty="0"/>
          </a:p>
          <a:p>
            <a:pPr marL="342900" indent="-342900">
              <a:buFontTx/>
              <a:buChar char="-"/>
            </a:pPr>
            <a:r>
              <a:rPr lang="en-GB" dirty="0"/>
              <a:t>CQC will use the code to decide whether a service meets the regulation</a:t>
            </a:r>
          </a:p>
          <a:p>
            <a:endParaRPr lang="en-GB" dirty="0"/>
          </a:p>
          <a:p>
            <a:pPr marL="342900" indent="-342900">
              <a:buFontTx/>
              <a:buChar char="-"/>
            </a:pPr>
            <a:r>
              <a:rPr lang="en-GB" dirty="0"/>
              <a:t>Where staff have been trained, they will look at how you ensure competency and application to practice</a:t>
            </a:r>
          </a:p>
          <a:p>
            <a:pPr marL="342900" indent="-342900">
              <a:buFontTx/>
              <a:buChar char="-"/>
            </a:pPr>
            <a:endParaRPr lang="en-GB" dirty="0"/>
          </a:p>
          <a:p>
            <a:pPr marL="342900" indent="-342900">
              <a:buFontTx/>
              <a:buChar char="-"/>
            </a:pPr>
            <a:r>
              <a:rPr lang="en-GB" dirty="0"/>
              <a:t>Where staff are yet to be trained, they will look at what action you’ve taken to mitigate risk and how you plan to address this.  </a:t>
            </a:r>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2EA4AF84-41A1-4AD5-7A3C-CD705851DAF0}"/>
              </a:ext>
            </a:extLst>
          </p:cNvPr>
          <p:cNvSpPr>
            <a:spLocks noGrp="1"/>
          </p:cNvSpPr>
          <p:nvPr>
            <p:ph type="sldNum" sz="quarter" idx="5"/>
          </p:nvPr>
        </p:nvSpPr>
        <p:spPr/>
        <p:txBody>
          <a:bodyPr/>
          <a:lstStyle/>
          <a:p>
            <a:fld id="{2B9240D4-6F14-3449-8FA2-7400E50A5229}" type="slidenum">
              <a:rPr lang="en-US" smtClean="0"/>
              <a:t>5</a:t>
            </a:fld>
            <a:endParaRPr lang="en-US"/>
          </a:p>
        </p:txBody>
      </p:sp>
    </p:spTree>
    <p:extLst>
      <p:ext uri="{BB962C8B-B14F-4D97-AF65-F5344CB8AC3E}">
        <p14:creationId xmlns:p14="http://schemas.microsoft.com/office/powerpoint/2010/main" val="677538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F68F1-3DEE-1DC4-45C2-758025664F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2C9CE-973F-F85A-C0CB-58589BA6F4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96CB88-CF36-090D-1217-7B00F3EC2E28}"/>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The Oliver McGowan Mandatory Training comes in two parts. The first part is an eLearning module, and the second part is either an online interactive session (Tier 1) or a face-to-face session (Tier 2). All of the training includes delivery by people with lived experience of a learning disability or of being autistic.</a:t>
            </a:r>
          </a:p>
          <a:p>
            <a:br>
              <a:rPr lang="en-GB" dirty="0"/>
            </a:br>
            <a:r>
              <a:rPr lang="en-GB" sz="1200" b="0" i="0" kern="1200" dirty="0">
                <a:solidFill>
                  <a:schemeClr val="tx1"/>
                </a:solidFill>
                <a:effectLst/>
                <a:latin typeface="+mn-lt"/>
                <a:ea typeface="+mn-ea"/>
                <a:cs typeface="+mn-cs"/>
              </a:rPr>
              <a:t>Both parts of the Oliver McGowan Mandatory Training have been added to Skills for Care’s Adult Social Care Workforce Data Set (ASC-WDS) so that employers can record and report on completion rates.</a:t>
            </a:r>
          </a:p>
          <a:p>
            <a:endParaRPr lang="en-GB" sz="1200" b="0" i="0" kern="1200" dirty="0">
              <a:solidFill>
                <a:schemeClr val="tx1"/>
              </a:solidFill>
              <a:effectLst/>
              <a:latin typeface="+mn-lt"/>
              <a:ea typeface="+mn-ea"/>
              <a:cs typeface="+mn-cs"/>
            </a:endParaRPr>
          </a:p>
          <a:p>
            <a:br>
              <a:rPr lang="en-GB" sz="1200" b="0" i="0" kern="1200" dirty="0">
                <a:solidFill>
                  <a:schemeClr val="tx1"/>
                </a:solidFill>
                <a:effectLst/>
                <a:latin typeface="+mn-lt"/>
                <a:ea typeface="+mn-ea"/>
                <a:cs typeface="+mn-cs"/>
              </a:rPr>
            </a:br>
            <a:endParaRPr lang="en-GB" dirty="0"/>
          </a:p>
        </p:txBody>
      </p:sp>
      <p:sp>
        <p:nvSpPr>
          <p:cNvPr id="4" name="Slide Number Placeholder 3">
            <a:extLst>
              <a:ext uri="{FF2B5EF4-FFF2-40B4-BE49-F238E27FC236}">
                <a16:creationId xmlns:a16="http://schemas.microsoft.com/office/drawing/2014/main" id="{F810C208-3A0E-2EBB-320F-3170BE953961}"/>
              </a:ext>
            </a:extLst>
          </p:cNvPr>
          <p:cNvSpPr>
            <a:spLocks noGrp="1"/>
          </p:cNvSpPr>
          <p:nvPr>
            <p:ph type="sldNum" sz="quarter" idx="5"/>
          </p:nvPr>
        </p:nvSpPr>
        <p:spPr/>
        <p:txBody>
          <a:bodyPr/>
          <a:lstStyle/>
          <a:p>
            <a:fld id="{2B9240D4-6F14-3449-8FA2-7400E50A5229}" type="slidenum">
              <a:rPr lang="en-US" smtClean="0"/>
              <a:t>6</a:t>
            </a:fld>
            <a:endParaRPr lang="en-US"/>
          </a:p>
        </p:txBody>
      </p:sp>
    </p:spTree>
    <p:extLst>
      <p:ext uri="{BB962C8B-B14F-4D97-AF65-F5344CB8AC3E}">
        <p14:creationId xmlns:p14="http://schemas.microsoft.com/office/powerpoint/2010/main" val="3183033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DHSC is providing funding to support rollout of the Oliver’s Training to the adult social care sector as part of the Learning and Development Support Scheme (LDSS). This funding will be specific to Oliver’s Training, separate to the overall existing LDSS funding already available for other training and qualifications. Training completed between April 2025 and March 2026 will be eligible for reimbursement. Providers will need an up-to-date ASC-WDS account to claim funding. </a:t>
            </a:r>
          </a:p>
          <a:p>
            <a:endParaRPr lang="en-GB" sz="1200" kern="1200" dirty="0">
              <a:solidFill>
                <a:schemeClr val="tx1"/>
              </a:solidFill>
              <a:effectLst/>
              <a:latin typeface="+mn-lt"/>
              <a:ea typeface="+mn-ea"/>
              <a:cs typeface="+mn-cs"/>
            </a:endParaRPr>
          </a:p>
          <a:p>
            <a:r>
              <a:rPr lang="en-GB" dirty="0"/>
              <a:t>Procured training (when an ASC provider registered with the CQC pays an external company to deliver Oliver’s Training with costs charged per staff member completing the course).</a:t>
            </a:r>
          </a:p>
          <a:p>
            <a:r>
              <a:rPr lang="en-GB" dirty="0"/>
              <a:t>Tier 1 – £25 </a:t>
            </a:r>
          </a:p>
          <a:p>
            <a:r>
              <a:rPr lang="en-GB" dirty="0"/>
              <a:t>Tier 2 - £90 </a:t>
            </a:r>
          </a:p>
          <a:p>
            <a:r>
              <a:rPr lang="en-GB" dirty="0"/>
              <a:t>In-house training (when a trainer is employed by an ASC provider registered with the CQC to internally deliver a session of Oliver’s Training to its staff).</a:t>
            </a:r>
          </a:p>
          <a:p>
            <a:r>
              <a:rPr lang="en-GB" dirty="0"/>
              <a:t>Tier 1 - £12.50</a:t>
            </a:r>
          </a:p>
          <a:p>
            <a:r>
              <a:rPr lang="en-GB" dirty="0"/>
              <a:t>Tier 2 - £50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UPDATED FAQS available (2 DECEMBER 2025): </a:t>
            </a:r>
            <a:r>
              <a:rPr lang="en-GB" b="0" u="sng" dirty="0"/>
              <a:t>https://www.skillsforcare.org.uk/Developing-your-workforce/Care-topics/Oliver-McGowan-Mandatory-Training/Oliver-McGowan-Mandatory-Training.aspx</a:t>
            </a:r>
          </a:p>
          <a:p>
            <a:endParaRPr lang="en-GB" sz="2800" b="0" u="sng" dirty="0"/>
          </a:p>
          <a:p>
            <a:endParaRPr lang="en-GB" b="1" u="sng" dirty="0"/>
          </a:p>
          <a:p>
            <a:r>
              <a:rPr lang="en-GB" b="1" u="sng" dirty="0"/>
              <a:t>ASC-WDS: </a:t>
            </a:r>
            <a:r>
              <a:rPr lang="en-GB" dirty="0"/>
              <a:t>http://www.skillsforcare.org.uk/ascwds</a:t>
            </a:r>
          </a:p>
          <a:p>
            <a:endParaRPr lang="en-GB" dirty="0"/>
          </a:p>
          <a:p>
            <a:endParaRPr lang="en-GB" dirty="0"/>
          </a:p>
          <a:p>
            <a:r>
              <a:rPr lang="en-GB" b="1" u="sng" dirty="0"/>
              <a:t>LDSS guidance document</a:t>
            </a:r>
            <a:r>
              <a:rPr lang="en-GB" b="1" dirty="0"/>
              <a:t>: </a:t>
            </a:r>
            <a:r>
              <a:rPr lang="en-GB" b="0" dirty="0"/>
              <a:t>https://www.gov.uk/government/publications/adult-social-care-learning-and-development-support-scheme</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7</a:t>
            </a:fld>
            <a:endParaRPr lang="en-US" dirty="0"/>
          </a:p>
        </p:txBody>
      </p:sp>
    </p:spTree>
    <p:extLst>
      <p:ext uri="{BB962C8B-B14F-4D97-AF65-F5344CB8AC3E}">
        <p14:creationId xmlns:p14="http://schemas.microsoft.com/office/powerpoint/2010/main" val="1977980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C3602-D609-E452-71EF-FAFDD17AC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56D894-904E-F72A-D6F4-875419F1AB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AC80FE-5D7B-5FA4-16B8-0B0FC9CFDEAE}"/>
              </a:ext>
            </a:extLst>
          </p:cNvPr>
          <p:cNvSpPr>
            <a:spLocks noGrp="1"/>
          </p:cNvSpPr>
          <p:nvPr>
            <p:ph type="body" idx="1"/>
          </p:nvPr>
        </p:nvSpPr>
        <p:spPr/>
        <p:txBody>
          <a:bodyPr/>
          <a:lstStyle/>
          <a:p>
            <a:endParaRPr lang="en-GB" dirty="0"/>
          </a:p>
          <a:p>
            <a:endParaRPr lang="en-GB" dirty="0"/>
          </a:p>
        </p:txBody>
      </p:sp>
      <p:sp>
        <p:nvSpPr>
          <p:cNvPr id="4" name="Slide Number Placeholder 3">
            <a:extLst>
              <a:ext uri="{FF2B5EF4-FFF2-40B4-BE49-F238E27FC236}">
                <a16:creationId xmlns:a16="http://schemas.microsoft.com/office/drawing/2014/main" id="{022CA778-5ABB-4B78-2BE4-2F28CB3C1406}"/>
              </a:ext>
            </a:extLst>
          </p:cNvPr>
          <p:cNvSpPr>
            <a:spLocks noGrp="1"/>
          </p:cNvSpPr>
          <p:nvPr>
            <p:ph type="sldNum" sz="quarter" idx="5"/>
          </p:nvPr>
        </p:nvSpPr>
        <p:spPr/>
        <p:txBody>
          <a:bodyPr/>
          <a:lstStyle/>
          <a:p>
            <a:fld id="{2B9240D4-6F14-3449-8FA2-7400E50A5229}" type="slidenum">
              <a:rPr lang="en-US" smtClean="0"/>
              <a:t>8</a:t>
            </a:fld>
            <a:endParaRPr lang="en-US"/>
          </a:p>
        </p:txBody>
      </p:sp>
    </p:spTree>
    <p:extLst>
      <p:ext uri="{BB962C8B-B14F-4D97-AF65-F5344CB8AC3E}">
        <p14:creationId xmlns:p14="http://schemas.microsoft.com/office/powerpoint/2010/main" val="886985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Claiming for the funding</a:t>
            </a:r>
          </a:p>
          <a:p>
            <a:r>
              <a:rPr lang="en-GB" dirty="0"/>
              <a:t>Separate LDSS pot for Oliver’s training.</a:t>
            </a:r>
          </a:p>
        </p:txBody>
      </p:sp>
      <p:sp>
        <p:nvSpPr>
          <p:cNvPr id="4" name="Slide Number Placeholder 3"/>
          <p:cNvSpPr>
            <a:spLocks noGrp="1"/>
          </p:cNvSpPr>
          <p:nvPr>
            <p:ph type="sldNum" sz="quarter" idx="5"/>
          </p:nvPr>
        </p:nvSpPr>
        <p:spPr/>
        <p:txBody>
          <a:bodyPr/>
          <a:lstStyle/>
          <a:p>
            <a:fld id="{2B9240D4-6F14-3449-8FA2-7400E50A5229}" type="slidenum">
              <a:rPr lang="en-US" smtClean="0"/>
              <a:t>9</a:t>
            </a:fld>
            <a:endParaRPr lang="en-US" dirty="0"/>
          </a:p>
        </p:txBody>
      </p:sp>
    </p:spTree>
    <p:extLst>
      <p:ext uri="{BB962C8B-B14F-4D97-AF65-F5344CB8AC3E}">
        <p14:creationId xmlns:p14="http://schemas.microsoft.com/office/powerpoint/2010/main" val="2135037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b="0" u="none"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0" u="none" dirty="0">
                <a:effectLst/>
                <a:latin typeface="Calibri" panose="020F0502020204030204" pitchFamily="34" charset="0"/>
                <a:ea typeface="Calibri" panose="020F0502020204030204" pitchFamily="34" charset="0"/>
              </a:rPr>
              <a:t> Over 3,500 care employers have signed up to claim from the LDSS, accessing government funding to support their staff to undertake training courses and qualifications. For example, since the scheme launched in September 2024, nearly 5,000 claims for the L2ASCC qualification have been accepted.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b="0" u="none"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0" u="none" dirty="0">
                <a:effectLst/>
                <a:latin typeface="Calibri" panose="020F0502020204030204" pitchFamily="34" charset="0"/>
                <a:ea typeface="Calibri" panose="020F0502020204030204" pitchFamily="34" charset="0"/>
              </a:rPr>
              <a:t>Don’t miss out on your chance to claim as well. This financial year, the LDSS is backed by up to £12 million.</a:t>
            </a:r>
          </a:p>
          <a:p>
            <a:endParaRPr lang="en-GB" sz="800" b="1" u="none" dirty="0">
              <a:effectLst/>
              <a:latin typeface="Calibri" panose="020F0502020204030204" pitchFamily="34" charset="0"/>
              <a:ea typeface="Calibri" panose="020F0502020204030204" pitchFamily="34" charset="0"/>
            </a:endParaRPr>
          </a:p>
          <a:p>
            <a:r>
              <a:rPr lang="en-GB" sz="800" b="1" u="none" dirty="0">
                <a:effectLst/>
                <a:latin typeface="Calibri" panose="020F0502020204030204" pitchFamily="34" charset="0"/>
                <a:ea typeface="Calibri" panose="020F0502020204030204" pitchFamily="34" charset="0"/>
              </a:rPr>
              <a:t>August 2025: FAQs available on Skills for Care’s website, co-produced with DHSC and NHSBSA</a:t>
            </a:r>
          </a:p>
          <a:p>
            <a:endParaRPr lang="en-GB" sz="800" b="1" u="sng" dirty="0">
              <a:effectLst/>
              <a:latin typeface="Calibri" panose="020F0502020204030204" pitchFamily="34" charset="0"/>
              <a:ea typeface="Calibri" panose="020F0502020204030204" pitchFamily="34" charset="0"/>
            </a:endParaRPr>
          </a:p>
          <a:p>
            <a:r>
              <a:rPr lang="en-GB" sz="800" b="1" u="sng" dirty="0">
                <a:effectLst/>
                <a:latin typeface="Calibri" panose="020F0502020204030204" pitchFamily="34" charset="0"/>
                <a:ea typeface="Calibri" panose="020F0502020204030204" pitchFamily="34" charset="0"/>
              </a:rPr>
              <a:t>https://www.gov.uk/government/collections/adult-social-care-learning-and-development-support-scheme</a:t>
            </a:r>
          </a:p>
          <a:p>
            <a:endParaRPr lang="en-GB" sz="800" b="1" u="sng" dirty="0">
              <a:effectLst/>
              <a:latin typeface="Calibri" panose="020F0502020204030204" pitchFamily="34" charset="0"/>
              <a:ea typeface="Calibri" panose="020F0502020204030204" pitchFamily="34" charset="0"/>
            </a:endParaRPr>
          </a:p>
          <a:p>
            <a:r>
              <a:rPr lang="en-GB" sz="800" b="1" u="sng" dirty="0">
                <a:effectLst/>
                <a:latin typeface="Calibri" panose="020F0502020204030204" pitchFamily="34" charset="0"/>
                <a:ea typeface="Calibri" panose="020F0502020204030204" pitchFamily="34" charset="0"/>
              </a:rPr>
              <a:t>https://www.skillsforcare.org.uk/Funding/Learning-and-development-funding-for-adult-social-care.aspx#Webinar</a:t>
            </a:r>
          </a:p>
          <a:p>
            <a:endParaRPr lang="en-GB" sz="800" b="1" u="sng"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u="none" dirty="0">
                <a:effectLst/>
                <a:latin typeface="Calibri" panose="020F0502020204030204" pitchFamily="34" charset="0"/>
                <a:ea typeface="Calibri" panose="020F0502020204030204" pitchFamily="34" charset="0"/>
              </a:rPr>
              <a:t>Staff recruited overseas are eligible for the LDSS funding, </a:t>
            </a:r>
            <a:r>
              <a:rPr lang="en-GB" sz="1200" b="1" kern="1200" dirty="0">
                <a:solidFill>
                  <a:schemeClr val="tx1"/>
                </a:solidFill>
                <a:effectLst/>
                <a:latin typeface="+mn-lt"/>
                <a:ea typeface="+mn-ea"/>
                <a:cs typeface="+mn-cs"/>
              </a:rPr>
              <a:t>as long as they are legally employed in England and have a NI number.</a:t>
            </a:r>
            <a:endParaRPr lang="en-GB" sz="1200" kern="1200" dirty="0">
              <a:solidFill>
                <a:schemeClr val="tx1"/>
              </a:solidFill>
              <a:effectLst/>
              <a:latin typeface="+mn-lt"/>
              <a:ea typeface="+mn-ea"/>
              <a:cs typeface="+mn-cs"/>
            </a:endParaRPr>
          </a:p>
          <a:p>
            <a:endParaRPr lang="en-GB" sz="800" b="1" u="none" dirty="0">
              <a:effectLst/>
              <a:latin typeface="Calibri" panose="020F0502020204030204" pitchFamily="34" charset="0"/>
              <a:ea typeface="Calibri" panose="020F0502020204030204" pitchFamily="34" charset="0"/>
            </a:endParaRPr>
          </a:p>
          <a:p>
            <a:r>
              <a:rPr lang="en-GB" sz="800" b="1" u="none" dirty="0">
                <a:effectLst/>
                <a:latin typeface="Calibri" panose="020F0502020204030204" pitchFamily="34" charset="0"/>
                <a:ea typeface="Calibri" panose="020F0502020204030204" pitchFamily="34" charset="0"/>
              </a:rPr>
              <a:t>BACKGROUND (UPDATED ON 27 OCT WITH REVISED WORDING FROM DHSC FOR 2024/25.</a:t>
            </a:r>
          </a:p>
          <a:p>
            <a:endParaRPr lang="en-GB" dirty="0">
              <a:effectLst/>
            </a:endParaRPr>
          </a:p>
          <a:p>
            <a:r>
              <a:rPr lang="en-GB" sz="1200" b="0" i="0" kern="1200" dirty="0">
                <a:solidFill>
                  <a:schemeClr val="tx1"/>
                </a:solidFill>
                <a:effectLst/>
                <a:latin typeface="+mn-lt"/>
                <a:ea typeface="+mn-ea"/>
                <a:cs typeface="+mn-cs"/>
              </a:rPr>
              <a:t>The LDSS is open to new claims for eligible training courses and qualifications that have been paid for in financial year 2025 to 2026. It is also open to completion (‘40’) part claims for qualifications that complete in financial year 2025 to 2026, where the qualification was started within the financial year 2024 to 2025. </a:t>
            </a:r>
          </a:p>
          <a:p>
            <a:endParaRPr lang="en-GB" sz="1200" b="0" i="0" kern="1200" dirty="0">
              <a:solidFill>
                <a:schemeClr val="tx1"/>
              </a:solidFill>
              <a:effectLst/>
              <a:latin typeface="+mn-lt"/>
              <a:ea typeface="+mn-ea"/>
              <a:cs typeface="+mn-cs"/>
            </a:endParaRPr>
          </a:p>
          <a:p>
            <a:r>
              <a:rPr lang="en-GB" b="1" dirty="0">
                <a:effectLst/>
              </a:rPr>
              <a:t>Note that a 3-month claims window applies:</a:t>
            </a:r>
          </a:p>
          <a:p>
            <a:pPr marL="171450" indent="-171450">
              <a:buFont typeface="Arial" panose="020B0604020202020204" pitchFamily="34" charset="0"/>
              <a:buChar char="•"/>
            </a:pPr>
            <a:r>
              <a:rPr lang="en-GB" dirty="0">
                <a:effectLst/>
              </a:rPr>
              <a:t>for training courses - claims must be submitted within 3 months of course completion.</a:t>
            </a:r>
          </a:p>
          <a:p>
            <a:pPr marL="171450" indent="-171450">
              <a:buFont typeface="Arial" panose="020B0604020202020204" pitchFamily="34" charset="0"/>
              <a:buChar char="•"/>
            </a:pPr>
            <a:r>
              <a:rPr lang="en-GB" dirty="0">
                <a:effectLst/>
              </a:rPr>
              <a:t>for qualifications - an initial ‘qualification start’ claim must be submitted within 3 months of the qualification being paid for and started (whichever is the later date) and the ‘qualification completion’ claim must be submitted within 3 months of qualification completion.</a:t>
            </a:r>
            <a:endParaRPr lang="en-GB" dirty="0"/>
          </a:p>
          <a:p>
            <a:endParaRPr lang="en-GB" dirty="0">
              <a:effectLst/>
            </a:endParaRPr>
          </a:p>
          <a:p>
            <a:pPr marL="0" lvl="0" indent="0">
              <a:buFont typeface="Arial" panose="020B0604020202020204" pitchFamily="34" charset="0"/>
              <a:buNone/>
            </a:pPr>
            <a:r>
              <a:rPr lang="en-GB" sz="1400" dirty="0"/>
              <a:t>LDSS will accept applications for courses and qualifications that are delivered internally.</a:t>
            </a:r>
          </a:p>
          <a:p>
            <a:pPr marL="0" indent="0">
              <a:buFont typeface="Wingdings" panose="05000000000000000000" pitchFamily="2" charset="2"/>
              <a:buNone/>
            </a:pPr>
            <a:endParaRPr lang="en-GB" sz="1000" b="0" i="0" dirty="0">
              <a:solidFill>
                <a:srgbClr val="212529"/>
              </a:solidFill>
              <a:effectLst/>
              <a:highlight>
                <a:srgbClr val="FFFFFF"/>
              </a:highlight>
              <a:latin typeface="font-semibold"/>
            </a:endParaRPr>
          </a:p>
          <a:p>
            <a:pPr marL="0" indent="0">
              <a:buFont typeface="Wingdings" panose="05000000000000000000" pitchFamily="2" charset="2"/>
              <a:buNone/>
            </a:pPr>
            <a:r>
              <a:rPr lang="en-GB" sz="1200" b="1" kern="1200" dirty="0">
                <a:solidFill>
                  <a:schemeClr val="tx1"/>
                </a:solidFill>
                <a:effectLst/>
                <a:latin typeface="+mn-lt"/>
                <a:ea typeface="+mn-ea"/>
                <a:cs typeface="+mn-cs"/>
              </a:rPr>
              <a:t>A step-by-step guide on how to claim funding is available on the Skills for Care website. </a:t>
            </a:r>
            <a:r>
              <a:rPr lang="en-GB" sz="1200" b="1" u="sng" kern="1200" dirty="0">
                <a:solidFill>
                  <a:schemeClr val="tx1"/>
                </a:solidFill>
                <a:effectLst/>
                <a:latin typeface="+mn-lt"/>
                <a:ea typeface="+mn-ea"/>
                <a:cs typeface="+mn-cs"/>
                <a:hlinkClick r:id="rId3"/>
              </a:rPr>
              <a:t>https://www.skillsforcare.org.uk/Funding/Learning-and-development-funding-for-adult-social-care.aspx</a:t>
            </a:r>
            <a:endParaRPr lang="en-GB" sz="1200" b="1" u="sng" kern="1200" dirty="0">
              <a:solidFill>
                <a:schemeClr val="tx1"/>
              </a:solidFill>
              <a:effectLst/>
              <a:latin typeface="+mn-lt"/>
              <a:ea typeface="+mn-ea"/>
              <a:cs typeface="+mn-cs"/>
            </a:endParaRPr>
          </a:p>
          <a:p>
            <a:pPr marL="0" indent="0">
              <a:buFont typeface="Wingdings" panose="05000000000000000000" pitchFamily="2" charset="2"/>
              <a:buNone/>
            </a:pPr>
            <a:endParaRPr lang="en-GB" sz="1200" b="1" u="sng" kern="1200" dirty="0">
              <a:solidFill>
                <a:schemeClr val="tx1"/>
              </a:solidFill>
              <a:effectLst/>
              <a:latin typeface="+mn-lt"/>
              <a:ea typeface="+mn-ea"/>
              <a:cs typeface="+mn-cs"/>
            </a:endParaRPr>
          </a:p>
          <a:p>
            <a:pPr rtl="0" fontAlgn="base"/>
            <a:r>
              <a:rPr lang="en-GB" sz="1200" b="1" i="0" u="none" strike="noStrike" kern="1200" dirty="0">
                <a:solidFill>
                  <a:schemeClr val="tx1"/>
                </a:solidFill>
                <a:effectLst/>
                <a:latin typeface="+mn-lt"/>
                <a:ea typeface="+mn-ea"/>
                <a:cs typeface="+mn-cs"/>
              </a:rPr>
              <a:t>(UPDATED 13 Oct – ASC-WDS INFO INCLUDED ON THIS SLIDE AND NOTES HERE)</a:t>
            </a:r>
          </a:p>
          <a:p>
            <a:pPr rtl="0" fontAlgn="base"/>
            <a:r>
              <a:rPr lang="en-GB" sz="1200" b="0" i="0" u="none" strike="noStrike" kern="1200" dirty="0">
                <a:solidFill>
                  <a:schemeClr val="tx1"/>
                </a:solidFill>
                <a:effectLst/>
                <a:latin typeface="+mn-lt"/>
                <a:ea typeface="+mn-ea"/>
                <a:cs typeface="+mn-cs"/>
              </a:rPr>
              <a:t>The Adult Social Care Workforce Data Set (ASC-WDS) is a data collection service, commissioned and funded by the Department of Health and Social Care. It is the leading source of intelligence for the adult social care workforce.</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You can gain access to funding for training your staff the Learning and Development Support Scheme (LDSS). You need an ASC-WDS account to be eligible to claim funding. These funds have saved care providers thousands of pounds. </a:t>
            </a:r>
            <a:r>
              <a:rPr lang="en-US" sz="1200" b="0" i="0" kern="1200" dirty="0">
                <a:solidFill>
                  <a:schemeClr val="tx1"/>
                </a:solidFill>
                <a:effectLst/>
                <a:latin typeface="+mn-lt"/>
                <a:ea typeface="+mn-ea"/>
                <a:cs typeface="+mn-cs"/>
              </a:rPr>
              <a:t>​</a:t>
            </a:r>
          </a:p>
          <a:p>
            <a:pPr rtl="0" fontAlgn="base"/>
            <a:endParaRPr lang="en-US" sz="1200" b="0" i="0" kern="1200" dirty="0">
              <a:solidFill>
                <a:schemeClr val="tx1"/>
              </a:solidFill>
              <a:effectLst/>
              <a:latin typeface="+mn-lt"/>
              <a:ea typeface="+mn-ea"/>
              <a:cs typeface="+mn-cs"/>
            </a:endParaRPr>
          </a:p>
          <a:p>
            <a:pPr rtl="0" fontAlgn="base"/>
            <a:r>
              <a:rPr lang="en-GB" sz="1200" b="0" i="0" u="none" strike="noStrike" kern="1200" dirty="0">
                <a:solidFill>
                  <a:schemeClr val="tx1"/>
                </a:solidFill>
                <a:effectLst/>
                <a:latin typeface="+mn-lt"/>
                <a:ea typeface="+mn-ea"/>
                <a:cs typeface="+mn-cs"/>
              </a:rPr>
              <a:t>The system provides safe and free storage of staff records and can help you to manage your training records - get expiry alerts when training is due to expire, define mandatory training for different job roles. </a:t>
            </a:r>
            <a:endParaRPr lang="en-GB" sz="1200" b="1" u="sng" kern="1200" dirty="0">
              <a:solidFill>
                <a:schemeClr val="tx1"/>
              </a:solidFill>
              <a:effectLst/>
              <a:latin typeface="+mn-lt"/>
              <a:ea typeface="+mn-ea"/>
              <a:cs typeface="+mn-cs"/>
            </a:endParaRPr>
          </a:p>
          <a:p>
            <a:pPr marL="0" indent="0">
              <a:buFont typeface="Wingdings" panose="05000000000000000000" pitchFamily="2" charset="2"/>
              <a:buNone/>
            </a:pPr>
            <a:endParaRPr lang="en-GB" sz="1000" b="0" i="0" dirty="0">
              <a:solidFill>
                <a:srgbClr val="212529"/>
              </a:solidFill>
              <a:effectLst/>
              <a:highlight>
                <a:srgbClr val="FFFFFF"/>
              </a:highlight>
              <a:latin typeface="font-semibold"/>
            </a:endParaRP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10</a:t>
            </a:fld>
            <a:endParaRPr lang="en-US" dirty="0"/>
          </a:p>
        </p:txBody>
      </p:sp>
    </p:spTree>
    <p:extLst>
      <p:ext uri="{BB962C8B-B14F-4D97-AF65-F5344CB8AC3E}">
        <p14:creationId xmlns:p14="http://schemas.microsoft.com/office/powerpoint/2010/main" val="2008736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see our dedicated OM webpage for further updates and resources..</a:t>
            </a:r>
          </a:p>
        </p:txBody>
      </p:sp>
      <p:sp>
        <p:nvSpPr>
          <p:cNvPr id="4" name="Slide Number Placeholder 3"/>
          <p:cNvSpPr>
            <a:spLocks noGrp="1"/>
          </p:cNvSpPr>
          <p:nvPr>
            <p:ph type="sldNum" sz="quarter" idx="5"/>
          </p:nvPr>
        </p:nvSpPr>
        <p:spPr/>
        <p:txBody>
          <a:bodyPr/>
          <a:lstStyle/>
          <a:p>
            <a:fld id="{2B9240D4-6F14-3449-8FA2-7400E50A5229}" type="slidenum">
              <a:rPr lang="en-US" smtClean="0"/>
              <a:t>11</a:t>
            </a:fld>
            <a:endParaRPr lang="en-US" dirty="0"/>
          </a:p>
        </p:txBody>
      </p:sp>
    </p:spTree>
    <p:extLst>
      <p:ext uri="{BB962C8B-B14F-4D97-AF65-F5344CB8AC3E}">
        <p14:creationId xmlns:p14="http://schemas.microsoft.com/office/powerpoint/2010/main" val="4054835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UPDATE (8 December) – Updated FAQs</a:t>
            </a:r>
          </a:p>
          <a:p>
            <a:r>
              <a:rPr lang="en-GB" b="1" dirty="0"/>
              <a:t>‘Overview on the mandatory training requirement on learning disability and autism: What you need to know about the code of practice’ webinar </a:t>
            </a:r>
            <a:r>
              <a:rPr lang="en-GB" b="0" dirty="0"/>
              <a:t>took place on 13 November 2025. </a:t>
            </a:r>
            <a:r>
              <a:rPr lang="en-GB" dirty="0"/>
              <a:t>We shared an overview of the Oliver McGowan Code of Practice, which set out how Care Quality Commission (CQC) registered providers can meet the statutory training on learning disability and autism appropriate to their staffs’ roles. We were joined by the Department of Health and Social Care (DHSC), NHS Business Services Authority (NHSBSA), CQC and NHS England on this webinar. There was a Q&amp;A with our speakers, where we used frequently asked questions from registration to help shape the discussion.</a:t>
            </a:r>
          </a:p>
          <a:p>
            <a:r>
              <a:rPr lang="en-GB" b="1" u="sng" dirty="0"/>
              <a:t>https://www.skillsforcare.org.uk/Developing-your-workforce/Care-topics/Oliver-McGowan-Mandatory-Training/Oliver-McGowan-Mandatory-Training.aspx#Recordedwebinar</a:t>
            </a:r>
          </a:p>
          <a:p>
            <a:r>
              <a:rPr lang="en-GB" dirty="0"/>
              <a:t>On </a:t>
            </a:r>
            <a:r>
              <a:rPr lang="en-GB" dirty="0">
                <a:hlinkClick r:id="rId3" tooltip="http://www.skillsforcare.org.uk/ommt-post-event"/>
              </a:rPr>
              <a:t>this web page</a:t>
            </a:r>
            <a:r>
              <a:rPr lang="en-GB" dirty="0"/>
              <a:t>, you’ll find links to resources, FAQs, guidance documents and other information that was referenced during the webinar. </a:t>
            </a:r>
          </a:p>
          <a:p>
            <a:endParaRPr lang="en-GB" b="1" u="sng" dirty="0"/>
          </a:p>
          <a:p>
            <a:endParaRPr lang="en-GB" b="1" u="sng" dirty="0"/>
          </a:p>
          <a:p>
            <a:r>
              <a:rPr lang="en-GB" b="1" u="sng" dirty="0"/>
              <a:t>NEW SLIDE (27 Oct)</a:t>
            </a:r>
          </a:p>
          <a:p>
            <a:endParaRPr lang="en-GB" b="1" u="sng" dirty="0"/>
          </a:p>
          <a:p>
            <a:r>
              <a:rPr lang="en-GB" sz="1800" b="1" dirty="0">
                <a:solidFill>
                  <a:srgbClr val="000000"/>
                </a:solidFill>
                <a:effectLst/>
                <a:latin typeface="Arial" panose="020B0604020202020204" pitchFamily="34" charset="0"/>
                <a:ea typeface="Aptos" panose="020B0004020202020204" pitchFamily="34" charset="0"/>
                <a:cs typeface="Aptos" panose="020B0004020202020204" pitchFamily="34" charset="0"/>
              </a:rPr>
              <a:t>Oliver’s Training (UPDATED 27 OCT with reimbursement rates shared below)</a:t>
            </a:r>
          </a:p>
          <a:p>
            <a:r>
              <a:rPr lang="en-GB" sz="1200" kern="1200" dirty="0">
                <a:solidFill>
                  <a:schemeClr val="tx1"/>
                </a:solidFill>
                <a:effectLst/>
                <a:latin typeface="+mn-lt"/>
                <a:ea typeface="+mn-ea"/>
                <a:cs typeface="+mn-cs"/>
              </a:rPr>
              <a:t>The Department of Health and Social Care has now published the Oliver McGowan Code of Practice. The purpose of the code is to explain what is meant by training that is ‘appropriate to the person’s role’ and to provide guidance on how to ensure all staff receive such training.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https://www.gov.uk/government/publications/oliver-mcgowan-code-of-practice/the-oliver-mcgowan-draft-code-of-practice-on-statutory-learning-disability-and-autism-training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DHSC is providing funding to support rollout of the Oliver’s Training to the adult social care sector as part of the Learning and Development Support Scheme (LDSS). This funding will be specific to Oliver’s Training, separate to the overall existing LDSS funding already available for other training and qualifications. Training completed between April 2025 and March 2026 will be eligible for reimbursement. Providers will need an up-to-date ASC-WDS account to claim funding. </a:t>
            </a:r>
          </a:p>
          <a:p>
            <a:endParaRPr lang="en-GB" sz="1200" kern="1200" dirty="0">
              <a:solidFill>
                <a:schemeClr val="tx1"/>
              </a:solidFill>
              <a:effectLst/>
              <a:latin typeface="+mn-lt"/>
              <a:ea typeface="+mn-ea"/>
              <a:cs typeface="+mn-cs"/>
            </a:endParaRPr>
          </a:p>
          <a:p>
            <a:r>
              <a:rPr lang="en-GB" dirty="0"/>
              <a:t>Procured training (when an ASC provider registered with the CQC pays an external company to deliver Oliver’s Training with costs charged per staff member completing the course).</a:t>
            </a:r>
          </a:p>
          <a:p>
            <a:r>
              <a:rPr lang="en-GB" dirty="0"/>
              <a:t>Tier 1 – £25 </a:t>
            </a:r>
          </a:p>
          <a:p>
            <a:r>
              <a:rPr lang="en-GB" dirty="0"/>
              <a:t>Tier 2 - £90 </a:t>
            </a:r>
          </a:p>
          <a:p>
            <a:r>
              <a:rPr lang="en-GB" dirty="0"/>
              <a:t>In-house training (when a trainer is employed by an ASC provider registered with the CQC to internally deliver a session of Oliver’s Training to its staff).</a:t>
            </a:r>
          </a:p>
          <a:p>
            <a:r>
              <a:rPr lang="en-GB" dirty="0"/>
              <a:t>Tier 1 - £12.50</a:t>
            </a:r>
          </a:p>
          <a:p>
            <a:r>
              <a:rPr lang="en-GB" dirty="0"/>
              <a:t>Tier 2 - £50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UPDATED FAQS available (2 DECEMBER 2025): </a:t>
            </a:r>
            <a:r>
              <a:rPr lang="en-GB" b="0" u="sng" dirty="0"/>
              <a:t>https://www.skillsforcare.org.uk/Developing-your-workforce/Care-topics/Oliver-McGowan-Mandatory-Training/Oliver-McGowan-Mandatory-Training.aspx</a:t>
            </a:r>
          </a:p>
          <a:p>
            <a:endParaRPr lang="en-GB" sz="2800" b="0" u="sng" dirty="0"/>
          </a:p>
          <a:p>
            <a:endParaRPr lang="en-GB" b="1" u="sng" dirty="0"/>
          </a:p>
          <a:p>
            <a:r>
              <a:rPr lang="en-GB" b="1" u="sng" dirty="0"/>
              <a:t>ASC-WDS: </a:t>
            </a:r>
            <a:r>
              <a:rPr lang="en-GB" dirty="0"/>
              <a:t>http://www.skillsforcare.org.uk/ascwds</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12</a:t>
            </a:fld>
            <a:endParaRPr lang="en-US" dirty="0"/>
          </a:p>
        </p:txBody>
      </p:sp>
    </p:spTree>
    <p:extLst>
      <p:ext uri="{BB962C8B-B14F-4D97-AF65-F5344CB8AC3E}">
        <p14:creationId xmlns:p14="http://schemas.microsoft.com/office/powerpoint/2010/main" val="4256724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some of the key Care Reforms - Care Workforce Pathway and the National Social Care Workforce Pathway ,Level 2 Certificate and the Casey Review.</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13</a:t>
            </a:fld>
            <a:endParaRPr lang="en-US" dirty="0"/>
          </a:p>
        </p:txBody>
      </p:sp>
    </p:spTree>
    <p:extLst>
      <p:ext uri="{BB962C8B-B14F-4D97-AF65-F5344CB8AC3E}">
        <p14:creationId xmlns:p14="http://schemas.microsoft.com/office/powerpoint/2010/main" val="914169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dirty="0">
                <a:effectLst/>
                <a:latin typeface="Calibri" panose="020F0502020204030204" pitchFamily="34" charset="0"/>
                <a:ea typeface="Calibri" panose="020F0502020204030204" pitchFamily="34" charset="0"/>
              </a:rPr>
              <a:t>AMENDED: 15 Sept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sng" kern="1200" dirty="0">
              <a:solidFill>
                <a:schemeClr val="tx1"/>
              </a:solidFill>
              <a:effectLst/>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kern="1200" dirty="0">
                <a:solidFill>
                  <a:schemeClr val="tx1"/>
                </a:solidFill>
                <a:effectLst/>
                <a:latin typeface="Calibri" panose="020F0502020204030204" pitchFamily="34" charset="0"/>
                <a:ea typeface="Calibri" panose="020F0502020204030204" pitchFamily="34" charset="0"/>
                <a:cs typeface="+mn-cs"/>
              </a:rPr>
              <a:t>UPDATE TO NOTES (29 SEP)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t>DID YOU KNOW THAT SINCE THE LDSS LAUNCHED IN SEPTEMBER 2024, NEARLY 5,000 CLAIMS FOR THE L2ASCC QUALIFICATION HAVE BEEN ACCEPTED?</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UPDATE IN AUGUST 2025: Revised factsheets and FAQs for care providers, care workers and training providers - </a:t>
            </a:r>
            <a:r>
              <a:rPr lang="en-GB" sz="1200" u="sng" kern="1200" dirty="0">
                <a:solidFill>
                  <a:schemeClr val="tx1"/>
                </a:solidFill>
                <a:effectLst/>
                <a:latin typeface="+mn-lt"/>
                <a:ea typeface="+mn-ea"/>
                <a:cs typeface="+mn-cs"/>
              </a:rPr>
              <a:t>www.skillsforcare.org.uk/CareCertificateQual </a:t>
            </a:r>
          </a:p>
          <a:p>
            <a:r>
              <a:rPr lang="en-GB" sz="1200" kern="1200" dirty="0">
                <a:solidFill>
                  <a:schemeClr val="tx1"/>
                </a:solidFill>
                <a:effectLst/>
                <a:latin typeface="+mn-lt"/>
                <a:ea typeface="+mn-ea"/>
                <a:cs typeface="+mn-cs"/>
              </a:rPr>
              <a:t>(Main updates: Reference to £1,540 LDSS funding maximum reimbursement (previously £1,500) and references the Foundation Apprenticeship and how this links to L2 learning).</a:t>
            </a:r>
          </a:p>
          <a:p>
            <a:endParaRPr lang="en-GB" sz="1200" kern="1200" dirty="0">
              <a:solidFill>
                <a:schemeClr val="tx1"/>
              </a:solidFill>
              <a:effectLst/>
              <a:latin typeface="+mn-lt"/>
              <a:ea typeface="+mn-ea"/>
              <a:cs typeface="+mn-cs"/>
            </a:endParaRPr>
          </a:p>
          <a:p>
            <a:pPr marL="171450" indent="-171450">
              <a:buFont typeface="Wingdings" panose="05000000000000000000" pitchFamily="2" charset="2"/>
              <a:buChar char="§"/>
            </a:pPr>
            <a:r>
              <a:rPr lang="en-GB" sz="1200" b="1" u="sng" kern="1200" dirty="0">
                <a:solidFill>
                  <a:schemeClr val="tx1"/>
                </a:solidFill>
                <a:effectLst/>
                <a:latin typeface="+mn-lt"/>
                <a:ea typeface="+mn-ea"/>
                <a:cs typeface="+mn-cs"/>
                <a:hlinkClick r:id="rId3"/>
              </a:rPr>
              <a:t>https://www.skillsforcare.org.uk/CareCertificateQual</a:t>
            </a:r>
            <a:endParaRPr lang="en-GB" sz="1200" b="0" u="none" kern="1200" dirty="0">
              <a:solidFill>
                <a:schemeClr val="tx1"/>
              </a:solidFill>
              <a:effectLst/>
              <a:latin typeface="+mn-lt"/>
              <a:ea typeface="+mn-ea"/>
              <a:cs typeface="+mn-cs"/>
            </a:endParaRPr>
          </a:p>
          <a:p>
            <a:pPr marL="171450" indent="-171450">
              <a:buFont typeface="Wingdings" panose="05000000000000000000" pitchFamily="2" charset="2"/>
              <a:buChar char="§"/>
            </a:pPr>
            <a:r>
              <a:rPr lang="en-GB" sz="1200" b="1" u="sng" kern="1200" dirty="0">
                <a:solidFill>
                  <a:schemeClr val="tx1"/>
                </a:solidFill>
                <a:effectLst/>
                <a:latin typeface="+mn-lt"/>
                <a:ea typeface="+mn-ea"/>
                <a:cs typeface="+mn-cs"/>
                <a:hlinkClick r:id="rId4"/>
              </a:rPr>
              <a:t>https://www.gov.uk/government/publications/adult-social-care-learning-and-development-support-scheme/learning-and-development-support-scheme-for-the-adult-social-care-workforce-a-guide-for-employers</a:t>
            </a:r>
            <a:endParaRPr lang="en-GB" sz="1200" b="0" u="none" kern="1200" dirty="0">
              <a:solidFill>
                <a:schemeClr val="tx1"/>
              </a:solidFill>
              <a:effectLst/>
              <a:latin typeface="+mn-lt"/>
              <a:ea typeface="+mn-ea"/>
              <a:cs typeface="+mn-cs"/>
            </a:endParaRPr>
          </a:p>
          <a:p>
            <a:pPr marL="171450" indent="-171450">
              <a:buFont typeface="Wingdings" panose="05000000000000000000" pitchFamily="2" charset="2"/>
              <a:buChar char="§"/>
            </a:pPr>
            <a:r>
              <a:rPr lang="en-GB" sz="1200" b="1" u="sng" kern="1200" dirty="0">
                <a:solidFill>
                  <a:schemeClr val="tx1"/>
                </a:solidFill>
                <a:effectLst/>
                <a:latin typeface="+mn-lt"/>
                <a:ea typeface="+mn-ea"/>
                <a:cs typeface="+mn-cs"/>
                <a:hlinkClick r:id="rId5"/>
              </a:rPr>
              <a:t>https://www.skillsforcare.org.uk/Developing-your-workforce/Care-Certificate/Care-Certificate-standards.aspx</a:t>
            </a:r>
            <a:endParaRPr lang="en-GB" sz="1200" kern="1200" dirty="0">
              <a:solidFill>
                <a:schemeClr val="tx1"/>
              </a:solidFill>
              <a:effectLst/>
              <a:latin typeface="+mn-lt"/>
              <a:ea typeface="+mn-ea"/>
              <a:cs typeface="+mn-cs"/>
            </a:endParaRPr>
          </a:p>
          <a:p>
            <a:endParaRPr lang="en-GB" sz="1200" b="1" u="sng"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Why choose the L2ASCC?</a:t>
            </a:r>
            <a:endParaRPr lang="en-GB" sz="1800" b="1" dirty="0"/>
          </a:p>
          <a:p>
            <a:pPr marL="342900" indent="-342900">
              <a:buFont typeface="Wingdings" panose="05000000000000000000" pitchFamily="2" charset="2"/>
              <a:buChar char="§"/>
            </a:pPr>
            <a:r>
              <a:rPr lang="en-GB" sz="1800" dirty="0"/>
              <a:t>Eligible employers can claim LDSS funding for up to £1,540 per qualification. (Ensure your ASC-WDS account is up-to-date to meet eligibility requirements) </a:t>
            </a:r>
          </a:p>
          <a:p>
            <a:pPr marL="342900" indent="-342900">
              <a:buFont typeface="Wingdings" panose="05000000000000000000" pitchFamily="2" charset="2"/>
              <a:buChar char="§"/>
            </a:pPr>
            <a:r>
              <a:rPr lang="en-GB" sz="1800" dirty="0"/>
              <a:t>Designed to ensure staff have the most up to date knowledge and baseline skills.</a:t>
            </a:r>
          </a:p>
          <a:p>
            <a:pPr marL="342900" indent="-342900">
              <a:buFont typeface="Wingdings" panose="05000000000000000000" pitchFamily="2" charset="2"/>
              <a:buChar char="§"/>
            </a:pPr>
            <a:r>
              <a:rPr lang="en-GB" sz="1400" kern="100" dirty="0"/>
              <a:t>Help staff feel valued and recognised as part of professional workforce</a:t>
            </a:r>
            <a:r>
              <a:rPr lang="en-GB" sz="1800" kern="100" dirty="0"/>
              <a:t>.</a:t>
            </a:r>
            <a:endParaRPr lang="en-GB" sz="1200" b="1" u="sng" dirty="0">
              <a:effectLst/>
              <a:latin typeface="Calibri" panose="020F0502020204030204" pitchFamily="34" charset="0"/>
              <a:ea typeface="Calibri" panose="020F0502020204030204" pitchFamily="34" charset="0"/>
            </a:endParaRPr>
          </a:p>
          <a:p>
            <a:endParaRPr lang="en-GB" sz="1200" b="1" u="sng" dirty="0">
              <a:effectLst/>
              <a:latin typeface="Calibri" panose="020F0502020204030204" pitchFamily="34" charset="0"/>
              <a:ea typeface="Calibri" panose="020F0502020204030204" pitchFamily="34" charset="0"/>
            </a:endParaRPr>
          </a:p>
          <a:p>
            <a:endParaRPr lang="en-GB" sz="1200" b="1" u="sng" dirty="0">
              <a:effectLst/>
              <a:latin typeface="Calibri" panose="020F0502020204030204" pitchFamily="34" charset="0"/>
              <a:ea typeface="Calibri" panose="020F0502020204030204" pitchFamily="34" charset="0"/>
            </a:endParaRPr>
          </a:p>
          <a:p>
            <a:endParaRPr lang="en-GB" sz="1200" b="1" u="sng" dirty="0">
              <a:effectLst/>
              <a:latin typeface="Calibri" panose="020F0502020204030204" pitchFamily="34" charset="0"/>
              <a:ea typeface="Calibri" panose="020F0502020204030204" pitchFamily="34" charset="0"/>
            </a:endParaRPr>
          </a:p>
          <a:p>
            <a:r>
              <a:rPr lang="en-GB" sz="1200" kern="1200" dirty="0">
                <a:solidFill>
                  <a:schemeClr val="tx1"/>
                </a:solidFill>
                <a:effectLst/>
                <a:latin typeface="+mn-lt"/>
                <a:ea typeface="+mn-ea"/>
                <a:cs typeface="+mn-cs"/>
              </a:rPr>
              <a:t>Currently 54% of direct care workers do not have a level 2 or above qualification. The introduction of the Level 2 Adult Social Care Certificate qualification will provide people in care roles the most up-to-date knowledge and baseline skills required to support people well and succeed in their roles.</a:t>
            </a:r>
          </a:p>
          <a:p>
            <a:pPr marL="171450" lvl="0" indent="-171450">
              <a:buFont typeface="Wingdings" panose="05000000000000000000" pitchFamily="2" charset="2"/>
              <a:buChar char="§"/>
            </a:pPr>
            <a:r>
              <a:rPr lang="en-GB" sz="1200" kern="1200" dirty="0">
                <a:solidFill>
                  <a:schemeClr val="tx1"/>
                </a:solidFill>
                <a:effectLst/>
                <a:latin typeface="+mn-lt"/>
                <a:ea typeface="+mn-ea"/>
                <a:cs typeface="+mn-cs"/>
              </a:rPr>
              <a:t>For those who have been in the sector for several years and deserve acknowledgement for the skilled care they provide, the qualification will also provide a route for them to gain a recognised qualification. Investing in training and support for staff will act as an incentive for staff recruitment, retention and development within the workforce.</a:t>
            </a:r>
          </a:p>
          <a:p>
            <a:pPr marL="171450" lvl="0" indent="-171450">
              <a:buFont typeface="Wingdings" panose="05000000000000000000" pitchFamily="2" charset="2"/>
              <a:buChar char="§"/>
            </a:pPr>
            <a:r>
              <a:rPr lang="en-GB" sz="1200" kern="1200" dirty="0">
                <a:solidFill>
                  <a:schemeClr val="tx1"/>
                </a:solidFill>
                <a:effectLst/>
                <a:latin typeface="+mn-lt"/>
                <a:ea typeface="+mn-ea"/>
                <a:cs typeface="+mn-cs"/>
              </a:rPr>
              <a:t>It’s based on the 15 standards from the original Care Certificate to reflect best practice but with a greater depth of learning and portability.</a:t>
            </a:r>
          </a:p>
          <a:p>
            <a:pPr marL="171450" lvl="0" indent="-171450">
              <a:buFont typeface="Wingdings" panose="05000000000000000000" pitchFamily="2" charset="2"/>
              <a:buChar char="§"/>
            </a:pPr>
            <a:r>
              <a:rPr lang="en-GB" sz="1200" kern="1200" dirty="0">
                <a:solidFill>
                  <a:schemeClr val="tx1"/>
                </a:solidFill>
                <a:effectLst/>
                <a:latin typeface="+mn-lt"/>
                <a:ea typeface="+mn-ea"/>
                <a:cs typeface="+mn-cs"/>
              </a:rPr>
              <a:t>Aimed at new starters and those without existing qualifications. It’s expected to take a new learner around 6-8 months to complete.</a:t>
            </a:r>
          </a:p>
          <a:p>
            <a:pPr marL="171450" lvl="0" indent="-171450">
              <a:buFont typeface="Wingdings" panose="05000000000000000000" pitchFamily="2" charset="2"/>
              <a:buChar char="§"/>
            </a:pPr>
            <a:r>
              <a:rPr lang="en-GB" sz="1200" kern="1200" dirty="0">
                <a:solidFill>
                  <a:schemeClr val="tx1"/>
                </a:solidFill>
                <a:effectLst/>
                <a:latin typeface="+mn-lt"/>
                <a:ea typeface="+mn-ea"/>
                <a:cs typeface="+mn-cs"/>
              </a:rPr>
              <a:t>This could be reduced for more experienced learners through any reliable and sufficient recognition of prior learning. Care Certificate standards and induction training may be counted as prior learning. The training provider should clearly set out how prior learning can be used in the assessment process before enrolment.</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14</a:t>
            </a:fld>
            <a:endParaRPr lang="en-US" dirty="0"/>
          </a:p>
        </p:txBody>
      </p:sp>
    </p:spTree>
    <p:extLst>
      <p:ext uri="{BB962C8B-B14F-4D97-AF65-F5344CB8AC3E}">
        <p14:creationId xmlns:p14="http://schemas.microsoft.com/office/powerpoint/2010/main" val="2493166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F2E24-EE16-3F02-6839-2891D86901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B2C22-FE1A-E71D-C49D-3611102A2E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FF737-E5E9-B059-B13F-30D4B9EA158C}"/>
              </a:ext>
            </a:extLst>
          </p:cNvPr>
          <p:cNvSpPr>
            <a:spLocks noGrp="1"/>
          </p:cNvSpPr>
          <p:nvPr>
            <p:ph type="body" idx="1"/>
          </p:nvPr>
        </p:nvSpPr>
        <p:spPr/>
        <p:txBody>
          <a:bodyPr/>
          <a:lstStyle/>
          <a:p>
            <a:r>
              <a:rPr lang="en-GB" dirty="0"/>
              <a:t>A brief update</a:t>
            </a:r>
          </a:p>
        </p:txBody>
      </p:sp>
      <p:sp>
        <p:nvSpPr>
          <p:cNvPr id="4" name="Slide Number Placeholder 3">
            <a:extLst>
              <a:ext uri="{FF2B5EF4-FFF2-40B4-BE49-F238E27FC236}">
                <a16:creationId xmlns:a16="http://schemas.microsoft.com/office/drawing/2014/main" id="{E2769A89-F1D3-6479-A8A3-A9A315C2CBB1}"/>
              </a:ext>
            </a:extLst>
          </p:cNvPr>
          <p:cNvSpPr>
            <a:spLocks noGrp="1"/>
          </p:cNvSpPr>
          <p:nvPr>
            <p:ph type="sldNum" sz="quarter" idx="5"/>
          </p:nvPr>
        </p:nvSpPr>
        <p:spPr/>
        <p:txBody>
          <a:bodyPr/>
          <a:lstStyle/>
          <a:p>
            <a:fld id="{2B9240D4-6F14-3449-8FA2-7400E50A5229}" type="slidenum">
              <a:rPr lang="en-US" smtClean="0"/>
              <a:t>15</a:t>
            </a:fld>
            <a:endParaRPr lang="en-US" dirty="0"/>
          </a:p>
        </p:txBody>
      </p:sp>
    </p:spTree>
    <p:extLst>
      <p:ext uri="{BB962C8B-B14F-4D97-AF65-F5344CB8AC3E}">
        <p14:creationId xmlns:p14="http://schemas.microsoft.com/office/powerpoint/2010/main" val="3738410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BA4AE-0977-27C1-2BF2-1FDADF57B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2124AC-020D-8658-9B70-23A25C1F99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24ADA3-F382-5A2C-3443-B0CD1662BEB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59C83C4-ED8F-75D7-A499-1A85D33AA280}"/>
              </a:ext>
            </a:extLst>
          </p:cNvPr>
          <p:cNvSpPr>
            <a:spLocks noGrp="1"/>
          </p:cNvSpPr>
          <p:nvPr>
            <p:ph type="sldNum" sz="quarter" idx="5"/>
          </p:nvPr>
        </p:nvSpPr>
        <p:spPr/>
        <p:txBody>
          <a:bodyPr/>
          <a:lstStyle/>
          <a:p>
            <a:fld id="{DA8CA970-A9B7-4587-AB3A-1F90625AE61A}" type="slidenum">
              <a:rPr lang="en-GB" smtClean="0"/>
              <a:t>16</a:t>
            </a:fld>
            <a:endParaRPr lang="en-GB"/>
          </a:p>
        </p:txBody>
      </p:sp>
    </p:spTree>
    <p:extLst>
      <p:ext uri="{BB962C8B-B14F-4D97-AF65-F5344CB8AC3E}">
        <p14:creationId xmlns:p14="http://schemas.microsoft.com/office/powerpoint/2010/main" val="1324124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8047D-A112-7481-BCF0-73C61678C7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83FA1C-57A8-823B-1D22-C330FA350C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3C770C-B8F5-4DCD-3992-41E5C2D672E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F62D7E6-2053-DCBB-2A32-3949C7742682}"/>
              </a:ext>
            </a:extLst>
          </p:cNvPr>
          <p:cNvSpPr>
            <a:spLocks noGrp="1"/>
          </p:cNvSpPr>
          <p:nvPr>
            <p:ph type="sldNum" sz="quarter" idx="5"/>
          </p:nvPr>
        </p:nvSpPr>
        <p:spPr/>
        <p:txBody>
          <a:bodyPr/>
          <a:lstStyle/>
          <a:p>
            <a:fld id="{DA8CA970-A9B7-4587-AB3A-1F90625AE61A}" type="slidenum">
              <a:rPr lang="en-GB" smtClean="0"/>
              <a:t>17</a:t>
            </a:fld>
            <a:endParaRPr lang="en-GB"/>
          </a:p>
        </p:txBody>
      </p:sp>
    </p:spTree>
    <p:extLst>
      <p:ext uri="{BB962C8B-B14F-4D97-AF65-F5344CB8AC3E}">
        <p14:creationId xmlns:p14="http://schemas.microsoft.com/office/powerpoint/2010/main" val="2566428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145F4-A98F-D703-881F-A8E29F14B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236516-D9B9-36D0-ED58-EF663D36770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30C1CE9-9EA8-8BC4-C4A9-0BD705CA21E3}"/>
              </a:ext>
            </a:extLst>
          </p:cNvPr>
          <p:cNvSpPr>
            <a:spLocks noGrp="1"/>
          </p:cNvSpPr>
          <p:nvPr>
            <p:ph type="body" idx="1"/>
          </p:nvPr>
        </p:nvSpPr>
        <p:spPr/>
        <p:txBody>
          <a:bodyPr/>
          <a:lstStyle/>
          <a:p>
            <a:r>
              <a:rPr lang="en-GB" dirty="0"/>
              <a:t>This gives you an idea of the published roles and those in development currently.</a:t>
            </a:r>
          </a:p>
          <a:p>
            <a:endParaRPr lang="en-GB" dirty="0"/>
          </a:p>
          <a:p>
            <a:r>
              <a:rPr lang="en-GB" dirty="0"/>
              <a:t>There will be a move shortly to social care Nurses, Occupational Therapists and Social Workers to create a seamless pipeline.</a:t>
            </a:r>
          </a:p>
        </p:txBody>
      </p:sp>
      <p:sp>
        <p:nvSpPr>
          <p:cNvPr id="4" name="Slide Number Placeholder 3">
            <a:extLst>
              <a:ext uri="{FF2B5EF4-FFF2-40B4-BE49-F238E27FC236}">
                <a16:creationId xmlns:a16="http://schemas.microsoft.com/office/drawing/2014/main" id="{972B4674-69DC-1D9E-F2EB-2D33725F0756}"/>
              </a:ext>
            </a:extLst>
          </p:cNvPr>
          <p:cNvSpPr>
            <a:spLocks noGrp="1"/>
          </p:cNvSpPr>
          <p:nvPr>
            <p:ph type="sldNum" sz="quarter" idx="5"/>
          </p:nvPr>
        </p:nvSpPr>
        <p:spPr/>
        <p:txBody>
          <a:bodyPr/>
          <a:lstStyle/>
          <a:p>
            <a:fld id="{DA8CA970-A9B7-4587-AB3A-1F90625AE61A}" type="slidenum">
              <a:rPr lang="en-GB" smtClean="0"/>
              <a:t>18</a:t>
            </a:fld>
            <a:endParaRPr lang="en-GB"/>
          </a:p>
        </p:txBody>
      </p:sp>
    </p:spTree>
    <p:extLst>
      <p:ext uri="{BB962C8B-B14F-4D97-AF65-F5344CB8AC3E}">
        <p14:creationId xmlns:p14="http://schemas.microsoft.com/office/powerpoint/2010/main" val="25446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DE7CC-2A3F-7063-8259-D8E10EC75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66D0A2-8FEE-FFCC-ED1C-A325760B24A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4E269FC-8FD8-AB36-729E-3238DFF445DD}"/>
              </a:ext>
            </a:extLst>
          </p:cNvPr>
          <p:cNvSpPr>
            <a:spLocks noGrp="1"/>
          </p:cNvSpPr>
          <p:nvPr>
            <p:ph type="body" idx="1"/>
          </p:nvPr>
        </p:nvSpPr>
        <p:spPr/>
        <p:txBody>
          <a:bodyPr/>
          <a:lstStyle/>
          <a:p>
            <a:r>
              <a:rPr lang="en-GB" sz="2800" dirty="0"/>
              <a:t>These are the published role categories, giving guidance for role and responsibilities</a:t>
            </a:r>
            <a:r>
              <a:rPr lang="en-GB" sz="2400" dirty="0"/>
              <a:t>.</a:t>
            </a:r>
          </a:p>
        </p:txBody>
      </p:sp>
      <p:sp>
        <p:nvSpPr>
          <p:cNvPr id="4" name="Slide Number Placeholder 3">
            <a:extLst>
              <a:ext uri="{FF2B5EF4-FFF2-40B4-BE49-F238E27FC236}">
                <a16:creationId xmlns:a16="http://schemas.microsoft.com/office/drawing/2014/main" id="{2174A680-0954-F593-C463-E1CD669A0546}"/>
              </a:ext>
            </a:extLst>
          </p:cNvPr>
          <p:cNvSpPr>
            <a:spLocks noGrp="1"/>
          </p:cNvSpPr>
          <p:nvPr>
            <p:ph type="sldNum" sz="quarter" idx="5"/>
          </p:nvPr>
        </p:nvSpPr>
        <p:spPr/>
        <p:txBody>
          <a:bodyPr/>
          <a:lstStyle/>
          <a:p>
            <a:fld id="{2B9240D4-6F14-3449-8FA2-7400E50A5229}" type="slidenum">
              <a:rPr lang="en-US" smtClean="0"/>
              <a:t>19</a:t>
            </a:fld>
            <a:endParaRPr lang="en-US"/>
          </a:p>
        </p:txBody>
      </p:sp>
    </p:spTree>
    <p:extLst>
      <p:ext uri="{BB962C8B-B14F-4D97-AF65-F5344CB8AC3E}">
        <p14:creationId xmlns:p14="http://schemas.microsoft.com/office/powerpoint/2010/main" val="3736548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EDED6-77A6-0E59-7AC9-1107DD070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D7D1EB-7219-2C41-7020-5ECCC365D8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FEE91-DCD4-2201-DA47-C4C3E37A1750}"/>
              </a:ext>
            </a:extLst>
          </p:cNvPr>
          <p:cNvSpPr>
            <a:spLocks noGrp="1"/>
          </p:cNvSpPr>
          <p:nvPr>
            <p:ph type="body" idx="1"/>
          </p:nvPr>
        </p:nvSpPr>
        <p:spPr/>
        <p:txBody>
          <a:bodyPr/>
          <a:lstStyle/>
          <a:p>
            <a:r>
              <a:rPr lang="en-GB" dirty="0"/>
              <a:t>Here are the links to find the full details of the role categories.</a:t>
            </a:r>
          </a:p>
          <a:p>
            <a:r>
              <a:rPr lang="en-GB" dirty="0"/>
              <a:t>We don’t have the time to go into these today.</a:t>
            </a:r>
          </a:p>
        </p:txBody>
      </p:sp>
      <p:sp>
        <p:nvSpPr>
          <p:cNvPr id="4" name="Slide Number Placeholder 3">
            <a:extLst>
              <a:ext uri="{FF2B5EF4-FFF2-40B4-BE49-F238E27FC236}">
                <a16:creationId xmlns:a16="http://schemas.microsoft.com/office/drawing/2014/main" id="{3CEF884E-9BC6-0B0B-6C36-17E37A4F39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8CA970-A9B7-4587-AB3A-1F90625AE61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8866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82CCF-25E8-9961-FEB6-1F4C57B29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35CCA-7D03-F59D-3867-AE7A73CD0F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86EBAD-AA99-C74C-9282-95A032AAB829}"/>
              </a:ext>
            </a:extLst>
          </p:cNvPr>
          <p:cNvSpPr>
            <a:spLocks noGrp="1"/>
          </p:cNvSpPr>
          <p:nvPr>
            <p:ph type="body" idx="1"/>
          </p:nvPr>
        </p:nvSpPr>
        <p:spPr/>
        <p:txBody>
          <a:bodyPr/>
          <a:lstStyle/>
          <a:p>
            <a:r>
              <a:rPr lang="en-GB" dirty="0"/>
              <a:t>Here are a couple of slides to help with exploring the pathway by learning from other organisations and developing a broader understanding of the wider benefits of the pathway and links.</a:t>
            </a:r>
          </a:p>
          <a:p>
            <a:endParaRPr lang="en-GB" dirty="0"/>
          </a:p>
        </p:txBody>
      </p:sp>
      <p:sp>
        <p:nvSpPr>
          <p:cNvPr id="4" name="Slide Number Placeholder 3">
            <a:extLst>
              <a:ext uri="{FF2B5EF4-FFF2-40B4-BE49-F238E27FC236}">
                <a16:creationId xmlns:a16="http://schemas.microsoft.com/office/drawing/2014/main" id="{4993A12D-135A-7F76-0C46-5CCE9868EAF9}"/>
              </a:ext>
            </a:extLst>
          </p:cNvPr>
          <p:cNvSpPr>
            <a:spLocks noGrp="1"/>
          </p:cNvSpPr>
          <p:nvPr>
            <p:ph type="sldNum" sz="quarter" idx="5"/>
          </p:nvPr>
        </p:nvSpPr>
        <p:spPr/>
        <p:txBody>
          <a:bodyPr/>
          <a:lstStyle/>
          <a:p>
            <a:fld id="{DA8CA970-A9B7-4587-AB3A-1F90625AE61A}" type="slidenum">
              <a:rPr lang="en-GB" smtClean="0"/>
              <a:t>21</a:t>
            </a:fld>
            <a:endParaRPr lang="en-GB"/>
          </a:p>
        </p:txBody>
      </p:sp>
    </p:spTree>
    <p:extLst>
      <p:ext uri="{BB962C8B-B14F-4D97-AF65-F5344CB8AC3E}">
        <p14:creationId xmlns:p14="http://schemas.microsoft.com/office/powerpoint/2010/main" val="5874174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B7A1D-0944-09E9-8E72-255A0678AC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9ADAC-F489-9E0C-66B1-4E814DD620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87C02E-6859-CCE3-9A8C-83FE7F2A722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0148EF4-E40B-5D1D-98B2-DAE63DC26109}"/>
              </a:ext>
            </a:extLst>
          </p:cNvPr>
          <p:cNvSpPr>
            <a:spLocks noGrp="1"/>
          </p:cNvSpPr>
          <p:nvPr>
            <p:ph type="sldNum" sz="quarter" idx="5"/>
          </p:nvPr>
        </p:nvSpPr>
        <p:spPr/>
        <p:txBody>
          <a:bodyPr/>
          <a:lstStyle/>
          <a:p>
            <a:fld id="{DA8CA970-A9B7-4587-AB3A-1F90625AE61A}" type="slidenum">
              <a:rPr lang="en-GB" smtClean="0"/>
              <a:t>22</a:t>
            </a:fld>
            <a:endParaRPr lang="en-GB"/>
          </a:p>
        </p:txBody>
      </p:sp>
    </p:spTree>
    <p:extLst>
      <p:ext uri="{BB962C8B-B14F-4D97-AF65-F5344CB8AC3E}">
        <p14:creationId xmlns:p14="http://schemas.microsoft.com/office/powerpoint/2010/main" val="2737817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71C38-5822-CD9B-63E4-DF77AF12AE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3073F8-80BE-5C69-16B7-7F7A80B3AF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057AF4-382D-E3D0-AC08-B945B50364FA}"/>
              </a:ext>
            </a:extLst>
          </p:cNvPr>
          <p:cNvSpPr>
            <a:spLocks noGrp="1"/>
          </p:cNvSpPr>
          <p:nvPr>
            <p:ph type="body" idx="1"/>
          </p:nvPr>
        </p:nvSpPr>
        <p:spPr/>
        <p:txBody>
          <a:bodyPr/>
          <a:lstStyle/>
          <a:p>
            <a:r>
              <a:rPr lang="en-GB" dirty="0"/>
              <a:t>Get help with, testing, team trials and governance..</a:t>
            </a:r>
          </a:p>
        </p:txBody>
      </p:sp>
      <p:sp>
        <p:nvSpPr>
          <p:cNvPr id="4" name="Slide Number Placeholder 3">
            <a:extLst>
              <a:ext uri="{FF2B5EF4-FFF2-40B4-BE49-F238E27FC236}">
                <a16:creationId xmlns:a16="http://schemas.microsoft.com/office/drawing/2014/main" id="{4D1224FD-780D-6D95-5367-23ADE8A42BEE}"/>
              </a:ext>
            </a:extLst>
          </p:cNvPr>
          <p:cNvSpPr>
            <a:spLocks noGrp="1"/>
          </p:cNvSpPr>
          <p:nvPr>
            <p:ph type="sldNum" sz="quarter" idx="5"/>
          </p:nvPr>
        </p:nvSpPr>
        <p:spPr/>
        <p:txBody>
          <a:bodyPr/>
          <a:lstStyle/>
          <a:p>
            <a:fld id="{DA8CA970-A9B7-4587-AB3A-1F90625AE61A}" type="slidenum">
              <a:rPr lang="en-GB" smtClean="0"/>
              <a:t>23</a:t>
            </a:fld>
            <a:endParaRPr lang="en-GB"/>
          </a:p>
        </p:txBody>
      </p:sp>
    </p:spTree>
    <p:extLst>
      <p:ext uri="{BB962C8B-B14F-4D97-AF65-F5344CB8AC3E}">
        <p14:creationId xmlns:p14="http://schemas.microsoft.com/office/powerpoint/2010/main" val="1034041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27C56-4871-E5CC-3935-3ADAE67D5B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7C45AC-BB8C-5894-6B14-175DBD5E61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46A1A-6FC9-7157-AD01-390DEDDF13BB}"/>
              </a:ext>
            </a:extLst>
          </p:cNvPr>
          <p:cNvSpPr>
            <a:spLocks noGrp="1"/>
          </p:cNvSpPr>
          <p:nvPr>
            <p:ph type="body" idx="1"/>
          </p:nvPr>
        </p:nvSpPr>
        <p:spPr/>
        <p:txBody>
          <a:bodyPr/>
          <a:lstStyle/>
          <a:p>
            <a:r>
              <a:rPr lang="en-GB" dirty="0"/>
              <a:t>Explore funding- LDSS, use ASC-WDS and effective communications.</a:t>
            </a:r>
          </a:p>
        </p:txBody>
      </p:sp>
      <p:sp>
        <p:nvSpPr>
          <p:cNvPr id="4" name="Slide Number Placeholder 3">
            <a:extLst>
              <a:ext uri="{FF2B5EF4-FFF2-40B4-BE49-F238E27FC236}">
                <a16:creationId xmlns:a16="http://schemas.microsoft.com/office/drawing/2014/main" id="{C7DE24C0-FEB1-D390-71ED-8E51827F2FC5}"/>
              </a:ext>
            </a:extLst>
          </p:cNvPr>
          <p:cNvSpPr>
            <a:spLocks noGrp="1"/>
          </p:cNvSpPr>
          <p:nvPr>
            <p:ph type="sldNum" sz="quarter" idx="5"/>
          </p:nvPr>
        </p:nvSpPr>
        <p:spPr/>
        <p:txBody>
          <a:bodyPr/>
          <a:lstStyle/>
          <a:p>
            <a:fld id="{DA8CA970-A9B7-4587-AB3A-1F90625AE61A}" type="slidenum">
              <a:rPr lang="en-GB" smtClean="0"/>
              <a:t>24</a:t>
            </a:fld>
            <a:endParaRPr lang="en-GB"/>
          </a:p>
        </p:txBody>
      </p:sp>
    </p:spTree>
    <p:extLst>
      <p:ext uri="{BB962C8B-B14F-4D97-AF65-F5344CB8AC3E}">
        <p14:creationId xmlns:p14="http://schemas.microsoft.com/office/powerpoint/2010/main" val="35081398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915FD-20E9-66A5-D589-69D2237116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9CC41-4F22-7331-D1EF-07BFCC43D4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B9BBC0-4085-9D1B-4AEB-43B78842DB4F}"/>
              </a:ext>
            </a:extLst>
          </p:cNvPr>
          <p:cNvSpPr>
            <a:spLocks noGrp="1"/>
          </p:cNvSpPr>
          <p:nvPr>
            <p:ph type="body" idx="1"/>
          </p:nvPr>
        </p:nvSpPr>
        <p:spPr/>
        <p:txBody>
          <a:bodyPr/>
          <a:lstStyle/>
          <a:p>
            <a:r>
              <a:rPr lang="en-US" dirty="0"/>
              <a:t> Here are the key links.</a:t>
            </a:r>
            <a:endParaRPr lang="en-GB" dirty="0"/>
          </a:p>
        </p:txBody>
      </p:sp>
      <p:sp>
        <p:nvSpPr>
          <p:cNvPr id="4" name="Slide Number Placeholder 3">
            <a:extLst>
              <a:ext uri="{FF2B5EF4-FFF2-40B4-BE49-F238E27FC236}">
                <a16:creationId xmlns:a16="http://schemas.microsoft.com/office/drawing/2014/main" id="{56322928-6C69-A6B5-CC06-107772E7ED1C}"/>
              </a:ext>
            </a:extLst>
          </p:cNvPr>
          <p:cNvSpPr>
            <a:spLocks noGrp="1"/>
          </p:cNvSpPr>
          <p:nvPr>
            <p:ph type="sldNum" sz="quarter" idx="5"/>
          </p:nvPr>
        </p:nvSpPr>
        <p:spPr/>
        <p:txBody>
          <a:bodyPr/>
          <a:lstStyle/>
          <a:p>
            <a:fld id="{DA8CA970-A9B7-4587-AB3A-1F90625AE61A}" type="slidenum">
              <a:rPr lang="en-GB" smtClean="0"/>
              <a:t>25</a:t>
            </a:fld>
            <a:endParaRPr lang="en-GB"/>
          </a:p>
        </p:txBody>
      </p:sp>
    </p:spTree>
    <p:extLst>
      <p:ext uri="{BB962C8B-B14F-4D97-AF65-F5344CB8AC3E}">
        <p14:creationId xmlns:p14="http://schemas.microsoft.com/office/powerpoint/2010/main" val="2203941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wanted to include the national ASC workforce strategy as the underpinning framework for the social care reforms, </a:t>
            </a:r>
          </a:p>
          <a:p>
            <a:r>
              <a:rPr lang="en-GB" dirty="0"/>
              <a:t>July 24</a:t>
            </a:r>
          </a:p>
          <a:p>
            <a:r>
              <a:rPr lang="en-GB" sz="1200" b="0" i="0" kern="1200" dirty="0">
                <a:solidFill>
                  <a:schemeClr val="tx1"/>
                </a:solidFill>
                <a:effectLst/>
                <a:latin typeface="+mn-lt"/>
                <a:ea typeface="+mn-ea"/>
                <a:cs typeface="+mn-cs"/>
              </a:rPr>
              <a:t>Social care is important for us all and the workforce is central to social care. This is a vital sector, adding £60 billion to the English economy each year. We are all living longer – which is, of course, a good news story – and the need for adult social care in England is estimated to significantly grow as a result.</a:t>
            </a:r>
          </a:p>
          <a:p>
            <a:r>
              <a:rPr lang="en-GB" sz="1200" b="0" i="0" kern="1200" dirty="0">
                <a:solidFill>
                  <a:schemeClr val="tx1"/>
                </a:solidFill>
                <a:effectLst/>
                <a:latin typeface="+mn-lt"/>
                <a:ea typeface="+mn-ea"/>
                <a:cs typeface="+mn-cs"/>
              </a:rPr>
              <a:t>In the 2022 report 'A Gloriously Ordinary Life'</a:t>
            </a:r>
            <a:r>
              <a:rPr lang="en-GB" sz="1200" b="0" i="0" u="none" strike="noStrike" kern="1200" baseline="30000" dirty="0">
                <a:solidFill>
                  <a:schemeClr val="tx1"/>
                </a:solidFill>
                <a:effectLst/>
                <a:latin typeface="+mn-lt"/>
                <a:ea typeface="+mn-ea"/>
                <a:cs typeface="+mn-cs"/>
                <a:hlinkClick r:id="rId3"/>
              </a:rPr>
              <a:t>1</a:t>
            </a:r>
            <a:r>
              <a:rPr lang="en-GB" sz="1200" b="0" i="0" kern="1200" dirty="0">
                <a:solidFill>
                  <a:schemeClr val="tx1"/>
                </a:solidFill>
                <a:effectLst/>
                <a:latin typeface="+mn-lt"/>
                <a:ea typeface="+mn-ea"/>
                <a:cs typeface="+mn-cs"/>
              </a:rPr>
              <a:t> published by the House of Lords Committee on Adult Social Care, the question of why we should care about adult social care is asked. "Our answer is blunt: it concerns all of us because at some point in our lives, we are all likely to support someone we care about, or to draw on care ourselves."</a:t>
            </a:r>
          </a:p>
          <a:p>
            <a:r>
              <a:rPr lang="en-GB" sz="1200" b="0" i="0" kern="1200" dirty="0">
                <a:solidFill>
                  <a:schemeClr val="tx1"/>
                </a:solidFill>
                <a:effectLst/>
                <a:latin typeface="+mn-lt"/>
                <a:ea typeface="+mn-ea"/>
                <a:cs typeface="+mn-cs"/>
              </a:rPr>
              <a:t>The number of people aged 65 and above is set to increase from 10.5 million to 13.8 million in England by 2035 - an increase of around 32%</a:t>
            </a:r>
            <a:r>
              <a:rPr lang="en-GB" sz="1200" b="0" i="0" u="none" strike="noStrike" kern="1200" baseline="30000" dirty="0">
                <a:solidFill>
                  <a:schemeClr val="tx1"/>
                </a:solidFill>
                <a:effectLst/>
                <a:latin typeface="+mn-lt"/>
                <a:ea typeface="+mn-ea"/>
                <a:cs typeface="+mn-cs"/>
                <a:hlinkClick r:id="rId4"/>
              </a:rPr>
              <a:t>1</a:t>
            </a:r>
            <a:r>
              <a:rPr lang="en-GB" sz="1200" b="0" i="0" kern="1200" dirty="0">
                <a:solidFill>
                  <a:schemeClr val="tx1"/>
                </a:solidFill>
                <a:effectLst/>
                <a:latin typeface="+mn-lt"/>
                <a:ea typeface="+mn-ea"/>
                <a:cs typeface="+mn-cs"/>
              </a:rPr>
              <a:t>. The number of people with dementia is expected to rise by 43% by 2040 (from 982,000 today to 1.4 million). The number of people aged 18-64 with a learning disability, mental health need</a:t>
            </a:r>
            <a:r>
              <a:rPr lang="en-GB" sz="1200" b="0" i="0" u="none" strike="noStrike" kern="1200" baseline="30000" dirty="0">
                <a:solidFill>
                  <a:schemeClr val="tx1"/>
                </a:solidFill>
                <a:effectLst/>
                <a:latin typeface="+mn-lt"/>
                <a:ea typeface="+mn-ea"/>
                <a:cs typeface="+mn-cs"/>
                <a:hlinkClick r:id="rId5"/>
              </a:rPr>
              <a:t>2</a:t>
            </a:r>
            <a:r>
              <a:rPr lang="en-GB" sz="1200" b="0" i="0" kern="1200" dirty="0">
                <a:solidFill>
                  <a:schemeClr val="tx1"/>
                </a:solidFill>
                <a:effectLst/>
                <a:latin typeface="+mn-lt"/>
                <a:ea typeface="+mn-ea"/>
                <a:cs typeface="+mn-cs"/>
              </a:rPr>
              <a:t> or a physical disability is also projected to increase over this period. By the time a person is aged 75, they are 60% more likely to possess two or more significant conditions. This figure increases to 75% for those between the ages of 85 and 89 years old.</a:t>
            </a:r>
            <a:r>
              <a:rPr lang="en-GB" sz="1200" b="0" i="0" u="none" strike="noStrike" kern="1200" baseline="30000" dirty="0">
                <a:solidFill>
                  <a:schemeClr val="tx1"/>
                </a:solidFill>
                <a:effectLst/>
                <a:latin typeface="+mn-lt"/>
                <a:ea typeface="+mn-ea"/>
                <a:cs typeface="+mn-cs"/>
                <a:hlinkClick r:id="rId6"/>
              </a:rPr>
              <a:t>3</a:t>
            </a:r>
            <a:r>
              <a:rPr lang="en-GB" sz="1200" b="0" i="0" kern="1200" dirty="0">
                <a:solidFill>
                  <a:schemeClr val="tx1"/>
                </a:solidFill>
                <a:effectLst/>
                <a:latin typeface="+mn-lt"/>
                <a:ea typeface="+mn-ea"/>
                <a:cs typeface="+mn-cs"/>
              </a:rPr>
              <a:t> A 2024 Healthwatch report highlights that social care support can be transformative for disabled people – but as many as 1.5 million working-age disabled people in England may not be getting the care they’re eligible for.</a:t>
            </a:r>
            <a:r>
              <a:rPr lang="en-GB" sz="1200" b="0" i="0" u="none" strike="noStrike" kern="1200" baseline="30000" dirty="0">
                <a:solidFill>
                  <a:schemeClr val="tx1"/>
                </a:solidFill>
                <a:effectLst/>
                <a:latin typeface="+mn-lt"/>
                <a:ea typeface="+mn-ea"/>
                <a:cs typeface="+mn-cs"/>
                <a:hlinkClick r:id="rId7"/>
              </a:rPr>
              <a:t>4</a:t>
            </a:r>
            <a:r>
              <a:rPr lang="en-GB" sz="1200" b="0" i="0" kern="1200" dirty="0">
                <a:solidFill>
                  <a:schemeClr val="tx1"/>
                </a:solidFill>
                <a:effectLst/>
                <a:latin typeface="+mn-lt"/>
                <a:ea typeface="+mn-ea"/>
                <a:cs typeface="+mn-cs"/>
              </a:rPr>
              <a:t> We need a greater focus on living more healthy and happy years. We can do more now to prevent loneliness, isolation and escalating needs.</a:t>
            </a:r>
          </a:p>
          <a:p>
            <a:r>
              <a:rPr lang="en-GB" sz="1200" b="0" i="0" kern="1200" dirty="0">
                <a:solidFill>
                  <a:schemeClr val="tx1"/>
                </a:solidFill>
                <a:effectLst/>
                <a:latin typeface="+mn-lt"/>
                <a:ea typeface="+mn-ea"/>
                <a:cs typeface="+mn-cs"/>
              </a:rPr>
              <a:t>Our projections show that, if the number of adult social care posts grows proportionally to the projected number of people aged 65 and over in the population between 2023 and 2040, an increase of 29% (540,000 extra new posts) would be required by 2040. </a:t>
            </a:r>
          </a:p>
          <a:p>
            <a:r>
              <a:rPr lang="en-GB" sz="1200" b="0" i="0" kern="1200" dirty="0">
                <a:solidFill>
                  <a:schemeClr val="tx1"/>
                </a:solidFill>
                <a:effectLst/>
                <a:latin typeface="+mn-lt"/>
                <a:ea typeface="+mn-ea"/>
                <a:cs typeface="+mn-cs"/>
              </a:rPr>
              <a:t>But demographic changes are happening globally, not just in England. Some of our immediate neighbours are facing even more pronounced trends in their population having a proportionately older structure. At the same time, countries that we have typically recruited from, such as the Philippines, are seeing a change in the ratio of older people to working age people. We would expect to see those countries wanting to keep their own working age population and we might expect other countries to try to attract the working age population from the UK. </a:t>
            </a:r>
            <a:r>
              <a:rPr lang="en-GB" sz="1200" b="0" i="0" kern="1200">
                <a:solidFill>
                  <a:schemeClr val="tx1"/>
                </a:solidFill>
                <a:effectLst/>
                <a:latin typeface="+mn-lt"/>
                <a:ea typeface="+mn-ea"/>
                <a:cs typeface="+mn-cs"/>
              </a:rPr>
              <a:t>We are going to have to recruit and retain more of our domestic workforce and make the roles more attractive so that they remain in the country.</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26</a:t>
            </a:fld>
            <a:endParaRPr lang="en-US" dirty="0"/>
          </a:p>
        </p:txBody>
      </p:sp>
    </p:spTree>
    <p:extLst>
      <p:ext uri="{BB962C8B-B14F-4D97-AF65-F5344CB8AC3E}">
        <p14:creationId xmlns:p14="http://schemas.microsoft.com/office/powerpoint/2010/main" val="7313115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have curated what I think may be of use to you- for example CQC resources, medication tools and EDI Resources, Effective Supervision and Delegated Health Care Activities to name but a few, that you can use for selves and to support your staff and teams.</a:t>
            </a:r>
          </a:p>
          <a:p>
            <a:endParaRPr lang="en-GB" dirty="0"/>
          </a:p>
          <a:p>
            <a:r>
              <a:rPr lang="en-GB" dirty="0"/>
              <a:t>This will be sent out to you and if you have any queries, you have my email address.</a:t>
            </a:r>
          </a:p>
        </p:txBody>
      </p:sp>
      <p:sp>
        <p:nvSpPr>
          <p:cNvPr id="4" name="Slide Number Placeholder 3"/>
          <p:cNvSpPr>
            <a:spLocks noGrp="1"/>
          </p:cNvSpPr>
          <p:nvPr>
            <p:ph type="sldNum" sz="quarter" idx="5"/>
          </p:nvPr>
        </p:nvSpPr>
        <p:spPr/>
        <p:txBody>
          <a:bodyPr/>
          <a:lstStyle/>
          <a:p>
            <a:fld id="{2B9240D4-6F14-3449-8FA2-7400E50A5229}" type="slidenum">
              <a:rPr lang="en-US" smtClean="0"/>
              <a:t>27</a:t>
            </a:fld>
            <a:endParaRPr lang="en-US" dirty="0"/>
          </a:p>
        </p:txBody>
      </p:sp>
    </p:spTree>
    <p:extLst>
      <p:ext uri="{BB962C8B-B14F-4D97-AF65-F5344CB8AC3E}">
        <p14:creationId xmlns:p14="http://schemas.microsoft.com/office/powerpoint/2010/main" val="3758820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8 DEC</a:t>
            </a:r>
          </a:p>
          <a:p>
            <a:endParaRPr lang="en-GB" b="1" u="sng" dirty="0"/>
          </a:p>
          <a:p>
            <a:r>
              <a:rPr lang="en-GB" b="1" u="sng" dirty="0"/>
              <a:t>https://www.skillsforcare.org.uk/Developing-your-workforce/Care-topics/Dementia/Dementia.aspx</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Discover a range of resources, tools and videos to help support non-dementia specialist roles to provide effective and compassionate dementia care</a:t>
            </a:r>
          </a:p>
          <a:p>
            <a:pPr marL="342900" indent="-342900">
              <a:buFont typeface="Wingdings" panose="05000000000000000000" pitchFamily="2" charset="2"/>
              <a:buChar char="§"/>
            </a:pPr>
            <a:r>
              <a:rPr lang="en-GB" dirty="0"/>
              <a:t>Building connection and dementia communication videos </a:t>
            </a:r>
          </a:p>
          <a:p>
            <a:pPr marL="342900" indent="-342900">
              <a:buFont typeface="Wingdings" panose="05000000000000000000" pitchFamily="2" charset="2"/>
              <a:buChar char="§"/>
            </a:pPr>
            <a:r>
              <a:rPr lang="en-GB" dirty="0"/>
              <a:t>Top tips for a healthy lifestyle </a:t>
            </a:r>
          </a:p>
          <a:p>
            <a:pPr marL="342900" indent="-342900">
              <a:buFont typeface="Wingdings" panose="05000000000000000000" pitchFamily="2" charset="2"/>
              <a:buChar char="§"/>
            </a:pPr>
            <a:r>
              <a:rPr lang="en-GB" dirty="0"/>
              <a:t>Step-by-step guide to before and after diagnosis</a:t>
            </a:r>
          </a:p>
          <a:p>
            <a:pPr marL="342900" indent="-342900">
              <a:buFont typeface="Wingdings" panose="05000000000000000000" pitchFamily="2" charset="2"/>
              <a:buChar char="§"/>
            </a:pPr>
            <a:r>
              <a:rPr lang="en-GB" dirty="0"/>
              <a:t>Useful contact details </a:t>
            </a:r>
          </a:p>
          <a:p>
            <a:pPr marL="342900" indent="-342900">
              <a:buFont typeface="Wingdings" panose="05000000000000000000" pitchFamily="2" charset="2"/>
              <a:buChar char="§"/>
            </a:pPr>
            <a:r>
              <a:rPr lang="en-GB" dirty="0"/>
              <a:t>Distressed behaviours pocket guide</a:t>
            </a:r>
          </a:p>
          <a:p>
            <a:pPr marL="342900" indent="-342900">
              <a:buFont typeface="Wingdings" panose="05000000000000000000" pitchFamily="2" charset="2"/>
              <a:buChar char="§"/>
            </a:pPr>
            <a:r>
              <a:rPr lang="en-GB" dirty="0"/>
              <a:t>Benefits checklist</a:t>
            </a:r>
          </a:p>
          <a:p>
            <a:pPr marL="342900" indent="-342900">
              <a:buFont typeface="Wingdings" panose="05000000000000000000" pitchFamily="2" charset="2"/>
              <a:buChar char="§"/>
            </a:pPr>
            <a:r>
              <a:rPr lang="en-GB" dirty="0"/>
              <a:t>Carer’s rights factsheet</a:t>
            </a:r>
          </a:p>
          <a:p>
            <a:pPr marL="342900" indent="-342900">
              <a:buFont typeface="Wingdings" panose="05000000000000000000" pitchFamily="2" charset="2"/>
              <a:buChar char="§"/>
            </a:pPr>
            <a:r>
              <a:rPr lang="en-GB" dirty="0"/>
              <a:t>Emotional health workbook</a:t>
            </a:r>
          </a:p>
          <a:p>
            <a:pPr marL="342900" indent="-342900">
              <a:buFont typeface="Wingdings" panose="05000000000000000000" pitchFamily="2" charset="2"/>
              <a:buChar char="§"/>
            </a:pPr>
            <a:r>
              <a:rPr lang="en-GB" dirty="0"/>
              <a:t>End of life conversations guide</a:t>
            </a:r>
          </a:p>
          <a:p>
            <a:pPr marL="342900" indent="-342900">
              <a:buFont typeface="Wingdings" panose="05000000000000000000" pitchFamily="2" charset="2"/>
              <a:buChar char="§"/>
            </a:pPr>
            <a:r>
              <a:rPr lang="en-GB" dirty="0"/>
              <a:t>Understanding spirituality reflective booklet</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28</a:t>
            </a:fld>
            <a:endParaRPr lang="en-US"/>
          </a:p>
        </p:txBody>
      </p:sp>
    </p:spTree>
    <p:extLst>
      <p:ext uri="{BB962C8B-B14F-4D97-AF65-F5344CB8AC3E}">
        <p14:creationId xmlns:p14="http://schemas.microsoft.com/office/powerpoint/2010/main" val="16991436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b="1" dirty="0">
                <a:solidFill>
                  <a:schemeClr val="tx1"/>
                </a:solidFill>
                <a:hlinkClick r:id="rId3">
                  <a:extLst>
                    <a:ext uri="{A12FA001-AC4F-418D-AE19-62706E023703}">
                      <ahyp:hlinkClr xmlns:ahyp="http://schemas.microsoft.com/office/drawing/2018/hyperlinkcolor" val="tx"/>
                    </a:ext>
                  </a:extLst>
                </a:hlinkClick>
              </a:rPr>
              <a:t>AMENDED: 17 Nov – 50,000 webinar views!</a:t>
            </a:r>
          </a:p>
          <a:p>
            <a:endParaRPr lang="en-GB" b="1" dirty="0">
              <a:solidFill>
                <a:srgbClr val="467886"/>
              </a:solidFill>
              <a:hlinkClick r:id="rId3">
                <a:extLst>
                  <a:ext uri="{A12FA001-AC4F-418D-AE19-62706E023703}">
                    <ahyp:hlinkClr xmlns:ahyp="http://schemas.microsoft.com/office/drawing/2018/hyperlinkcolor" val="tx"/>
                  </a:ext>
                </a:extLst>
              </a:hlinkClick>
            </a:endParaRPr>
          </a:p>
          <a:p>
            <a:r>
              <a:rPr lang="en-GB" b="1" dirty="0">
                <a:solidFill>
                  <a:srgbClr val="467886"/>
                </a:solidFill>
                <a:hlinkClick r:id="rId3">
                  <a:extLst>
                    <a:ext uri="{A12FA001-AC4F-418D-AE19-62706E023703}">
                      <ahyp:hlinkClr xmlns:ahyp="http://schemas.microsoft.com/office/drawing/2018/hyperlinkcolor" val="tx"/>
                    </a:ext>
                  </a:extLst>
                </a:hlinkClick>
              </a:rPr>
              <a:t>https://www.skillsforcare.org.uk/Rmwebinars</a:t>
            </a:r>
            <a:endParaRPr lang="en-GB" b="1" dirty="0"/>
          </a:p>
          <a:p>
            <a:endParaRPr lang="en-GB" b="1" dirty="0"/>
          </a:p>
          <a:p>
            <a:pPr marL="171450" indent="-171450">
              <a:buFont typeface="Wingdings" panose="05000000000000000000" pitchFamily="2" charset="2"/>
              <a:buChar char="§"/>
            </a:pPr>
            <a:endParaRPr lang="en-GB" b="0" u="none" dirty="0"/>
          </a:p>
          <a:p>
            <a:pPr marL="171450" indent="-171450">
              <a:buFont typeface="Wingdings" panose="05000000000000000000" pitchFamily="2" charset="2"/>
              <a:buChar char="§"/>
            </a:pPr>
            <a:r>
              <a:rPr lang="en-GB" b="1" u="none" dirty="0"/>
              <a:t>Managing meds</a:t>
            </a:r>
            <a:r>
              <a:rPr lang="en-GB" b="0" u="none" dirty="0"/>
              <a:t>: </a:t>
            </a:r>
            <a:r>
              <a:rPr lang="en-GB" b="0" u="sng" dirty="0"/>
              <a:t>https://www.skillsforcare.org.uk/Support-for-leaders-and-managers/Support-for-registered-managers/Registered-manager-webinars/Care-topics.aspx#Managingmeds</a:t>
            </a:r>
          </a:p>
          <a:p>
            <a:pPr marL="0" indent="0">
              <a:buFont typeface="Wingdings" panose="05000000000000000000" pitchFamily="2" charset="2"/>
              <a:buNone/>
            </a:pPr>
            <a:endParaRPr lang="en-GB" b="0" u="sng" dirty="0"/>
          </a:p>
          <a:p>
            <a:pPr marL="171450" indent="-171450">
              <a:buFont typeface="Arial" panose="020B0604020202020204" pitchFamily="34" charset="0"/>
              <a:buChar char="•"/>
            </a:pPr>
            <a:r>
              <a:rPr lang="en-GB" b="1" u="none" dirty="0"/>
              <a:t>Managing risk: </a:t>
            </a:r>
            <a:r>
              <a:rPr lang="en-GB" b="0" u="sng" dirty="0"/>
              <a:t>https://www.skillsforcare.org.uk/Support-for-leaders-and-managers/Support-for-registered-managers/Registered-manager-webinars/Care-topics.aspx#ManagingriskGoodandbestpracticeapproachesforCQCregulatedproviders</a:t>
            </a:r>
          </a:p>
          <a:p>
            <a:pPr marL="171450" indent="-171450">
              <a:buFont typeface="Arial" panose="020B0604020202020204" pitchFamily="34" charset="0"/>
              <a:buChar char="•"/>
            </a:pPr>
            <a:endParaRPr lang="en-GB" b="0" u="sng" dirty="0"/>
          </a:p>
          <a:p>
            <a:pPr marL="171450" indent="-171450">
              <a:buFont typeface="Arial" panose="020B0604020202020204" pitchFamily="34" charset="0"/>
              <a:buChar char="•"/>
            </a:pPr>
            <a:r>
              <a:rPr lang="en-GB" b="1" u="none" dirty="0"/>
              <a:t>Getting stronger: </a:t>
            </a:r>
            <a:r>
              <a:rPr lang="en-GB" b="0" u="sng" dirty="0"/>
              <a:t>https://www.skillsforcare.org.uk/Support-for-leaders-and-managers/Support-for-registered-managers/Registered-manager-webinars/Digital-data-and-technology.aspx#Gettingstronger</a:t>
            </a:r>
          </a:p>
          <a:p>
            <a:pPr marL="171450" indent="-171450">
              <a:buFont typeface="Arial" panose="020B0604020202020204" pitchFamily="34" charset="0"/>
              <a:buChar char="•"/>
            </a:pPr>
            <a:endParaRPr lang="en-GB" b="0" u="sng" dirty="0"/>
          </a:p>
          <a:p>
            <a:pPr marL="171450" indent="-171450">
              <a:buFont typeface="Arial" panose="020B0604020202020204" pitchFamily="34" charset="0"/>
              <a:buChar char="•"/>
            </a:pPr>
            <a:r>
              <a:rPr lang="en-GB" b="1" u="none" dirty="0"/>
              <a:t>AI: </a:t>
            </a:r>
            <a:r>
              <a:rPr lang="en-GB" b="0" u="sng" dirty="0"/>
              <a:t>https://www.skillsforcare.org.uk/Support-for-leaders-and-managers/Support-for-registered-managers/Registered-manager-webinars/Digital-data-and-technology.aspx#AIStartingsmallgrowingsmarter</a:t>
            </a:r>
          </a:p>
        </p:txBody>
      </p:sp>
      <p:sp>
        <p:nvSpPr>
          <p:cNvPr id="4" name="Slide Number Placeholder 3"/>
          <p:cNvSpPr>
            <a:spLocks noGrp="1"/>
          </p:cNvSpPr>
          <p:nvPr>
            <p:ph type="sldNum" sz="quarter" idx="5"/>
          </p:nvPr>
        </p:nvSpPr>
        <p:spPr/>
        <p:txBody>
          <a:bodyPr/>
          <a:lstStyle/>
          <a:p>
            <a:fld id="{2B9240D4-6F14-3449-8FA2-7400E50A5229}" type="slidenum">
              <a:rPr lang="en-US" smtClean="0"/>
              <a:t>29</a:t>
            </a:fld>
            <a:endParaRPr lang="en-US" dirty="0"/>
          </a:p>
        </p:txBody>
      </p:sp>
    </p:spTree>
    <p:extLst>
      <p:ext uri="{BB962C8B-B14F-4D97-AF65-F5344CB8AC3E}">
        <p14:creationId xmlns:p14="http://schemas.microsoft.com/office/powerpoint/2010/main" val="32248156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b="1" u="sng" dirty="0"/>
              <a:t>https://www.learningfor.care/store/4865940-standards-for-student-supervision-and-assessment-registered-managers-resource</a:t>
            </a:r>
          </a:p>
          <a:p>
            <a:endParaRPr lang="en-GB" dirty="0"/>
          </a:p>
          <a:p>
            <a:r>
              <a:rPr lang="en-GB" sz="1200" b="0" i="0" kern="1200" dirty="0">
                <a:solidFill>
                  <a:schemeClr val="tx1"/>
                </a:solidFill>
                <a:effectLst/>
                <a:latin typeface="+mn-lt"/>
                <a:ea typeface="+mn-ea"/>
                <a:cs typeface="+mn-cs"/>
              </a:rPr>
              <a:t>This course is designed to prepare CQC-registered managers to confidently take on the role of Practice Supervisor for nursing students.</a:t>
            </a:r>
            <a:endParaRPr lang="en-GB" dirty="0"/>
          </a:p>
          <a:p>
            <a:pPr fontAlgn="base"/>
            <a:r>
              <a:rPr lang="en-GB" sz="1200" b="0" i="0" kern="1200" dirty="0">
                <a:solidFill>
                  <a:schemeClr val="tx1"/>
                </a:solidFill>
                <a:effectLst/>
                <a:latin typeface="+mn-lt"/>
                <a:ea typeface="+mn-ea"/>
                <a:cs typeface="+mn-cs"/>
              </a:rPr>
              <a:t>through four short modules, you’ll explore the context of student supervision in social care, understand the Nursing and Midwifery Council (NMC) standards, and build the skills needed to create safe, supportive, and inclusive learning environments.</a:t>
            </a:r>
          </a:p>
          <a:p>
            <a:pPr fontAlgn="base"/>
            <a:r>
              <a:rPr lang="en-GB" sz="1200" b="0" i="0" kern="1200" dirty="0">
                <a:solidFill>
                  <a:schemeClr val="tx1"/>
                </a:solidFill>
                <a:effectLst/>
                <a:latin typeface="+mn-lt"/>
                <a:ea typeface="+mn-ea"/>
                <a:cs typeface="+mn-cs"/>
              </a:rPr>
              <a:t>You’ll gain clear guidance on your responsibilities, learn techniques for welcoming and orientating students, setting goals, giving feedback, and managing challenges. Case studies, videos, and downloadable tools bring the learning to life and help you apply it directly to your workplace.</a:t>
            </a:r>
          </a:p>
          <a:p>
            <a:pPr fontAlgn="base"/>
            <a:r>
              <a:rPr lang="en-GB" sz="1200" b="0" i="0" kern="1200" dirty="0">
                <a:solidFill>
                  <a:schemeClr val="tx1"/>
                </a:solidFill>
                <a:effectLst/>
                <a:latin typeface="+mn-lt"/>
                <a:ea typeface="+mn-ea"/>
                <a:cs typeface="+mn-cs"/>
              </a:rPr>
              <a:t>By completing this programme, you will be suitably prepared to act as a Practice Supervisor in line with the NMC Standards for Student Supervision and Assessment (2018) — playing a vital role in shaping the nurses, and nursing associates of tomorrow and showcasing the value of the social care sector.</a:t>
            </a:r>
          </a:p>
          <a:p>
            <a:pPr fontAlgn="base"/>
            <a:endParaRPr lang="en-GB"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30</a:t>
            </a:fld>
            <a:endParaRPr lang="en-US" dirty="0"/>
          </a:p>
        </p:txBody>
      </p:sp>
    </p:spTree>
    <p:extLst>
      <p:ext uri="{BB962C8B-B14F-4D97-AF65-F5344CB8AC3E}">
        <p14:creationId xmlns:p14="http://schemas.microsoft.com/office/powerpoint/2010/main" val="34428723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b="1" dirty="0">
                <a:solidFill>
                  <a:schemeClr val="tx1"/>
                </a:solidFill>
                <a:hlinkClick r:id="rId3">
                  <a:extLst>
                    <a:ext uri="{A12FA001-AC4F-418D-AE19-62706E023703}">
                      <ahyp:hlinkClr xmlns:ahyp="http://schemas.microsoft.com/office/drawing/2018/hyperlinkcolor" val="tx"/>
                    </a:ext>
                  </a:extLst>
                </a:hlinkClick>
              </a:rPr>
              <a:t>https://www.skillsforcare.org.uk/Support-for-leaders-and-managers/Managing-a-service/Delegated-healthcare-activities/Delegated-healthcare-activities-in-action.aspx?utm_source=qrcode&amp;utm_medium=slide_deck&amp;utm_campaign=dha_in_action&amp;utm_term=locality_teams</a:t>
            </a:r>
            <a:endParaRPr lang="en-GB" b="1" dirty="0">
              <a:solidFill>
                <a:schemeClr val="tx1"/>
              </a:solidFill>
            </a:endParaRPr>
          </a:p>
          <a:p>
            <a:endParaRPr lang="en-GB" b="1" dirty="0">
              <a:solidFill>
                <a:schemeClr val="tx1"/>
              </a:solidFill>
            </a:endParaRPr>
          </a:p>
          <a:p>
            <a:r>
              <a:rPr lang="en-GB" sz="1200" b="0" i="0" kern="1200" dirty="0">
                <a:solidFill>
                  <a:schemeClr val="tx1"/>
                </a:solidFill>
                <a:effectLst/>
                <a:latin typeface="+mn-lt"/>
                <a:ea typeface="+mn-ea"/>
                <a:cs typeface="+mn-cs"/>
              </a:rPr>
              <a:t>Explore our real-life case studies and local insights from our roadshow events to see how other across the regions are carrying out delegated healthcare activities. These resources highlight how delegated healthcare activities can work differently across regions and settings but with the same goal of improving outcomes for those who draw on care and support. Explore the resources to learn and how you can apply these approaches in your own setting to deliver safe, effective, and person-centred care.</a:t>
            </a:r>
            <a:endParaRPr lang="en-GB" b="1" dirty="0">
              <a:solidFill>
                <a:schemeClr val="tx1"/>
              </a:solidFill>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31</a:t>
            </a:fld>
            <a:endParaRPr lang="en-US" dirty="0"/>
          </a:p>
        </p:txBody>
      </p:sp>
    </p:spTree>
    <p:extLst>
      <p:ext uri="{BB962C8B-B14F-4D97-AF65-F5344CB8AC3E}">
        <p14:creationId xmlns:p14="http://schemas.microsoft.com/office/powerpoint/2010/main" val="30537034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dirty="0">
                <a:effectLst/>
                <a:latin typeface="Calibri" panose="020F0502020204030204" pitchFamily="34" charset="0"/>
                <a:ea typeface="Calibri" panose="020F0502020204030204" pitchFamily="34" charset="0"/>
              </a:rPr>
              <a:t>Inspection toolkit</a:t>
            </a:r>
          </a:p>
          <a:p>
            <a:pPr marL="0" indent="0">
              <a:buFont typeface="Arial" panose="020B0604020202020204" pitchFamily="34" charset="0"/>
              <a:buNone/>
            </a:pPr>
            <a:endParaRPr lang="en-GB" sz="1200" b="1" dirty="0">
              <a:effectLst/>
              <a:latin typeface="Calibri" panose="020F0502020204030204" pitchFamily="34" charset="0"/>
              <a:ea typeface="Calibri" panose="020F0502020204030204" pitchFamily="34" charset="0"/>
            </a:endParaRPr>
          </a:p>
          <a:p>
            <a:r>
              <a:rPr lang="en-GB" sz="1200" b="1" u="sng" dirty="0">
                <a:effectLst/>
                <a:latin typeface="Calibri" panose="020F0502020204030204" pitchFamily="34" charset="0"/>
                <a:ea typeface="Calibri" panose="020F0502020204030204" pitchFamily="34" charset="0"/>
              </a:rPr>
              <a:t>https://www.skillsforcare.org.uk/Support-for-leaders-and-managers/Good-and-outstanding-care/Inspection-toolkit.aspx</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32</a:t>
            </a:fld>
            <a:endParaRPr lang="en-US" dirty="0"/>
          </a:p>
        </p:txBody>
      </p:sp>
    </p:spTree>
    <p:extLst>
      <p:ext uri="{BB962C8B-B14F-4D97-AF65-F5344CB8AC3E}">
        <p14:creationId xmlns:p14="http://schemas.microsoft.com/office/powerpoint/2010/main" val="13432369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dirty="0">
                <a:hlinkClick r:id="rId3"/>
              </a:rPr>
              <a:t>https://www.skillsforcare.org.uk/resources/documents/Support-for-leaders-and-managers/good-and-outstanding-care/Improve-your-CQC-rating/Guide-to-improvement.pdf</a:t>
            </a:r>
            <a:endParaRPr lang="en-US" b="1" dirty="0"/>
          </a:p>
          <a:p>
            <a:endParaRPr lang="en-US" b="1" dirty="0"/>
          </a:p>
          <a:p>
            <a:r>
              <a:rPr lang="en-US" b="1" dirty="0"/>
              <a:t>Guide highlights</a:t>
            </a:r>
          </a:p>
          <a:p>
            <a:pPr marL="171450" indent="-171450">
              <a:buFont typeface="Arial"/>
              <a:buChar char="•"/>
            </a:pPr>
            <a:r>
              <a:rPr lang="en-US" dirty="0"/>
              <a:t>Understanding the building blocks to improvement, helping your service to overcome common barriers, embed a learning culture, and the system and processes needed to strengthen quality</a:t>
            </a:r>
          </a:p>
          <a:p>
            <a:pPr marL="171450" indent="-171450">
              <a:buFont typeface="Arial"/>
              <a:buChar char="•"/>
            </a:pPr>
            <a:r>
              <a:rPr lang="en-US" dirty="0"/>
              <a:t>How to engage your teams, service users, and stakeholders in identify practical solutions that will work for your service</a:t>
            </a:r>
          </a:p>
          <a:p>
            <a:pPr marL="171450" indent="-171450">
              <a:buFont typeface="Arial"/>
              <a:buChar char="•"/>
            </a:pPr>
            <a:r>
              <a:rPr lang="en-US" dirty="0"/>
              <a:t>What’s are the recurring issues causing services to fall below CQC expectations on each Quality Statement, how might this breach CQC regulations, and how to tackle these issues</a:t>
            </a:r>
          </a:p>
          <a:p>
            <a:endParaRPr lang="en-US" dirty="0"/>
          </a:p>
        </p:txBody>
      </p:sp>
      <p:sp>
        <p:nvSpPr>
          <p:cNvPr id="4" name="Slide Number Placeholder 3"/>
          <p:cNvSpPr>
            <a:spLocks noGrp="1"/>
          </p:cNvSpPr>
          <p:nvPr>
            <p:ph type="sldNum" sz="quarter" idx="5"/>
          </p:nvPr>
        </p:nvSpPr>
        <p:spPr/>
        <p:txBody>
          <a:bodyPr/>
          <a:lstStyle/>
          <a:p>
            <a:fld id="{2B9240D4-6F14-3449-8FA2-7400E50A5229}" type="slidenum">
              <a:rPr lang="en-US" smtClean="0"/>
              <a:t>33</a:t>
            </a:fld>
            <a:endParaRPr lang="en-US" dirty="0"/>
          </a:p>
        </p:txBody>
      </p:sp>
    </p:spTree>
    <p:extLst>
      <p:ext uri="{BB962C8B-B14F-4D97-AF65-F5344CB8AC3E}">
        <p14:creationId xmlns:p14="http://schemas.microsoft.com/office/powerpoint/2010/main" val="16816501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dirty="0">
                <a:hlinkClick r:id="rId3">
                  <a:extLst>
                    <a:ext uri="{A12FA001-AC4F-418D-AE19-62706E023703}">
                      <ahyp:hlinkClr xmlns:ahyp="http://schemas.microsoft.com/office/drawing/2018/hyperlinkcolor" val="tx"/>
                    </a:ext>
                  </a:extLst>
                </a:hlinkClick>
              </a:rPr>
              <a:t>www.skillsforcare.org.uk/IntroductoryModulesForManagers</a:t>
            </a:r>
            <a:endParaRPr lang="en-US" b="1" dirty="0"/>
          </a:p>
          <a:p>
            <a:r>
              <a:rPr lang="en-GB" b="1" dirty="0">
                <a:hlinkClick r:id="rId4"/>
              </a:rPr>
              <a:t>https://www.gov.uk/government/publications/adult-social-care-learning-and-development-support-scheme</a:t>
            </a:r>
            <a:endParaRPr lang="en-US" dirty="0"/>
          </a:p>
          <a:p>
            <a:r>
              <a:rPr lang="en-US" dirty="0"/>
              <a:t>Our new and improved Introductory modules for managers support the development of aspiring and new managers.</a:t>
            </a:r>
          </a:p>
          <a:p>
            <a:r>
              <a:rPr lang="en-US" dirty="0"/>
              <a:t>The modules offer engaging introductions to key topic areas to peak learners’ interest and provide opportunities to reflect, ideas to improve practices, and motivation to learn more. Based on the Manager Induction Standards, the re-developed modules now feature up to date content and increased accessibility for learners. </a:t>
            </a:r>
          </a:p>
          <a:p>
            <a:r>
              <a:rPr lang="en-US" b="1" dirty="0"/>
              <a:t>Module duration:</a:t>
            </a:r>
            <a:br>
              <a:rPr lang="en-US" b="1" dirty="0">
                <a:cs typeface="+mn-lt"/>
              </a:rPr>
            </a:br>
            <a:r>
              <a:rPr lang="en-US" b="1" dirty="0"/>
              <a:t> The modules will take between 40 to 60 minutes to </a:t>
            </a:r>
            <a:r>
              <a:rPr lang="en-US" dirty="0"/>
              <a:t>complete and this can be done at a time and a pace to suit the learner. They’re simple and engaging to follow and are relevant across different services and settings.</a:t>
            </a:r>
          </a:p>
          <a:p>
            <a:r>
              <a:rPr lang="en-US" b="1" dirty="0"/>
              <a:t>Cost:</a:t>
            </a:r>
            <a:endParaRPr lang="en-US" dirty="0"/>
          </a:p>
          <a:p>
            <a:r>
              <a:rPr lang="en-US" dirty="0"/>
              <a:t>Price per single module: </a:t>
            </a:r>
            <a:r>
              <a:rPr lang="en-US" b="1" dirty="0"/>
              <a:t>£40</a:t>
            </a:r>
            <a:endParaRPr lang="en-US" dirty="0"/>
          </a:p>
          <a:p>
            <a:r>
              <a:rPr lang="en-US" dirty="0"/>
              <a:t>Package deal price (full module suite): </a:t>
            </a:r>
            <a:r>
              <a:rPr lang="en-US" b="1" dirty="0"/>
              <a:t>£350 (saving £90) </a:t>
            </a:r>
            <a:endParaRPr lang="en-US" dirty="0"/>
          </a:p>
          <a:p>
            <a:r>
              <a:rPr lang="en-US" dirty="0"/>
              <a:t>Each module (or the full bundle) is purchased on a 2-year renewable license, with enrolment access to the module for a period of 2 years from date of purchase.</a:t>
            </a:r>
          </a:p>
          <a:p>
            <a:endParaRPr lang="en-US"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highlight>
                  <a:srgbClr val="FFFF00"/>
                </a:highlight>
                <a:latin typeface="Arial" panose="020B0604020202020204" pitchFamily="34" charset="0"/>
                <a:ea typeface="Aptos" panose="020B0004020202020204" pitchFamily="34" charset="0"/>
                <a:cs typeface="Aptos" panose="020B0004020202020204" pitchFamily="34" charset="0"/>
              </a:rPr>
              <a:t>You can access Skills for Care’s eLearning modules on our new learning management system, which provides an improved experience for customers accessing and completing our eLearning modules. </a:t>
            </a:r>
            <a:r>
              <a:rPr lang="en-GB" sz="1800" b="1" u="sng" dirty="0">
                <a:solidFill>
                  <a:schemeClr val="accent1"/>
                </a:solidFill>
              </a:rPr>
              <a:t>www.learningfor.care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u="sng"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highlight>
                  <a:srgbClr val="FFFF00"/>
                </a:highlight>
                <a:latin typeface="Arial" panose="020B0604020202020204" pitchFamily="34" charset="0"/>
                <a:ea typeface="Aptos" panose="020B0004020202020204" pitchFamily="34" charset="0"/>
                <a:cs typeface="Aptos" panose="020B0004020202020204" pitchFamily="34" charset="0"/>
              </a:rPr>
              <a:t>All the existing modules will be available to purchase on the new platform, except for the CQC modules which are currently being updated and will be available from the end of October.  </a:t>
            </a:r>
            <a:endParaRPr lang="en-GB" sz="1200" dirty="0">
              <a:effectLst/>
              <a:latin typeface="Aptos" panose="020B0004020202020204" pitchFamily="34" charset="0"/>
              <a:ea typeface="Aptos" panose="020B0004020202020204" pitchFamily="34" charset="0"/>
              <a:cs typeface="Aptos" panose="020B0004020202020204" pitchFamily="34" charset="0"/>
            </a:endParaRPr>
          </a:p>
          <a:p>
            <a:pPr rtl="0"/>
            <a:endParaRPr lang="en-GB" sz="1200" dirty="0"/>
          </a:p>
          <a:p>
            <a:pPr rtl="0"/>
            <a:r>
              <a:rPr lang="en-GB" sz="1200" dirty="0"/>
              <a:t>Adult Social Care Workforce Data Set (ASC-WDS) account holders and bulk purchases will be eligible for a 10% discount. Payment is via debit or credit card. Bulk purchases will have the option to be paid via invoice.  </a:t>
            </a:r>
          </a:p>
          <a:p>
            <a:pPr rtl="0"/>
            <a:r>
              <a:rPr lang="en-GB" sz="1200" dirty="0"/>
              <a:t> </a:t>
            </a:r>
          </a:p>
          <a:p>
            <a:pPr rtl="0"/>
            <a:r>
              <a:rPr lang="en-GB" sz="1200" dirty="0"/>
              <a:t>More information about the modules can be found at </a:t>
            </a:r>
            <a:r>
              <a:rPr lang="en-GB" sz="1200" u="sng" dirty="0">
                <a:hlinkClick r:id="rId5" tooltip="https://eur01.safelinks.protection.outlook.com/?url=http%3a%2f%2fwww.skillsforcare.org.uk%2felearning&amp;data=05%7c02%7cjo.hawkins%40skillsforcare.org.uk%7c77000cf1881c49bcc1fa08dce6a9c681%7c5c317017415d43e6ada17668f9ad3f9f%7c0%7c0%7c638638864082331201%7cunknown%7ctwfpbgzsb3d8eyjwijoimc4wljawmdailcjqijoiv2lumziilcjbtii6ik1hawwilcjxvci6mn0%3d%7c0%7c%7c%7c&amp;sdata=ux6oqeetz5sdobab9whhd8vcpao4xexxr0lrlbwx%2fh4%3d&amp;reserved=0"/>
              </a:rPr>
              <a:t>www.skillsforcare.org.uk/eLearning</a:t>
            </a:r>
            <a:r>
              <a:rPr lang="en-GB" sz="1200" dirty="0"/>
              <a:t> </a:t>
            </a:r>
          </a:p>
          <a:p>
            <a:pPr rtl="0"/>
            <a:r>
              <a:rPr lang="en-GB" sz="1200" dirty="0"/>
              <a:t>  </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34</a:t>
            </a:fld>
            <a:endParaRPr lang="en-US" dirty="0"/>
          </a:p>
        </p:txBody>
      </p:sp>
    </p:spTree>
    <p:extLst>
      <p:ext uri="{BB962C8B-B14F-4D97-AF65-F5344CB8AC3E}">
        <p14:creationId xmlns:p14="http://schemas.microsoft.com/office/powerpoint/2010/main" val="7102131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sz="1200" b="0" i="0" u="sng"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https://www.skillsforcare.org.uk/Developing-your-workforce/Care-topics/Ten-public-health-tips-elearning-module/Ten-public-health-tips-elearning-module.aspx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lvl="0">
              <a:lnSpc>
                <a:spcPct val="107000"/>
              </a:lnSpc>
              <a:spcAft>
                <a:spcPts val="800"/>
              </a:spcAft>
              <a:buSzPts val="1000"/>
              <a:tabLst>
                <a:tab pos="457200" algn="l"/>
              </a:tabLst>
            </a:pPr>
            <a:r>
              <a:rPr lang="en-GB" sz="1200" kern="100" dirty="0">
                <a:effectLst/>
                <a:ea typeface="Aptos" panose="020B0004020202020204" pitchFamily="34" charset="0"/>
              </a:rPr>
              <a:t>It offers practical guidance on how your practice relates to public health approaches and how to further integrate these approaches into your day-to-day work, building on the knowledge you already have.</a:t>
            </a:r>
          </a:p>
          <a:p>
            <a:pPr lvl="0">
              <a:lnSpc>
                <a:spcPct val="107000"/>
              </a:lnSpc>
              <a:spcAft>
                <a:spcPts val="800"/>
              </a:spcAft>
              <a:buSzPts val="1000"/>
              <a:tabLst>
                <a:tab pos="457200" algn="l"/>
              </a:tabLst>
            </a:pPr>
            <a:r>
              <a:rPr lang="en-GB" sz="1200" kern="100" dirty="0">
                <a:effectLst/>
                <a:ea typeface="Aptos" panose="020B0004020202020204" pitchFamily="34" charset="0"/>
              </a:rPr>
              <a:t>Great Induction Tool.</a:t>
            </a:r>
          </a:p>
          <a:p>
            <a:pPr lvl="0">
              <a:lnSpc>
                <a:spcPct val="107000"/>
              </a:lnSpc>
              <a:spcAft>
                <a:spcPts val="800"/>
              </a:spcAft>
              <a:buSzPts val="1000"/>
              <a:tabLst>
                <a:tab pos="457200" algn="l"/>
              </a:tabLst>
            </a:pPr>
            <a:endParaRPr lang="en-GB" sz="1200" kern="100" dirty="0">
              <a:effectLst/>
              <a:ea typeface="Aptos" panose="020B0004020202020204" pitchFamily="34" charset="0"/>
            </a:endParaRPr>
          </a:p>
          <a:p>
            <a:pPr lvl="0">
              <a:lnSpc>
                <a:spcPct val="107000"/>
              </a:lnSpc>
              <a:spcAft>
                <a:spcPts val="800"/>
              </a:spcAft>
              <a:buSzPts val="1000"/>
              <a:tabLst>
                <a:tab pos="457200" algn="l"/>
              </a:tabLst>
            </a:pPr>
            <a:r>
              <a:rPr lang="en-GB" sz="1200" kern="100" dirty="0">
                <a:effectLst/>
                <a:ea typeface="Aptos" panose="020B0004020202020204" pitchFamily="34" charset="0"/>
              </a:rPr>
              <a:t>Key topics include preventing illness, promoting wellbeing and mental health, and supporting healthy aging. Completing the module will enhance the quality of care for those you support and deepen your understanding of public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endParaRPr lang="en-GB" dirty="0">
              <a:solidFill>
                <a:schemeClr val="tx1"/>
              </a:solidFill>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35</a:t>
            </a:fld>
            <a:endParaRPr lang="en-US" dirty="0"/>
          </a:p>
        </p:txBody>
      </p:sp>
    </p:spTree>
    <p:extLst>
      <p:ext uri="{BB962C8B-B14F-4D97-AF65-F5344CB8AC3E}">
        <p14:creationId xmlns:p14="http://schemas.microsoft.com/office/powerpoint/2010/main" val="36159992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b="1" u="sng" dirty="0"/>
              <a:t>https://www.skillsforcare.org.uk/Support-for-leaders-and-managers/Managing-people/Supervision.aspx</a:t>
            </a:r>
          </a:p>
          <a:p>
            <a:endParaRPr lang="en-GB" dirty="0"/>
          </a:p>
          <a:p>
            <a:pPr marL="171450" indent="-171450">
              <a:buFont typeface="Wingdings" panose="05000000000000000000" pitchFamily="2" charset="2"/>
              <a:buChar char="§"/>
            </a:pPr>
            <a:r>
              <a:rPr lang="en-GB" b="1" dirty="0"/>
              <a:t>Effective supervision guide: </a:t>
            </a:r>
            <a:r>
              <a:rPr lang="en-GB" u="sng" dirty="0"/>
              <a:t>https://www.skillsforcare.org.uk/resources/documents/Support-for-leaders-and-managers/Managing-people/Supervision/Effective-supervision-guide.pd</a:t>
            </a:r>
          </a:p>
        </p:txBody>
      </p:sp>
      <p:sp>
        <p:nvSpPr>
          <p:cNvPr id="4" name="Slide Number Placeholder 3"/>
          <p:cNvSpPr>
            <a:spLocks noGrp="1"/>
          </p:cNvSpPr>
          <p:nvPr>
            <p:ph type="sldNum" sz="quarter" idx="5"/>
          </p:nvPr>
        </p:nvSpPr>
        <p:spPr/>
        <p:txBody>
          <a:bodyPr/>
          <a:lstStyle/>
          <a:p>
            <a:fld id="{2B9240D4-6F14-3449-8FA2-7400E50A5229}" type="slidenum">
              <a:rPr lang="en-US" smtClean="0"/>
              <a:t>36</a:t>
            </a:fld>
            <a:endParaRPr lang="en-US" dirty="0"/>
          </a:p>
        </p:txBody>
      </p:sp>
    </p:spTree>
    <p:extLst>
      <p:ext uri="{BB962C8B-B14F-4D97-AF65-F5344CB8AC3E}">
        <p14:creationId xmlns:p14="http://schemas.microsoft.com/office/powerpoint/2010/main" val="36786635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19F9D-D306-F1EC-B244-38C4B82D28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2FD9C-0A0D-C48A-00D0-24AFA3A45B3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3C6A8FC-1D58-7174-7850-4D3C405E2AD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Arial" panose="020B0604020202020204" pitchFamily="34" charset="0"/>
                <a:ea typeface="Aptos" panose="020B0004020202020204" pitchFamily="34" charset="0"/>
                <a:cs typeface="Aptos" panose="020B0004020202020204" pitchFamily="34" charset="0"/>
              </a:rPr>
              <a:t>https://learninghub.nhs.uk/catalogue/National-induction-for-health-and-social-care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Arial" panose="020B06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Aptos" panose="020B0004020202020204" pitchFamily="34" charset="0"/>
                <a:cs typeface="Aptos" panose="020B0004020202020204" pitchFamily="34" charset="0"/>
              </a:rPr>
              <a:t> </a:t>
            </a:r>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dirty="0"/>
          </a:p>
        </p:txBody>
      </p:sp>
      <p:sp>
        <p:nvSpPr>
          <p:cNvPr id="4" name="Slide Number Placeholder 3">
            <a:extLst>
              <a:ext uri="{FF2B5EF4-FFF2-40B4-BE49-F238E27FC236}">
                <a16:creationId xmlns:a16="http://schemas.microsoft.com/office/drawing/2014/main" id="{F8D3358E-B220-5353-33B0-610542E0E5D3}"/>
              </a:ext>
            </a:extLst>
          </p:cNvPr>
          <p:cNvSpPr>
            <a:spLocks noGrp="1"/>
          </p:cNvSpPr>
          <p:nvPr>
            <p:ph type="sldNum" sz="quarter" idx="5"/>
          </p:nvPr>
        </p:nvSpPr>
        <p:spPr/>
        <p:txBody>
          <a:bodyPr/>
          <a:lstStyle/>
          <a:p>
            <a:fld id="{2B9240D4-6F14-3449-8FA2-7400E50A5229}" type="slidenum">
              <a:rPr lang="en-US" smtClean="0"/>
              <a:t>37</a:t>
            </a:fld>
            <a:endParaRPr lang="en-US" dirty="0"/>
          </a:p>
        </p:txBody>
      </p:sp>
    </p:spTree>
    <p:extLst>
      <p:ext uri="{BB962C8B-B14F-4D97-AF65-F5344CB8AC3E}">
        <p14:creationId xmlns:p14="http://schemas.microsoft.com/office/powerpoint/2010/main" val="24022760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b="1" u="sng" dirty="0"/>
              <a:t>https://www.skillsforcare.org.uk/Support-for-leaders-and-managers/Managing-a-service/Prevention-in-social-care/Medicines-management-resources.aspx</a:t>
            </a:r>
          </a:p>
        </p:txBody>
      </p:sp>
      <p:sp>
        <p:nvSpPr>
          <p:cNvPr id="4" name="Slide Number Placeholder 3"/>
          <p:cNvSpPr>
            <a:spLocks noGrp="1"/>
          </p:cNvSpPr>
          <p:nvPr>
            <p:ph type="sldNum" sz="quarter" idx="5"/>
          </p:nvPr>
        </p:nvSpPr>
        <p:spPr/>
        <p:txBody>
          <a:bodyPr/>
          <a:lstStyle/>
          <a:p>
            <a:fld id="{2B9240D4-6F14-3449-8FA2-7400E50A5229}" type="slidenum">
              <a:rPr lang="en-US" smtClean="0"/>
              <a:t>38</a:t>
            </a:fld>
            <a:endParaRPr lang="en-US" dirty="0"/>
          </a:p>
        </p:txBody>
      </p:sp>
    </p:spTree>
    <p:extLst>
      <p:ext uri="{BB962C8B-B14F-4D97-AF65-F5344CB8AC3E}">
        <p14:creationId xmlns:p14="http://schemas.microsoft.com/office/powerpoint/2010/main" val="34806310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dirty="0">
                <a:hlinkClick r:id="rId3"/>
              </a:rPr>
              <a:t>www.skillsforcare.org.uk/CulturallyAppropriateCare</a:t>
            </a:r>
            <a:r>
              <a:rPr lang="en-US" b="1" dirty="0"/>
              <a:t> </a:t>
            </a:r>
            <a:endParaRPr lang="en-US" dirty="0"/>
          </a:p>
          <a:p>
            <a:endParaRPr lang="en-US" b="1" dirty="0"/>
          </a:p>
          <a:p>
            <a:r>
              <a:rPr lang="en-US" b="1" dirty="0"/>
              <a:t>Notes:</a:t>
            </a:r>
            <a:endParaRPr lang="en-US" dirty="0"/>
          </a:p>
          <a:p>
            <a:r>
              <a:rPr lang="en-US" dirty="0"/>
              <a:t>The ‘Culturally appropriate care guide’ covers a broad range of topics that will help you to learn about and be sensitive to people’s cultural identity or heritage. Whether its looking to understand what is meant by exclusion and inclusion, find out how to focus on people’s life stories or improve support for people living with dementia, this guide is a great place to go for advice, insight and inspiration from real-life stories. </a:t>
            </a:r>
          </a:p>
          <a:p>
            <a:r>
              <a:rPr lang="en-US" dirty="0"/>
              <a:t>To support the learning within the guide, Skills for Care has also published a series of resources for use in training and development. These cover supporting individuals from ethnic minority groups and backgrounds, stereotyping, and supporting relationships and people who are lesbian, gay, bisexual, transgender, queer and others (LGBTQ+). They can be used individually, or as part of a whole package of training.</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39</a:t>
            </a:fld>
            <a:endParaRPr lang="en-US" dirty="0"/>
          </a:p>
        </p:txBody>
      </p:sp>
    </p:spTree>
    <p:extLst>
      <p:ext uri="{BB962C8B-B14F-4D97-AF65-F5344CB8AC3E}">
        <p14:creationId xmlns:p14="http://schemas.microsoft.com/office/powerpoint/2010/main" val="11733077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dirty="0">
                <a:hlinkClick r:id="rId3"/>
              </a:rPr>
              <a:t>https://www.skillsforcare.org.uk/Support-for-leaders-and-managers/Supporting-a-diverse-workforce/LGBTQ-learning-framework.aspx</a:t>
            </a:r>
            <a:endParaRPr lang="en-US" dirty="0"/>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40</a:t>
            </a:fld>
            <a:endParaRPr lang="en-US" dirty="0"/>
          </a:p>
        </p:txBody>
      </p:sp>
    </p:spTree>
    <p:extLst>
      <p:ext uri="{BB962C8B-B14F-4D97-AF65-F5344CB8AC3E}">
        <p14:creationId xmlns:p14="http://schemas.microsoft.com/office/powerpoint/2010/main" val="7765237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u="sng" dirty="0">
                <a:hlinkClick r:id="rId3"/>
              </a:rPr>
              <a:t>https://www.skillsforcare.org.uk/Developing-your-workforce/Care-topics/Supporting-personal-relationships/Supporting-personal-relationships.aspx</a:t>
            </a:r>
            <a:endParaRPr lang="en-US" b="1" u="sng" dirty="0"/>
          </a:p>
          <a:p>
            <a:endParaRPr lang="en-US" dirty="0"/>
          </a:p>
          <a:p>
            <a:r>
              <a:rPr lang="en-US" dirty="0"/>
              <a:t>The programme includes a brief introduction, followed by four modules that can be delivered individually or as a complete package. The training areas are: </a:t>
            </a:r>
          </a:p>
          <a:p>
            <a:r>
              <a:rPr lang="en-US" dirty="0"/>
              <a:t> </a:t>
            </a:r>
          </a:p>
          <a:p>
            <a:r>
              <a:rPr lang="en-US" dirty="0"/>
              <a:t>1. Understanding sexuality and relationships: barriers, benefits and the impact of staff values </a:t>
            </a:r>
          </a:p>
          <a:p>
            <a:r>
              <a:rPr lang="en-US" dirty="0"/>
              <a:t>2. Roles, regulations and the law </a:t>
            </a:r>
          </a:p>
          <a:p>
            <a:r>
              <a:rPr lang="en-US" dirty="0"/>
              <a:t>3. Sexual safety and autonomy </a:t>
            </a:r>
          </a:p>
          <a:p>
            <a:r>
              <a:rPr lang="en-US" dirty="0"/>
              <a:t>4. Practical approaches to relationships and sexuality support </a:t>
            </a:r>
          </a:p>
          <a:p>
            <a:endParaRPr lang="en-US" dirty="0"/>
          </a:p>
          <a:p>
            <a:r>
              <a:rPr lang="en-US" dirty="0"/>
              <a:t>The ‘Supporting personal relationships’ guide and trainer materials are supported by the Care Quality Commission and compliment their guidance around inspection in the area of relationships and sexuality in adult social care services.   </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41</a:t>
            </a:fld>
            <a:endParaRPr lang="en-US" dirty="0"/>
          </a:p>
        </p:txBody>
      </p:sp>
    </p:spTree>
    <p:extLst>
      <p:ext uri="{BB962C8B-B14F-4D97-AF65-F5344CB8AC3E}">
        <p14:creationId xmlns:p14="http://schemas.microsoft.com/office/powerpoint/2010/main" val="30457306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D106A-E173-4FFD-F4BB-94709250F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B2939A-13C3-B336-6BED-782858D93C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C42D0F-8F39-2EF3-A25F-496A5283AD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D405B1E-46F8-C01A-9A68-292282B04DD3}"/>
              </a:ext>
            </a:extLst>
          </p:cNvPr>
          <p:cNvSpPr>
            <a:spLocks noGrp="1"/>
          </p:cNvSpPr>
          <p:nvPr>
            <p:ph type="sldNum" sz="quarter" idx="5"/>
          </p:nvPr>
        </p:nvSpPr>
        <p:spPr/>
        <p:txBody>
          <a:bodyPr/>
          <a:lstStyle/>
          <a:p>
            <a:fld id="{2B9240D4-6F14-3449-8FA2-7400E50A5229}" type="slidenum">
              <a:rPr lang="en-US" smtClean="0"/>
              <a:t>42</a:t>
            </a:fld>
            <a:endParaRPr lang="en-US" dirty="0"/>
          </a:p>
        </p:txBody>
      </p:sp>
    </p:spTree>
    <p:extLst>
      <p:ext uri="{BB962C8B-B14F-4D97-AF65-F5344CB8AC3E}">
        <p14:creationId xmlns:p14="http://schemas.microsoft.com/office/powerpoint/2010/main" val="29138807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2" name="Parallelogram 7">
            <a:extLst>
              <a:ext uri="{FF2B5EF4-FFF2-40B4-BE49-F238E27FC236}">
                <a16:creationId xmlns:a16="http://schemas.microsoft.com/office/drawing/2014/main" id="{BCDC81AD-5609-A01F-A6F8-6EEBC19DAB4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arallelogram 9">
            <a:extLst>
              <a:ext uri="{FF2B5EF4-FFF2-40B4-BE49-F238E27FC236}">
                <a16:creationId xmlns:a16="http://schemas.microsoft.com/office/drawing/2014/main" id="{49AAFC10-504B-E114-B2A1-687494A894F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E65F6B5C-4D90-9D62-11C7-DCBA4B404F86}"/>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pic>
        <p:nvPicPr>
          <p:cNvPr id="14" name="Picture 13" descr="A blue and black text on a black background&#10;&#10;Description automatically generated">
            <a:extLst>
              <a:ext uri="{FF2B5EF4-FFF2-40B4-BE49-F238E27FC236}">
                <a16:creationId xmlns:a16="http://schemas.microsoft.com/office/drawing/2014/main" id="{50F62DE1-CA32-0D4A-DB50-FC32F21584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3" name="Text Placeholder 8">
            <a:extLst>
              <a:ext uri="{FF2B5EF4-FFF2-40B4-BE49-F238E27FC236}">
                <a16:creationId xmlns:a16="http://schemas.microsoft.com/office/drawing/2014/main" id="{A5D0438E-9E01-D84B-B2D9-523E1C6B5E19}"/>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5" name="Text Placeholder 13">
            <a:extLst>
              <a:ext uri="{FF2B5EF4-FFF2-40B4-BE49-F238E27FC236}">
                <a16:creationId xmlns:a16="http://schemas.microsoft.com/office/drawing/2014/main" id="{F080B91B-BD11-27EF-85C6-793F2725FCE2}"/>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 name="Text Placeholder 8">
            <a:extLst>
              <a:ext uri="{FF2B5EF4-FFF2-40B4-BE49-F238E27FC236}">
                <a16:creationId xmlns:a16="http://schemas.microsoft.com/office/drawing/2014/main" id="{26D98DD4-B153-46FB-3A3E-A97F72301C6C}"/>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Tree>
    <p:extLst>
      <p:ext uri="{BB962C8B-B14F-4D97-AF65-F5344CB8AC3E}">
        <p14:creationId xmlns:p14="http://schemas.microsoft.com/office/powerpoint/2010/main" val="21043188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sp>
        <p:nvSpPr>
          <p:cNvPr id="2" name="Parallelogram 7">
            <a:extLst>
              <a:ext uri="{FF2B5EF4-FFF2-40B4-BE49-F238E27FC236}">
                <a16:creationId xmlns:a16="http://schemas.microsoft.com/office/drawing/2014/main" id="{BCDC81AD-5609-A01F-A6F8-6EEBC19DAB4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arallelogram 9">
            <a:extLst>
              <a:ext uri="{FF2B5EF4-FFF2-40B4-BE49-F238E27FC236}">
                <a16:creationId xmlns:a16="http://schemas.microsoft.com/office/drawing/2014/main" id="{49AAFC10-504B-E114-B2A1-687494A894F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A blue and black text on a black background&#10;&#10;Description automatically generated">
            <a:extLst>
              <a:ext uri="{FF2B5EF4-FFF2-40B4-BE49-F238E27FC236}">
                <a16:creationId xmlns:a16="http://schemas.microsoft.com/office/drawing/2014/main" id="{50F62DE1-CA32-0D4A-DB50-FC32F21584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3" name="Text Placeholder 8">
            <a:extLst>
              <a:ext uri="{FF2B5EF4-FFF2-40B4-BE49-F238E27FC236}">
                <a16:creationId xmlns:a16="http://schemas.microsoft.com/office/drawing/2014/main" id="{1F12CB50-9381-860F-1281-8DB95DC80891}"/>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5" name="Text Placeholder 13">
            <a:extLst>
              <a:ext uri="{FF2B5EF4-FFF2-40B4-BE49-F238E27FC236}">
                <a16:creationId xmlns:a16="http://schemas.microsoft.com/office/drawing/2014/main" id="{5397F4CF-5FD3-7F03-6C6B-9D0051F59BA3}"/>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 name="Text Placeholder 8">
            <a:extLst>
              <a:ext uri="{FF2B5EF4-FFF2-40B4-BE49-F238E27FC236}">
                <a16:creationId xmlns:a16="http://schemas.microsoft.com/office/drawing/2014/main" id="{2B4AE6F9-99A1-B864-A725-AEA0924F1F24}"/>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
        <p:nvSpPr>
          <p:cNvPr id="8" name="Text Placeholder 5">
            <a:extLst>
              <a:ext uri="{FF2B5EF4-FFF2-40B4-BE49-F238E27FC236}">
                <a16:creationId xmlns:a16="http://schemas.microsoft.com/office/drawing/2014/main" id="{66944E50-7C18-AA0F-98CC-C3D07715CC21}"/>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479787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5" name="Parallelogram 4">
            <a:extLst>
              <a:ext uri="{FF2B5EF4-FFF2-40B4-BE49-F238E27FC236}">
                <a16:creationId xmlns:a16="http://schemas.microsoft.com/office/drawing/2014/main" id="{CF5357A5-EA90-CD8A-676A-F56E0E1D097D}"/>
              </a:ext>
            </a:extLst>
          </p:cNvPr>
          <p:cNvSpPr/>
          <p:nvPr userDrawn="1"/>
        </p:nvSpPr>
        <p:spPr>
          <a:xfrm rot="10800000" flipV="1">
            <a:off x="9818873" y="4110986"/>
            <a:ext cx="2378172" cy="2752505"/>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623173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390359"/>
              <a:gd name="connsiteY0" fmla="*/ 3737243 h 3857232"/>
              <a:gd name="connsiteX1" fmla="*/ 13664 w 2390359"/>
              <a:gd name="connsiteY1" fmla="*/ 0 h 3857232"/>
              <a:gd name="connsiteX2" fmla="*/ 2390359 w 2390359"/>
              <a:gd name="connsiteY2" fmla="*/ 0 h 3857232"/>
              <a:gd name="connsiteX3" fmla="*/ 833387 w 2390359"/>
              <a:gd name="connsiteY3" fmla="*/ 3857232 h 3857232"/>
              <a:gd name="connsiteX4" fmla="*/ 0 w 2390359"/>
              <a:gd name="connsiteY4" fmla="*/ 3737243 h 3857232"/>
              <a:gd name="connsiteX0" fmla="*/ 0 w 2390359"/>
              <a:gd name="connsiteY0" fmla="*/ 3737243 h 3737243"/>
              <a:gd name="connsiteX1" fmla="*/ 13664 w 2390359"/>
              <a:gd name="connsiteY1" fmla="*/ 0 h 3737243"/>
              <a:gd name="connsiteX2" fmla="*/ 2390359 w 2390359"/>
              <a:gd name="connsiteY2" fmla="*/ 0 h 3737243"/>
              <a:gd name="connsiteX3" fmla="*/ 1271968 w 2390359"/>
              <a:gd name="connsiteY3" fmla="*/ 2760779 h 3737243"/>
              <a:gd name="connsiteX4" fmla="*/ 0 w 2390359"/>
              <a:gd name="connsiteY4" fmla="*/ 3737243 h 3737243"/>
              <a:gd name="connsiteX0" fmla="*/ 94059 w 2376842"/>
              <a:gd name="connsiteY0" fmla="*/ 2839393 h 2839393"/>
              <a:gd name="connsiteX1" fmla="*/ 147 w 2376842"/>
              <a:gd name="connsiteY1" fmla="*/ 0 h 2839393"/>
              <a:gd name="connsiteX2" fmla="*/ 2376842 w 2376842"/>
              <a:gd name="connsiteY2" fmla="*/ 0 h 2839393"/>
              <a:gd name="connsiteX3" fmla="*/ 1258451 w 2376842"/>
              <a:gd name="connsiteY3" fmla="*/ 2760779 h 2839393"/>
              <a:gd name="connsiteX4" fmla="*/ 94059 w 2376842"/>
              <a:gd name="connsiteY4" fmla="*/ 2839393 h 2839393"/>
              <a:gd name="connsiteX0" fmla="*/ 225 w 2378172"/>
              <a:gd name="connsiteY0" fmla="*/ 2752505 h 2760779"/>
              <a:gd name="connsiteX1" fmla="*/ 1477 w 2378172"/>
              <a:gd name="connsiteY1" fmla="*/ 0 h 2760779"/>
              <a:gd name="connsiteX2" fmla="*/ 2378172 w 2378172"/>
              <a:gd name="connsiteY2" fmla="*/ 0 h 2760779"/>
              <a:gd name="connsiteX3" fmla="*/ 1259781 w 2378172"/>
              <a:gd name="connsiteY3" fmla="*/ 2760779 h 2760779"/>
              <a:gd name="connsiteX4" fmla="*/ 225 w 2378172"/>
              <a:gd name="connsiteY4" fmla="*/ 2752505 h 2760779"/>
              <a:gd name="connsiteX0" fmla="*/ 225 w 2378172"/>
              <a:gd name="connsiteY0" fmla="*/ 2752505 h 2752505"/>
              <a:gd name="connsiteX1" fmla="*/ 1477 w 2378172"/>
              <a:gd name="connsiteY1" fmla="*/ 0 h 2752505"/>
              <a:gd name="connsiteX2" fmla="*/ 2378172 w 2378172"/>
              <a:gd name="connsiteY2" fmla="*/ 0 h 2752505"/>
              <a:gd name="connsiteX3" fmla="*/ 1268057 w 2378172"/>
              <a:gd name="connsiteY3" fmla="*/ 2744229 h 2752505"/>
              <a:gd name="connsiteX4" fmla="*/ 225 w 2378172"/>
              <a:gd name="connsiteY4" fmla="*/ 2752505 h 2752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172" h="2752505">
                <a:moveTo>
                  <a:pt x="225" y="2752505"/>
                </a:moveTo>
                <a:cubicBezTo>
                  <a:pt x="4780" y="1506757"/>
                  <a:pt x="-3078" y="1245748"/>
                  <a:pt x="1477" y="0"/>
                </a:cubicBezTo>
                <a:lnTo>
                  <a:pt x="2378172" y="0"/>
                </a:lnTo>
                <a:lnTo>
                  <a:pt x="1268057" y="2744229"/>
                </a:lnTo>
                <a:lnTo>
                  <a:pt x="225" y="2752505"/>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6" name="Parallelogram 5">
            <a:extLst>
              <a:ext uri="{FF2B5EF4-FFF2-40B4-BE49-F238E27FC236}">
                <a16:creationId xmlns:a16="http://schemas.microsoft.com/office/drawing/2014/main" id="{27019EEF-5FEE-CFD5-58B1-1833B338284B}"/>
              </a:ext>
            </a:extLst>
          </p:cNvPr>
          <p:cNvSpPr/>
          <p:nvPr userDrawn="1"/>
        </p:nvSpPr>
        <p:spPr>
          <a:xfrm rot="10800000" flipV="1">
            <a:off x="10151478" y="2667423"/>
            <a:ext cx="2046940" cy="3865507"/>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96245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051078"/>
              <a:gd name="connsiteY0" fmla="*/ 3857232 h 3857232"/>
              <a:gd name="connsiteX1" fmla="*/ 13662 w 2051078"/>
              <a:gd name="connsiteY1" fmla="*/ 0 h 3857232"/>
              <a:gd name="connsiteX2" fmla="*/ 2051078 w 2051078"/>
              <a:gd name="connsiteY2" fmla="*/ 0 h 3857232"/>
              <a:gd name="connsiteX3" fmla="*/ 494106 w 2051078"/>
              <a:gd name="connsiteY3" fmla="*/ 3857232 h 3857232"/>
              <a:gd name="connsiteX4" fmla="*/ 0 w 2051078"/>
              <a:gd name="connsiteY4" fmla="*/ 3857232 h 3857232"/>
              <a:gd name="connsiteX0" fmla="*/ 0 w 2046940"/>
              <a:gd name="connsiteY0" fmla="*/ 3865507 h 3865507"/>
              <a:gd name="connsiteX1" fmla="*/ 9524 w 2046940"/>
              <a:gd name="connsiteY1" fmla="*/ 0 h 3865507"/>
              <a:gd name="connsiteX2" fmla="*/ 2046940 w 2046940"/>
              <a:gd name="connsiteY2" fmla="*/ 0 h 3865507"/>
              <a:gd name="connsiteX3" fmla="*/ 489968 w 2046940"/>
              <a:gd name="connsiteY3" fmla="*/ 3857232 h 3865507"/>
              <a:gd name="connsiteX4" fmla="*/ 0 w 2046940"/>
              <a:gd name="connsiteY4" fmla="*/ 3865507 h 3865507"/>
              <a:gd name="connsiteX0" fmla="*/ 0 w 2046940"/>
              <a:gd name="connsiteY0" fmla="*/ 3865507 h 3865507"/>
              <a:gd name="connsiteX1" fmla="*/ 1249 w 2046940"/>
              <a:gd name="connsiteY1" fmla="*/ 0 h 3865507"/>
              <a:gd name="connsiteX2" fmla="*/ 2046940 w 2046940"/>
              <a:gd name="connsiteY2" fmla="*/ 0 h 3865507"/>
              <a:gd name="connsiteX3" fmla="*/ 489968 w 2046940"/>
              <a:gd name="connsiteY3" fmla="*/ 3857232 h 3865507"/>
              <a:gd name="connsiteX4" fmla="*/ 0 w 2046940"/>
              <a:gd name="connsiteY4" fmla="*/ 3865507 h 3865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6940" h="3865507">
                <a:moveTo>
                  <a:pt x="0" y="3865507"/>
                </a:moveTo>
                <a:cubicBezTo>
                  <a:pt x="3175" y="2577005"/>
                  <a:pt x="-1926" y="1288502"/>
                  <a:pt x="1249" y="0"/>
                </a:cubicBezTo>
                <a:lnTo>
                  <a:pt x="2046940" y="0"/>
                </a:lnTo>
                <a:lnTo>
                  <a:pt x="489968" y="3857232"/>
                </a:lnTo>
                <a:lnTo>
                  <a:pt x="0" y="3865507"/>
                </a:lnTo>
                <a:close/>
              </a:path>
            </a:pathLst>
          </a:custGeom>
          <a:solidFill>
            <a:srgbClr val="008C95">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4" name="Parallelogram 7">
            <a:extLst>
              <a:ext uri="{FF2B5EF4-FFF2-40B4-BE49-F238E27FC236}">
                <a16:creationId xmlns:a16="http://schemas.microsoft.com/office/drawing/2014/main" id="{5F3063D2-06C4-FD62-2BC6-2A075DE1BFDC}"/>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9">
            <a:extLst>
              <a:ext uri="{FF2B5EF4-FFF2-40B4-BE49-F238E27FC236}">
                <a16:creationId xmlns:a16="http://schemas.microsoft.com/office/drawing/2014/main" id="{5D23D404-046A-6DA4-6EF8-D8FA0B678D76}"/>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8">
            <a:extLst>
              <a:ext uri="{FF2B5EF4-FFF2-40B4-BE49-F238E27FC236}">
                <a16:creationId xmlns:a16="http://schemas.microsoft.com/office/drawing/2014/main" id="{D377FB50-5216-E4FA-097A-8B1FB0604F56}"/>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3" name="Text Placeholder 13">
            <a:extLst>
              <a:ext uri="{FF2B5EF4-FFF2-40B4-BE49-F238E27FC236}">
                <a16:creationId xmlns:a16="http://schemas.microsoft.com/office/drawing/2014/main" id="{70B4C123-821F-E035-2E02-FB1C932E1D6A}"/>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 name="Text Placeholder 8">
            <a:extLst>
              <a:ext uri="{FF2B5EF4-FFF2-40B4-BE49-F238E27FC236}">
                <a16:creationId xmlns:a16="http://schemas.microsoft.com/office/drawing/2014/main" id="{C50148FA-9831-D87E-3E2D-3EDECA8C9818}"/>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
        <p:nvSpPr>
          <p:cNvPr id="8" name="Text Placeholder 5">
            <a:extLst>
              <a:ext uri="{FF2B5EF4-FFF2-40B4-BE49-F238E27FC236}">
                <a16:creationId xmlns:a16="http://schemas.microsoft.com/office/drawing/2014/main" id="{81D2A3F3-2BD4-21A0-C03D-C0AB211BB138}"/>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536959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4">
    <p:spTree>
      <p:nvGrpSpPr>
        <p:cNvPr id="1" name=""/>
        <p:cNvGrpSpPr/>
        <p:nvPr/>
      </p:nvGrpSpPr>
      <p:grpSpPr>
        <a:xfrm>
          <a:off x="0" y="0"/>
          <a:ext cx="0" cy="0"/>
          <a:chOff x="0" y="0"/>
          <a:chExt cx="0" cy="0"/>
        </a:xfrm>
      </p:grpSpPr>
      <p:sp>
        <p:nvSpPr>
          <p:cNvPr id="12" name="Parallelogram 11">
            <a:extLst>
              <a:ext uri="{FF2B5EF4-FFF2-40B4-BE49-F238E27FC236}">
                <a16:creationId xmlns:a16="http://schemas.microsoft.com/office/drawing/2014/main" id="{EE51B4B3-130B-6799-9B1C-0822088F2B41}"/>
              </a:ext>
            </a:extLst>
          </p:cNvPr>
          <p:cNvSpPr/>
          <p:nvPr userDrawn="1"/>
        </p:nvSpPr>
        <p:spPr>
          <a:xfrm rot="10800000" flipH="1" flipV="1">
            <a:off x="9364315" y="2667000"/>
            <a:ext cx="2827685" cy="3877079"/>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827685"/>
              <a:gd name="connsiteY0" fmla="*/ 3857232 h 3857232"/>
              <a:gd name="connsiteX1" fmla="*/ 1556972 w 2827685"/>
              <a:gd name="connsiteY1" fmla="*/ 0 h 3857232"/>
              <a:gd name="connsiteX2" fmla="*/ 2827685 w 2827685"/>
              <a:gd name="connsiteY2" fmla="*/ 0 h 3857232"/>
              <a:gd name="connsiteX3" fmla="*/ 2442896 w 2827685"/>
              <a:gd name="connsiteY3" fmla="*/ 3857232 h 3857232"/>
              <a:gd name="connsiteX4" fmla="*/ 0 w 2827685"/>
              <a:gd name="connsiteY4" fmla="*/ 3857232 h 3857232"/>
              <a:gd name="connsiteX0" fmla="*/ 0 w 2827685"/>
              <a:gd name="connsiteY0" fmla="*/ 3857232 h 3871824"/>
              <a:gd name="connsiteX1" fmla="*/ 1556972 w 2827685"/>
              <a:gd name="connsiteY1" fmla="*/ 0 h 3871824"/>
              <a:gd name="connsiteX2" fmla="*/ 2827685 w 2827685"/>
              <a:gd name="connsiteY2" fmla="*/ 0 h 3871824"/>
              <a:gd name="connsiteX3" fmla="*/ 2802820 w 2827685"/>
              <a:gd name="connsiteY3" fmla="*/ 3871824 h 3871824"/>
              <a:gd name="connsiteX4" fmla="*/ 0 w 2827685"/>
              <a:gd name="connsiteY4" fmla="*/ 3857232 h 3871824"/>
              <a:gd name="connsiteX0" fmla="*/ 0 w 2827685"/>
              <a:gd name="connsiteY0" fmla="*/ 3857232 h 3877079"/>
              <a:gd name="connsiteX1" fmla="*/ 1556972 w 2827685"/>
              <a:gd name="connsiteY1" fmla="*/ 0 h 3877079"/>
              <a:gd name="connsiteX2" fmla="*/ 2827685 w 2827685"/>
              <a:gd name="connsiteY2" fmla="*/ 0 h 3877079"/>
              <a:gd name="connsiteX3" fmla="*/ 2823841 w 2827685"/>
              <a:gd name="connsiteY3" fmla="*/ 3877079 h 3877079"/>
              <a:gd name="connsiteX4" fmla="*/ 0 w 2827685"/>
              <a:gd name="connsiteY4" fmla="*/ 3857232 h 3877079"/>
              <a:gd name="connsiteX0" fmla="*/ 0 w 2827685"/>
              <a:gd name="connsiteY0" fmla="*/ 3857232 h 3877079"/>
              <a:gd name="connsiteX1" fmla="*/ 1556972 w 2827685"/>
              <a:gd name="connsiteY1" fmla="*/ 0 h 3877079"/>
              <a:gd name="connsiteX2" fmla="*/ 2827685 w 2827685"/>
              <a:gd name="connsiteY2" fmla="*/ 0 h 3877079"/>
              <a:gd name="connsiteX3" fmla="*/ 2823841 w 2827685"/>
              <a:gd name="connsiteY3" fmla="*/ 3877079 h 3877079"/>
              <a:gd name="connsiteX4" fmla="*/ 0 w 2827685"/>
              <a:gd name="connsiteY4" fmla="*/ 3857232 h 3877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7685" h="3877079">
                <a:moveTo>
                  <a:pt x="0" y="3857232"/>
                </a:moveTo>
                <a:lnTo>
                  <a:pt x="1556972" y="0"/>
                </a:lnTo>
                <a:lnTo>
                  <a:pt x="2827685" y="0"/>
                </a:lnTo>
                <a:cubicBezTo>
                  <a:pt x="2826404" y="1292360"/>
                  <a:pt x="2825122" y="2584719"/>
                  <a:pt x="2823841" y="3877079"/>
                </a:cubicBezTo>
                <a:lnTo>
                  <a:pt x="0" y="3857232"/>
                </a:lnTo>
                <a:close/>
              </a:path>
            </a:pathLst>
          </a:custGeom>
          <a:solidFill>
            <a:srgbClr val="008F9C">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dirty="0">
              <a:noFill/>
            </a:endParaRPr>
          </a:p>
        </p:txBody>
      </p:sp>
      <p:sp>
        <p:nvSpPr>
          <p:cNvPr id="11" name="Parallelogram 10">
            <a:extLst>
              <a:ext uri="{FF2B5EF4-FFF2-40B4-BE49-F238E27FC236}">
                <a16:creationId xmlns:a16="http://schemas.microsoft.com/office/drawing/2014/main" id="{3217AD01-ADFD-6641-19B1-3FE6D8A24A66}"/>
              </a:ext>
            </a:extLst>
          </p:cNvPr>
          <p:cNvSpPr/>
          <p:nvPr userDrawn="1"/>
        </p:nvSpPr>
        <p:spPr>
          <a:xfrm rot="10800000" flipH="1" flipV="1">
            <a:off x="10149057" y="4114585"/>
            <a:ext cx="2042943" cy="2743415"/>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482353"/>
              <a:gd name="connsiteY0" fmla="*/ 3857232 h 3857232"/>
              <a:gd name="connsiteX1" fmla="*/ 1556972 w 2482353"/>
              <a:gd name="connsiteY1" fmla="*/ 0 h 3857232"/>
              <a:gd name="connsiteX2" fmla="*/ 2482353 w 2482353"/>
              <a:gd name="connsiteY2" fmla="*/ 0 h 3857232"/>
              <a:gd name="connsiteX3" fmla="*/ 2442896 w 2482353"/>
              <a:gd name="connsiteY3" fmla="*/ 3857232 h 3857232"/>
              <a:gd name="connsiteX4" fmla="*/ 0 w 2482353"/>
              <a:gd name="connsiteY4" fmla="*/ 3857232 h 3857232"/>
              <a:gd name="connsiteX0" fmla="*/ 0 w 2482353"/>
              <a:gd name="connsiteY0" fmla="*/ 3857232 h 3857232"/>
              <a:gd name="connsiteX1" fmla="*/ 1556972 w 2482353"/>
              <a:gd name="connsiteY1" fmla="*/ 0 h 3857232"/>
              <a:gd name="connsiteX2" fmla="*/ 2482353 w 2482353"/>
              <a:gd name="connsiteY2" fmla="*/ 0 h 3857232"/>
              <a:gd name="connsiteX3" fmla="*/ 2472079 w 2482353"/>
              <a:gd name="connsiteY3" fmla="*/ 2748279 h 3857232"/>
              <a:gd name="connsiteX4" fmla="*/ 0 w 2482353"/>
              <a:gd name="connsiteY4" fmla="*/ 3857232 h 3857232"/>
              <a:gd name="connsiteX0" fmla="*/ 0 w 2039745"/>
              <a:gd name="connsiteY0" fmla="*/ 2723960 h 2748279"/>
              <a:gd name="connsiteX1" fmla="*/ 1114364 w 2039745"/>
              <a:gd name="connsiteY1" fmla="*/ 0 h 2748279"/>
              <a:gd name="connsiteX2" fmla="*/ 2039745 w 2039745"/>
              <a:gd name="connsiteY2" fmla="*/ 0 h 2748279"/>
              <a:gd name="connsiteX3" fmla="*/ 2029471 w 2039745"/>
              <a:gd name="connsiteY3" fmla="*/ 2748279 h 2748279"/>
              <a:gd name="connsiteX4" fmla="*/ 0 w 2039745"/>
              <a:gd name="connsiteY4" fmla="*/ 2723960 h 2748279"/>
              <a:gd name="connsiteX0" fmla="*/ 0 w 2039745"/>
              <a:gd name="connsiteY0" fmla="*/ 2743415 h 2748279"/>
              <a:gd name="connsiteX1" fmla="*/ 1114364 w 2039745"/>
              <a:gd name="connsiteY1" fmla="*/ 0 h 2748279"/>
              <a:gd name="connsiteX2" fmla="*/ 2039745 w 2039745"/>
              <a:gd name="connsiteY2" fmla="*/ 0 h 2748279"/>
              <a:gd name="connsiteX3" fmla="*/ 2029471 w 2039745"/>
              <a:gd name="connsiteY3" fmla="*/ 2748279 h 2748279"/>
              <a:gd name="connsiteX4" fmla="*/ 0 w 2039745"/>
              <a:gd name="connsiteY4" fmla="*/ 2743415 h 2748279"/>
              <a:gd name="connsiteX0" fmla="*/ 0 w 2039745"/>
              <a:gd name="connsiteY0" fmla="*/ 2743415 h 2743415"/>
              <a:gd name="connsiteX1" fmla="*/ 1114364 w 2039745"/>
              <a:gd name="connsiteY1" fmla="*/ 0 h 2743415"/>
              <a:gd name="connsiteX2" fmla="*/ 2039745 w 2039745"/>
              <a:gd name="connsiteY2" fmla="*/ 0 h 2743415"/>
              <a:gd name="connsiteX3" fmla="*/ 2029471 w 2039745"/>
              <a:gd name="connsiteY3" fmla="*/ 2727258 h 2743415"/>
              <a:gd name="connsiteX4" fmla="*/ 0 w 2039745"/>
              <a:gd name="connsiteY4" fmla="*/ 2743415 h 2743415"/>
              <a:gd name="connsiteX0" fmla="*/ 0 w 2042943"/>
              <a:gd name="connsiteY0" fmla="*/ 2743415 h 2743415"/>
              <a:gd name="connsiteX1" fmla="*/ 1114364 w 2042943"/>
              <a:gd name="connsiteY1" fmla="*/ 0 h 2743415"/>
              <a:gd name="connsiteX2" fmla="*/ 2039745 w 2042943"/>
              <a:gd name="connsiteY2" fmla="*/ 0 h 2743415"/>
              <a:gd name="connsiteX3" fmla="*/ 2042171 w 2042943"/>
              <a:gd name="connsiteY3" fmla="*/ 2743133 h 2743415"/>
              <a:gd name="connsiteX4" fmla="*/ 0 w 2042943"/>
              <a:gd name="connsiteY4" fmla="*/ 2743415 h 2743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2943" h="2743415">
                <a:moveTo>
                  <a:pt x="0" y="2743415"/>
                </a:moveTo>
                <a:lnTo>
                  <a:pt x="1114364" y="0"/>
                </a:lnTo>
                <a:lnTo>
                  <a:pt x="2039745" y="0"/>
                </a:lnTo>
                <a:cubicBezTo>
                  <a:pt x="2036320" y="916093"/>
                  <a:pt x="2045596" y="1827040"/>
                  <a:pt x="2042171" y="2743133"/>
                </a:cubicBezTo>
                <a:lnTo>
                  <a:pt x="0" y="2743415"/>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dirty="0">
              <a:noFill/>
            </a:endParaRPr>
          </a:p>
        </p:txBody>
      </p:sp>
      <p:sp>
        <p:nvSpPr>
          <p:cNvPr id="8" name="Parallelogram 7">
            <a:extLst>
              <a:ext uri="{FF2B5EF4-FFF2-40B4-BE49-F238E27FC236}">
                <a16:creationId xmlns:a16="http://schemas.microsoft.com/office/drawing/2014/main" id="{0A86830B-0C75-6D38-034B-205E9525A85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09B54D76-4F55-1932-1D90-D9ED84891252}"/>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8F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blue and black text on a black background&#10;&#10;Description automatically generated">
            <a:extLst>
              <a:ext uri="{FF2B5EF4-FFF2-40B4-BE49-F238E27FC236}">
                <a16:creationId xmlns:a16="http://schemas.microsoft.com/office/drawing/2014/main" id="{9AFEC8D4-F544-5C7E-A1D3-7AFDC4D8F7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9" name="Text Placeholder 8">
            <a:extLst>
              <a:ext uri="{FF2B5EF4-FFF2-40B4-BE49-F238E27FC236}">
                <a16:creationId xmlns:a16="http://schemas.microsoft.com/office/drawing/2014/main" id="{8E371248-1C22-541D-A79E-7C7446108C7D}"/>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14" name="Text Placeholder 13">
            <a:extLst>
              <a:ext uri="{FF2B5EF4-FFF2-40B4-BE49-F238E27FC236}">
                <a16:creationId xmlns:a16="http://schemas.microsoft.com/office/drawing/2014/main" id="{837A23F8-4A6D-6E12-149D-99727604F935}"/>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2" name="Text Placeholder 8">
            <a:extLst>
              <a:ext uri="{FF2B5EF4-FFF2-40B4-BE49-F238E27FC236}">
                <a16:creationId xmlns:a16="http://schemas.microsoft.com/office/drawing/2014/main" id="{EEE3EEB1-1AED-C5C0-B09A-B92CD0B9D517}"/>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
        <p:nvSpPr>
          <p:cNvPr id="3" name="Text Placeholder 5">
            <a:extLst>
              <a:ext uri="{FF2B5EF4-FFF2-40B4-BE49-F238E27FC236}">
                <a16:creationId xmlns:a16="http://schemas.microsoft.com/office/drawing/2014/main" id="{E34BC324-A01E-1342-6DBC-C8482014D47B}"/>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0666220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55D4CC-7B24-A909-A805-1319DFD79D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6" t="64357" r="126" b="53"/>
          <a:stretch/>
        </p:blipFill>
        <p:spPr>
          <a:xfrm>
            <a:off x="0" y="4415939"/>
            <a:ext cx="12187093" cy="2442060"/>
          </a:xfrm>
          <a:prstGeom prst="rect">
            <a:avLst/>
          </a:prstGeom>
        </p:spPr>
      </p:pic>
      <p:sp>
        <p:nvSpPr>
          <p:cNvPr id="2" name="Parallelogram 1">
            <a:extLst>
              <a:ext uri="{FF2B5EF4-FFF2-40B4-BE49-F238E27FC236}">
                <a16:creationId xmlns:a16="http://schemas.microsoft.com/office/drawing/2014/main" id="{7A8269B2-FAC2-FE4D-053B-2F3D60076225}"/>
              </a:ext>
            </a:extLst>
          </p:cNvPr>
          <p:cNvSpPr/>
          <p:nvPr userDrawn="1"/>
        </p:nvSpPr>
        <p:spPr>
          <a:xfrm rot="10800000" flipV="1">
            <a:off x="7620000" y="4417770"/>
            <a:ext cx="3417559" cy="2440230"/>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751151"/>
              <a:gd name="connsiteY0" fmla="*/ 2678424 h 3300216"/>
              <a:gd name="connsiteX1" fmla="*/ 1083415 w 3751151"/>
              <a:gd name="connsiteY1" fmla="*/ 0 h 3300216"/>
              <a:gd name="connsiteX2" fmla="*/ 3751151 w 3751151"/>
              <a:gd name="connsiteY2" fmla="*/ 0 h 3300216"/>
              <a:gd name="connsiteX3" fmla="*/ 2419019 w 3751151"/>
              <a:gd name="connsiteY3" fmla="*/ 3300216 h 3300216"/>
              <a:gd name="connsiteX4" fmla="*/ 0 w 3751151"/>
              <a:gd name="connsiteY4" fmla="*/ 2678424 h 3300216"/>
              <a:gd name="connsiteX0" fmla="*/ 0 w 3751151"/>
              <a:gd name="connsiteY0" fmla="*/ 2678424 h 2700370"/>
              <a:gd name="connsiteX1" fmla="*/ 1083415 w 3751151"/>
              <a:gd name="connsiteY1" fmla="*/ 0 h 2700370"/>
              <a:gd name="connsiteX2" fmla="*/ 3751151 w 3751151"/>
              <a:gd name="connsiteY2" fmla="*/ 0 h 2700370"/>
              <a:gd name="connsiteX3" fmla="*/ 2660420 w 3751151"/>
              <a:gd name="connsiteY3" fmla="*/ 2700370 h 2700370"/>
              <a:gd name="connsiteX4" fmla="*/ 0 w 3751151"/>
              <a:gd name="connsiteY4" fmla="*/ 2678424 h 2700370"/>
              <a:gd name="connsiteX0" fmla="*/ 0 w 3751151"/>
              <a:gd name="connsiteY0" fmla="*/ 2678424 h 2678424"/>
              <a:gd name="connsiteX1" fmla="*/ 1083415 w 3751151"/>
              <a:gd name="connsiteY1" fmla="*/ 0 h 2678424"/>
              <a:gd name="connsiteX2" fmla="*/ 3751151 w 3751151"/>
              <a:gd name="connsiteY2" fmla="*/ 0 h 2678424"/>
              <a:gd name="connsiteX3" fmla="*/ 2670253 w 3751151"/>
              <a:gd name="connsiteY3" fmla="*/ 2675789 h 2678424"/>
              <a:gd name="connsiteX4" fmla="*/ 0 w 3751151"/>
              <a:gd name="connsiteY4" fmla="*/ 2678424 h 2678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1151" h="2678424">
                <a:moveTo>
                  <a:pt x="0" y="2678424"/>
                </a:moveTo>
                <a:lnTo>
                  <a:pt x="1083415" y="0"/>
                </a:lnTo>
                <a:lnTo>
                  <a:pt x="3751151" y="0"/>
                </a:lnTo>
                <a:lnTo>
                  <a:pt x="2670253" y="2675789"/>
                </a:lnTo>
                <a:lnTo>
                  <a:pt x="0" y="2678424"/>
                </a:lnTo>
                <a:close/>
              </a:path>
            </a:pathLst>
          </a:custGeom>
          <a:solidFill>
            <a:srgbClr val="008C95">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3" name="Parallelogram 8">
            <a:extLst>
              <a:ext uri="{FF2B5EF4-FFF2-40B4-BE49-F238E27FC236}">
                <a16:creationId xmlns:a16="http://schemas.microsoft.com/office/drawing/2014/main" id="{EC0948F1-1426-F5C9-C80E-C7607204F18A}"/>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Parallelogram 9">
            <a:extLst>
              <a:ext uri="{FF2B5EF4-FFF2-40B4-BE49-F238E27FC236}">
                <a16:creationId xmlns:a16="http://schemas.microsoft.com/office/drawing/2014/main" id="{02993EE9-AC13-1245-3A53-45D9F5BEE807}"/>
              </a:ext>
            </a:extLst>
          </p:cNvPr>
          <p:cNvSpPr/>
          <p:nvPr userDrawn="1"/>
        </p:nvSpPr>
        <p:spPr>
          <a:xfrm rot="10800000" flipV="1">
            <a:off x="8700056" y="4417769"/>
            <a:ext cx="3502387" cy="2440231"/>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 name="connsiteX0" fmla="*/ 923237 w 7230904"/>
              <a:gd name="connsiteY0" fmla="*/ 5028787 h 5029200"/>
              <a:gd name="connsiteX1" fmla="*/ 0 w 7230904"/>
              <a:gd name="connsiteY1" fmla="*/ 8389 h 5029200"/>
              <a:gd name="connsiteX2" fmla="*/ 7230904 w 7230904"/>
              <a:gd name="connsiteY2" fmla="*/ 0 h 5029200"/>
              <a:gd name="connsiteX3" fmla="*/ 5200867 w 7230904"/>
              <a:gd name="connsiteY3" fmla="*/ 5029200 h 5029200"/>
              <a:gd name="connsiteX4" fmla="*/ 923237 w 7230904"/>
              <a:gd name="connsiteY4" fmla="*/ 5028787 h 5029200"/>
              <a:gd name="connsiteX0" fmla="*/ 15102 w 7230904"/>
              <a:gd name="connsiteY0" fmla="*/ 5028788 h 5029200"/>
              <a:gd name="connsiteX1" fmla="*/ 0 w 7230904"/>
              <a:gd name="connsiteY1" fmla="*/ 8389 h 5029200"/>
              <a:gd name="connsiteX2" fmla="*/ 7230904 w 7230904"/>
              <a:gd name="connsiteY2" fmla="*/ 0 h 5029200"/>
              <a:gd name="connsiteX3" fmla="*/ 5200867 w 7230904"/>
              <a:gd name="connsiteY3" fmla="*/ 5029200 h 5029200"/>
              <a:gd name="connsiteX4" fmla="*/ 15102 w 7230904"/>
              <a:gd name="connsiteY4" fmla="*/ 5028788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0904" h="5029200">
                <a:moveTo>
                  <a:pt x="15102" y="5028788"/>
                </a:moveTo>
                <a:lnTo>
                  <a:pt x="0" y="8389"/>
                </a:lnTo>
                <a:lnTo>
                  <a:pt x="7230904" y="0"/>
                </a:lnTo>
                <a:lnTo>
                  <a:pt x="5200867" y="5029200"/>
                </a:lnTo>
                <a:lnTo>
                  <a:pt x="15102" y="5028788"/>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7" name="Title 4">
            <a:extLst>
              <a:ext uri="{FF2B5EF4-FFF2-40B4-BE49-F238E27FC236}">
                <a16:creationId xmlns:a16="http://schemas.microsoft.com/office/drawing/2014/main" id="{A9CD436F-3861-F942-F82B-11D81AE5D705}"/>
              </a:ext>
            </a:extLst>
          </p:cNvPr>
          <p:cNvSpPr>
            <a:spLocks noGrp="1"/>
          </p:cNvSpPr>
          <p:nvPr>
            <p:ph type="title"/>
          </p:nvPr>
        </p:nvSpPr>
        <p:spPr>
          <a:xfrm>
            <a:off x="537399" y="1823898"/>
            <a:ext cx="9349993" cy="559323"/>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8" name="Text Placeholder 5">
            <a:extLst>
              <a:ext uri="{FF2B5EF4-FFF2-40B4-BE49-F238E27FC236}">
                <a16:creationId xmlns:a16="http://schemas.microsoft.com/office/drawing/2014/main" id="{4847457C-82FC-5CD1-1436-BB2D5FEB2D23}"/>
              </a:ext>
            </a:extLst>
          </p:cNvPr>
          <p:cNvSpPr>
            <a:spLocks noGrp="1"/>
          </p:cNvSpPr>
          <p:nvPr>
            <p:ph type="body" sz="quarter" idx="10"/>
          </p:nvPr>
        </p:nvSpPr>
        <p:spPr>
          <a:xfrm>
            <a:off x="538163" y="27432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22144553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sp>
        <p:nvSpPr>
          <p:cNvPr id="9" name="Parallelogram 8">
            <a:extLst>
              <a:ext uri="{FF2B5EF4-FFF2-40B4-BE49-F238E27FC236}">
                <a16:creationId xmlns:a16="http://schemas.microsoft.com/office/drawing/2014/main" id="{2B5544DF-45D9-683D-F20F-7443E374210F}"/>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0" name="Parallelogram 9">
            <a:extLst>
              <a:ext uri="{FF2B5EF4-FFF2-40B4-BE49-F238E27FC236}">
                <a16:creationId xmlns:a16="http://schemas.microsoft.com/office/drawing/2014/main" id="{436EFA45-7D8F-774F-2F9F-3CF0C3177336}"/>
              </a:ext>
            </a:extLst>
          </p:cNvPr>
          <p:cNvSpPr/>
          <p:nvPr userDrawn="1"/>
        </p:nvSpPr>
        <p:spPr>
          <a:xfrm rot="10800000" flipV="1">
            <a:off x="9067799" y="4363826"/>
            <a:ext cx="3125543" cy="2494173"/>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011" h="5034570">
                <a:moveTo>
                  <a:pt x="1344" y="5034157"/>
                </a:moveTo>
                <a:lnTo>
                  <a:pt x="0" y="0"/>
                </a:lnTo>
                <a:lnTo>
                  <a:pt x="6309011" y="5370"/>
                </a:lnTo>
                <a:lnTo>
                  <a:pt x="4278974" y="5034570"/>
                </a:lnTo>
                <a:lnTo>
                  <a:pt x="1344" y="5034157"/>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2" name="Parallelogram 11">
            <a:extLst>
              <a:ext uri="{FF2B5EF4-FFF2-40B4-BE49-F238E27FC236}">
                <a16:creationId xmlns:a16="http://schemas.microsoft.com/office/drawing/2014/main" id="{E3B920C3-D2BE-A085-E386-A541A0DC777D}"/>
              </a:ext>
            </a:extLst>
          </p:cNvPr>
          <p:cNvSpPr/>
          <p:nvPr userDrawn="1"/>
        </p:nvSpPr>
        <p:spPr>
          <a:xfrm rot="10800000" flipV="1">
            <a:off x="8771395" y="5419686"/>
            <a:ext cx="2553585" cy="1438314"/>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999868"/>
              <a:gd name="connsiteY0" fmla="*/ 3300216 h 3300216"/>
              <a:gd name="connsiteX1" fmla="*/ 1332132 w 3999868"/>
              <a:gd name="connsiteY1" fmla="*/ 0 h 3300216"/>
              <a:gd name="connsiteX2" fmla="*/ 3999868 w 3999868"/>
              <a:gd name="connsiteY2" fmla="*/ 0 h 3300216"/>
              <a:gd name="connsiteX3" fmla="*/ 3209602 w 3999868"/>
              <a:gd name="connsiteY3" fmla="*/ 1979416 h 3300216"/>
              <a:gd name="connsiteX4" fmla="*/ 0 w 3999868"/>
              <a:gd name="connsiteY4" fmla="*/ 3300216 h 3300216"/>
              <a:gd name="connsiteX0" fmla="*/ 0 w 3508801"/>
              <a:gd name="connsiteY0" fmla="*/ 2097949 h 2097949"/>
              <a:gd name="connsiteX1" fmla="*/ 841065 w 3508801"/>
              <a:gd name="connsiteY1" fmla="*/ 0 h 2097949"/>
              <a:gd name="connsiteX2" fmla="*/ 3508801 w 3508801"/>
              <a:gd name="connsiteY2" fmla="*/ 0 h 2097949"/>
              <a:gd name="connsiteX3" fmla="*/ 2718535 w 3508801"/>
              <a:gd name="connsiteY3" fmla="*/ 1979416 h 2097949"/>
              <a:gd name="connsiteX4" fmla="*/ 0 w 3508801"/>
              <a:gd name="connsiteY4" fmla="*/ 2097949 h 2097949"/>
              <a:gd name="connsiteX0" fmla="*/ 0 w 3425167"/>
              <a:gd name="connsiteY0" fmla="*/ 1925105 h 1979416"/>
              <a:gd name="connsiteX1" fmla="*/ 757431 w 3425167"/>
              <a:gd name="connsiteY1" fmla="*/ 0 h 1979416"/>
              <a:gd name="connsiteX2" fmla="*/ 3425167 w 3425167"/>
              <a:gd name="connsiteY2" fmla="*/ 0 h 1979416"/>
              <a:gd name="connsiteX3" fmla="*/ 2634901 w 3425167"/>
              <a:gd name="connsiteY3" fmla="*/ 1979416 h 1979416"/>
              <a:gd name="connsiteX4" fmla="*/ 0 w 3425167"/>
              <a:gd name="connsiteY4" fmla="*/ 1925105 h 1979416"/>
              <a:gd name="connsiteX0" fmla="*/ 0 w 3425167"/>
              <a:gd name="connsiteY0" fmla="*/ 1925105 h 1929235"/>
              <a:gd name="connsiteX1" fmla="*/ 757431 w 3425167"/>
              <a:gd name="connsiteY1" fmla="*/ 0 h 1929235"/>
              <a:gd name="connsiteX2" fmla="*/ 3425167 w 3425167"/>
              <a:gd name="connsiteY2" fmla="*/ 0 h 1929235"/>
              <a:gd name="connsiteX3" fmla="*/ 2657203 w 3425167"/>
              <a:gd name="connsiteY3" fmla="*/ 1929235 h 1929235"/>
              <a:gd name="connsiteX4" fmla="*/ 0 w 3425167"/>
              <a:gd name="connsiteY4" fmla="*/ 1925105 h 192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5167" h="1929235">
                <a:moveTo>
                  <a:pt x="0" y="1925105"/>
                </a:moveTo>
                <a:lnTo>
                  <a:pt x="757431" y="0"/>
                </a:lnTo>
                <a:lnTo>
                  <a:pt x="3425167" y="0"/>
                </a:lnTo>
                <a:lnTo>
                  <a:pt x="2657203" y="1929235"/>
                </a:lnTo>
                <a:lnTo>
                  <a:pt x="0" y="1925105"/>
                </a:lnTo>
                <a:close/>
              </a:path>
            </a:pathLst>
          </a:custGeom>
          <a:solidFill>
            <a:srgbClr val="008F9C">
              <a:alpha val="731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5" name="Title 4">
            <a:extLst>
              <a:ext uri="{FF2B5EF4-FFF2-40B4-BE49-F238E27FC236}">
                <a16:creationId xmlns:a16="http://schemas.microsoft.com/office/drawing/2014/main" id="{81CB260B-03CF-C7F0-1CAA-5B107D43133A}"/>
              </a:ext>
            </a:extLst>
          </p:cNvPr>
          <p:cNvSpPr>
            <a:spLocks noGrp="1"/>
          </p:cNvSpPr>
          <p:nvPr>
            <p:ph type="title"/>
          </p:nvPr>
        </p:nvSpPr>
        <p:spPr>
          <a:xfrm>
            <a:off x="537399" y="1823898"/>
            <a:ext cx="9349993" cy="559323"/>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6" name="Text Placeholder 5">
            <a:extLst>
              <a:ext uri="{FF2B5EF4-FFF2-40B4-BE49-F238E27FC236}">
                <a16:creationId xmlns:a16="http://schemas.microsoft.com/office/drawing/2014/main" id="{ECCF66A1-63F1-7C00-012E-24A1A72A1203}"/>
              </a:ext>
            </a:extLst>
          </p:cNvPr>
          <p:cNvSpPr>
            <a:spLocks noGrp="1"/>
          </p:cNvSpPr>
          <p:nvPr>
            <p:ph type="body" sz="quarter" idx="10"/>
          </p:nvPr>
        </p:nvSpPr>
        <p:spPr>
          <a:xfrm>
            <a:off x="538163" y="27432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2649796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4AB4C-B6C8-DB22-7E60-9F411C74BC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0EA363A-9462-7378-3831-E67996E283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3E096D-D493-736C-6852-0B0AEC72C3A6}"/>
              </a:ext>
            </a:extLst>
          </p:cNvPr>
          <p:cNvSpPr>
            <a:spLocks noGrp="1"/>
          </p:cNvSpPr>
          <p:nvPr>
            <p:ph type="dt" sz="half" idx="10"/>
          </p:nvPr>
        </p:nvSpPr>
        <p:spPr/>
        <p:txBody>
          <a:bodyPr/>
          <a:lstStyle/>
          <a:p>
            <a:fld id="{1CDE07F8-CAEE-41D0-B4A3-4CF69E12C88D}" type="datetimeFigureOut">
              <a:rPr lang="en-GB" smtClean="0"/>
              <a:t>19/02/2026</a:t>
            </a:fld>
            <a:endParaRPr lang="en-GB"/>
          </a:p>
        </p:txBody>
      </p:sp>
      <p:sp>
        <p:nvSpPr>
          <p:cNvPr id="5" name="Footer Placeholder 4">
            <a:extLst>
              <a:ext uri="{FF2B5EF4-FFF2-40B4-BE49-F238E27FC236}">
                <a16:creationId xmlns:a16="http://schemas.microsoft.com/office/drawing/2014/main" id="{0BE25FAF-A884-0308-A420-CD5A19AF54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D42E57-6B39-FF43-0E32-A395DA62FF0F}"/>
              </a:ext>
            </a:extLst>
          </p:cNvPr>
          <p:cNvSpPr>
            <a:spLocks noGrp="1"/>
          </p:cNvSpPr>
          <p:nvPr>
            <p:ph type="sldNum" sz="quarter" idx="12"/>
          </p:nvPr>
        </p:nvSpPr>
        <p:spPr/>
        <p:txBody>
          <a:bodyPr/>
          <a:lstStyle/>
          <a:p>
            <a:fld id="{51000EEE-E845-4721-8384-F7F584618F86}" type="slidenum">
              <a:rPr lang="en-GB" smtClean="0"/>
              <a:t>‹#›</a:t>
            </a:fld>
            <a:endParaRPr lang="en-GB"/>
          </a:p>
        </p:txBody>
      </p:sp>
      <p:sp>
        <p:nvSpPr>
          <p:cNvPr id="7" name="Parallelogram 7">
            <a:extLst>
              <a:ext uri="{FF2B5EF4-FFF2-40B4-BE49-F238E27FC236}">
                <a16:creationId xmlns:a16="http://schemas.microsoft.com/office/drawing/2014/main" id="{8765BBA9-A999-8A71-E68C-2ACFE72CBC85}"/>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rallelogram 9">
            <a:extLst>
              <a:ext uri="{FF2B5EF4-FFF2-40B4-BE49-F238E27FC236}">
                <a16:creationId xmlns:a16="http://schemas.microsoft.com/office/drawing/2014/main" id="{9D2B5B24-65CA-5AF3-88F0-146BC9158E4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ue and black text on a black background&#10;&#10;Description automatically generated">
            <a:extLst>
              <a:ext uri="{FF2B5EF4-FFF2-40B4-BE49-F238E27FC236}">
                <a16:creationId xmlns:a16="http://schemas.microsoft.com/office/drawing/2014/main" id="{C2FEEF78-9B20-5684-63D0-35BDA3B210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Tree>
    <p:extLst>
      <p:ext uri="{BB962C8B-B14F-4D97-AF65-F5344CB8AC3E}">
        <p14:creationId xmlns:p14="http://schemas.microsoft.com/office/powerpoint/2010/main" val="3820393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9" name="Parallelogram 8">
            <a:extLst>
              <a:ext uri="{FF2B5EF4-FFF2-40B4-BE49-F238E27FC236}">
                <a16:creationId xmlns:a16="http://schemas.microsoft.com/office/drawing/2014/main" id="{2B5544DF-45D9-683D-F20F-7443E374210F}"/>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10" name="Parallelogram 9">
            <a:extLst>
              <a:ext uri="{FF2B5EF4-FFF2-40B4-BE49-F238E27FC236}">
                <a16:creationId xmlns:a16="http://schemas.microsoft.com/office/drawing/2014/main" id="{436EFA45-7D8F-774F-2F9F-3CF0C3177336}"/>
              </a:ext>
            </a:extLst>
          </p:cNvPr>
          <p:cNvSpPr/>
          <p:nvPr userDrawn="1"/>
        </p:nvSpPr>
        <p:spPr>
          <a:xfrm rot="10800000" flipV="1">
            <a:off x="9067799" y="4363826"/>
            <a:ext cx="3125543" cy="2494173"/>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011" h="5034570">
                <a:moveTo>
                  <a:pt x="1344" y="5034157"/>
                </a:moveTo>
                <a:lnTo>
                  <a:pt x="0" y="0"/>
                </a:lnTo>
                <a:lnTo>
                  <a:pt x="6309011" y="5370"/>
                </a:lnTo>
                <a:lnTo>
                  <a:pt x="4278974" y="5034570"/>
                </a:lnTo>
                <a:lnTo>
                  <a:pt x="1344" y="5034157"/>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12" name="Parallelogram 11">
            <a:extLst>
              <a:ext uri="{FF2B5EF4-FFF2-40B4-BE49-F238E27FC236}">
                <a16:creationId xmlns:a16="http://schemas.microsoft.com/office/drawing/2014/main" id="{E3B920C3-D2BE-A085-E386-A541A0DC777D}"/>
              </a:ext>
            </a:extLst>
          </p:cNvPr>
          <p:cNvSpPr/>
          <p:nvPr userDrawn="1"/>
        </p:nvSpPr>
        <p:spPr>
          <a:xfrm rot="10800000" flipV="1">
            <a:off x="8771395" y="5419686"/>
            <a:ext cx="2553585" cy="1438314"/>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999868"/>
              <a:gd name="connsiteY0" fmla="*/ 3300216 h 3300216"/>
              <a:gd name="connsiteX1" fmla="*/ 1332132 w 3999868"/>
              <a:gd name="connsiteY1" fmla="*/ 0 h 3300216"/>
              <a:gd name="connsiteX2" fmla="*/ 3999868 w 3999868"/>
              <a:gd name="connsiteY2" fmla="*/ 0 h 3300216"/>
              <a:gd name="connsiteX3" fmla="*/ 3209602 w 3999868"/>
              <a:gd name="connsiteY3" fmla="*/ 1979416 h 3300216"/>
              <a:gd name="connsiteX4" fmla="*/ 0 w 3999868"/>
              <a:gd name="connsiteY4" fmla="*/ 3300216 h 3300216"/>
              <a:gd name="connsiteX0" fmla="*/ 0 w 3508801"/>
              <a:gd name="connsiteY0" fmla="*/ 2097949 h 2097949"/>
              <a:gd name="connsiteX1" fmla="*/ 841065 w 3508801"/>
              <a:gd name="connsiteY1" fmla="*/ 0 h 2097949"/>
              <a:gd name="connsiteX2" fmla="*/ 3508801 w 3508801"/>
              <a:gd name="connsiteY2" fmla="*/ 0 h 2097949"/>
              <a:gd name="connsiteX3" fmla="*/ 2718535 w 3508801"/>
              <a:gd name="connsiteY3" fmla="*/ 1979416 h 2097949"/>
              <a:gd name="connsiteX4" fmla="*/ 0 w 3508801"/>
              <a:gd name="connsiteY4" fmla="*/ 2097949 h 2097949"/>
              <a:gd name="connsiteX0" fmla="*/ 0 w 3425167"/>
              <a:gd name="connsiteY0" fmla="*/ 1925105 h 1979416"/>
              <a:gd name="connsiteX1" fmla="*/ 757431 w 3425167"/>
              <a:gd name="connsiteY1" fmla="*/ 0 h 1979416"/>
              <a:gd name="connsiteX2" fmla="*/ 3425167 w 3425167"/>
              <a:gd name="connsiteY2" fmla="*/ 0 h 1979416"/>
              <a:gd name="connsiteX3" fmla="*/ 2634901 w 3425167"/>
              <a:gd name="connsiteY3" fmla="*/ 1979416 h 1979416"/>
              <a:gd name="connsiteX4" fmla="*/ 0 w 3425167"/>
              <a:gd name="connsiteY4" fmla="*/ 1925105 h 1979416"/>
              <a:gd name="connsiteX0" fmla="*/ 0 w 3425167"/>
              <a:gd name="connsiteY0" fmla="*/ 1925105 h 1929235"/>
              <a:gd name="connsiteX1" fmla="*/ 757431 w 3425167"/>
              <a:gd name="connsiteY1" fmla="*/ 0 h 1929235"/>
              <a:gd name="connsiteX2" fmla="*/ 3425167 w 3425167"/>
              <a:gd name="connsiteY2" fmla="*/ 0 h 1929235"/>
              <a:gd name="connsiteX3" fmla="*/ 2657203 w 3425167"/>
              <a:gd name="connsiteY3" fmla="*/ 1929235 h 1929235"/>
              <a:gd name="connsiteX4" fmla="*/ 0 w 3425167"/>
              <a:gd name="connsiteY4" fmla="*/ 1925105 h 192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5167" h="1929235">
                <a:moveTo>
                  <a:pt x="0" y="1925105"/>
                </a:moveTo>
                <a:lnTo>
                  <a:pt x="757431" y="0"/>
                </a:lnTo>
                <a:lnTo>
                  <a:pt x="3425167" y="0"/>
                </a:lnTo>
                <a:lnTo>
                  <a:pt x="2657203" y="1929235"/>
                </a:lnTo>
                <a:lnTo>
                  <a:pt x="0" y="1925105"/>
                </a:lnTo>
                <a:close/>
              </a:path>
            </a:pathLst>
          </a:custGeom>
          <a:solidFill>
            <a:srgbClr val="008F9C">
              <a:alpha val="731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Title 4">
            <a:extLst>
              <a:ext uri="{FF2B5EF4-FFF2-40B4-BE49-F238E27FC236}">
                <a16:creationId xmlns:a16="http://schemas.microsoft.com/office/drawing/2014/main" id="{81CB260B-03CF-C7F0-1CAA-5B107D43133A}"/>
              </a:ext>
            </a:extLst>
          </p:cNvPr>
          <p:cNvSpPr>
            <a:spLocks noGrp="1"/>
          </p:cNvSpPr>
          <p:nvPr>
            <p:ph type="title"/>
          </p:nvPr>
        </p:nvSpPr>
        <p:spPr>
          <a:xfrm>
            <a:off x="537399" y="1823898"/>
            <a:ext cx="9349993" cy="559323"/>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6" name="Text Placeholder 5">
            <a:extLst>
              <a:ext uri="{FF2B5EF4-FFF2-40B4-BE49-F238E27FC236}">
                <a16:creationId xmlns:a16="http://schemas.microsoft.com/office/drawing/2014/main" id="{ECCF66A1-63F1-7C00-012E-24A1A72A1203}"/>
              </a:ext>
            </a:extLst>
          </p:cNvPr>
          <p:cNvSpPr>
            <a:spLocks noGrp="1"/>
          </p:cNvSpPr>
          <p:nvPr>
            <p:ph type="body" sz="quarter" idx="10"/>
          </p:nvPr>
        </p:nvSpPr>
        <p:spPr>
          <a:xfrm>
            <a:off x="538163" y="27432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24930731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55D4CC-7B24-A909-A805-1319DFD79D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6" t="64357" r="126" b="53"/>
          <a:stretch/>
        </p:blipFill>
        <p:spPr>
          <a:xfrm>
            <a:off x="0" y="4415939"/>
            <a:ext cx="12187093" cy="2442060"/>
          </a:xfrm>
          <a:prstGeom prst="rect">
            <a:avLst/>
          </a:prstGeom>
        </p:spPr>
      </p:pic>
      <p:sp>
        <p:nvSpPr>
          <p:cNvPr id="2" name="Parallelogram 1">
            <a:extLst>
              <a:ext uri="{FF2B5EF4-FFF2-40B4-BE49-F238E27FC236}">
                <a16:creationId xmlns:a16="http://schemas.microsoft.com/office/drawing/2014/main" id="{7A8269B2-FAC2-FE4D-053B-2F3D60076225}"/>
              </a:ext>
            </a:extLst>
          </p:cNvPr>
          <p:cNvSpPr/>
          <p:nvPr userDrawn="1"/>
        </p:nvSpPr>
        <p:spPr>
          <a:xfrm rot="10800000" flipV="1">
            <a:off x="7620000" y="4417770"/>
            <a:ext cx="3417559" cy="2440230"/>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751151"/>
              <a:gd name="connsiteY0" fmla="*/ 2678424 h 3300216"/>
              <a:gd name="connsiteX1" fmla="*/ 1083415 w 3751151"/>
              <a:gd name="connsiteY1" fmla="*/ 0 h 3300216"/>
              <a:gd name="connsiteX2" fmla="*/ 3751151 w 3751151"/>
              <a:gd name="connsiteY2" fmla="*/ 0 h 3300216"/>
              <a:gd name="connsiteX3" fmla="*/ 2419019 w 3751151"/>
              <a:gd name="connsiteY3" fmla="*/ 3300216 h 3300216"/>
              <a:gd name="connsiteX4" fmla="*/ 0 w 3751151"/>
              <a:gd name="connsiteY4" fmla="*/ 2678424 h 3300216"/>
              <a:gd name="connsiteX0" fmla="*/ 0 w 3751151"/>
              <a:gd name="connsiteY0" fmla="*/ 2678424 h 2700370"/>
              <a:gd name="connsiteX1" fmla="*/ 1083415 w 3751151"/>
              <a:gd name="connsiteY1" fmla="*/ 0 h 2700370"/>
              <a:gd name="connsiteX2" fmla="*/ 3751151 w 3751151"/>
              <a:gd name="connsiteY2" fmla="*/ 0 h 2700370"/>
              <a:gd name="connsiteX3" fmla="*/ 2660420 w 3751151"/>
              <a:gd name="connsiteY3" fmla="*/ 2700370 h 2700370"/>
              <a:gd name="connsiteX4" fmla="*/ 0 w 3751151"/>
              <a:gd name="connsiteY4" fmla="*/ 2678424 h 2700370"/>
              <a:gd name="connsiteX0" fmla="*/ 0 w 3751151"/>
              <a:gd name="connsiteY0" fmla="*/ 2678424 h 2678424"/>
              <a:gd name="connsiteX1" fmla="*/ 1083415 w 3751151"/>
              <a:gd name="connsiteY1" fmla="*/ 0 h 2678424"/>
              <a:gd name="connsiteX2" fmla="*/ 3751151 w 3751151"/>
              <a:gd name="connsiteY2" fmla="*/ 0 h 2678424"/>
              <a:gd name="connsiteX3" fmla="*/ 2670253 w 3751151"/>
              <a:gd name="connsiteY3" fmla="*/ 2675789 h 2678424"/>
              <a:gd name="connsiteX4" fmla="*/ 0 w 3751151"/>
              <a:gd name="connsiteY4" fmla="*/ 2678424 h 2678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1151" h="2678424">
                <a:moveTo>
                  <a:pt x="0" y="2678424"/>
                </a:moveTo>
                <a:lnTo>
                  <a:pt x="1083415" y="0"/>
                </a:lnTo>
                <a:lnTo>
                  <a:pt x="3751151" y="0"/>
                </a:lnTo>
                <a:lnTo>
                  <a:pt x="2670253" y="2675789"/>
                </a:lnTo>
                <a:lnTo>
                  <a:pt x="0" y="2678424"/>
                </a:lnTo>
                <a:close/>
              </a:path>
            </a:pathLst>
          </a:custGeom>
          <a:solidFill>
            <a:srgbClr val="008C95">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3" name="Parallelogram 8">
            <a:extLst>
              <a:ext uri="{FF2B5EF4-FFF2-40B4-BE49-F238E27FC236}">
                <a16:creationId xmlns:a16="http://schemas.microsoft.com/office/drawing/2014/main" id="{EC0948F1-1426-F5C9-C80E-C7607204F18A}"/>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Parallelogram 9">
            <a:extLst>
              <a:ext uri="{FF2B5EF4-FFF2-40B4-BE49-F238E27FC236}">
                <a16:creationId xmlns:a16="http://schemas.microsoft.com/office/drawing/2014/main" id="{02993EE9-AC13-1245-3A53-45D9F5BEE807}"/>
              </a:ext>
            </a:extLst>
          </p:cNvPr>
          <p:cNvSpPr/>
          <p:nvPr userDrawn="1"/>
        </p:nvSpPr>
        <p:spPr>
          <a:xfrm rot="10800000" flipV="1">
            <a:off x="8700056" y="4417769"/>
            <a:ext cx="3502387" cy="2440231"/>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 name="connsiteX0" fmla="*/ 923237 w 7230904"/>
              <a:gd name="connsiteY0" fmla="*/ 5028787 h 5029200"/>
              <a:gd name="connsiteX1" fmla="*/ 0 w 7230904"/>
              <a:gd name="connsiteY1" fmla="*/ 8389 h 5029200"/>
              <a:gd name="connsiteX2" fmla="*/ 7230904 w 7230904"/>
              <a:gd name="connsiteY2" fmla="*/ 0 h 5029200"/>
              <a:gd name="connsiteX3" fmla="*/ 5200867 w 7230904"/>
              <a:gd name="connsiteY3" fmla="*/ 5029200 h 5029200"/>
              <a:gd name="connsiteX4" fmla="*/ 923237 w 7230904"/>
              <a:gd name="connsiteY4" fmla="*/ 5028787 h 5029200"/>
              <a:gd name="connsiteX0" fmla="*/ 15102 w 7230904"/>
              <a:gd name="connsiteY0" fmla="*/ 5028788 h 5029200"/>
              <a:gd name="connsiteX1" fmla="*/ 0 w 7230904"/>
              <a:gd name="connsiteY1" fmla="*/ 8389 h 5029200"/>
              <a:gd name="connsiteX2" fmla="*/ 7230904 w 7230904"/>
              <a:gd name="connsiteY2" fmla="*/ 0 h 5029200"/>
              <a:gd name="connsiteX3" fmla="*/ 5200867 w 7230904"/>
              <a:gd name="connsiteY3" fmla="*/ 5029200 h 5029200"/>
              <a:gd name="connsiteX4" fmla="*/ 15102 w 7230904"/>
              <a:gd name="connsiteY4" fmla="*/ 5028788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0904" h="5029200">
                <a:moveTo>
                  <a:pt x="15102" y="5028788"/>
                </a:moveTo>
                <a:lnTo>
                  <a:pt x="0" y="8389"/>
                </a:lnTo>
                <a:lnTo>
                  <a:pt x="7230904" y="0"/>
                </a:lnTo>
                <a:lnTo>
                  <a:pt x="5200867" y="5029200"/>
                </a:lnTo>
                <a:lnTo>
                  <a:pt x="15102" y="5028788"/>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7" name="Title 4">
            <a:extLst>
              <a:ext uri="{FF2B5EF4-FFF2-40B4-BE49-F238E27FC236}">
                <a16:creationId xmlns:a16="http://schemas.microsoft.com/office/drawing/2014/main" id="{A9CD436F-3861-F942-F82B-11D81AE5D705}"/>
              </a:ext>
            </a:extLst>
          </p:cNvPr>
          <p:cNvSpPr>
            <a:spLocks noGrp="1"/>
          </p:cNvSpPr>
          <p:nvPr>
            <p:ph type="title"/>
          </p:nvPr>
        </p:nvSpPr>
        <p:spPr>
          <a:xfrm>
            <a:off x="537399" y="1823898"/>
            <a:ext cx="9349993" cy="559323"/>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8" name="Text Placeholder 5">
            <a:extLst>
              <a:ext uri="{FF2B5EF4-FFF2-40B4-BE49-F238E27FC236}">
                <a16:creationId xmlns:a16="http://schemas.microsoft.com/office/drawing/2014/main" id="{4847457C-82FC-5CD1-1436-BB2D5FEB2D23}"/>
              </a:ext>
            </a:extLst>
          </p:cNvPr>
          <p:cNvSpPr>
            <a:spLocks noGrp="1"/>
          </p:cNvSpPr>
          <p:nvPr>
            <p:ph type="body" sz="quarter" idx="10"/>
          </p:nvPr>
        </p:nvSpPr>
        <p:spPr>
          <a:xfrm>
            <a:off x="538163" y="27432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25078769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55D4CC-7B24-A909-A805-1319DFD79D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4357" b="53"/>
          <a:stretch/>
        </p:blipFill>
        <p:spPr>
          <a:xfrm>
            <a:off x="0" y="4415940"/>
            <a:ext cx="12187093" cy="2442060"/>
          </a:xfrm>
          <a:prstGeom prst="rect">
            <a:avLst/>
          </a:prstGeom>
        </p:spPr>
      </p:pic>
      <p:sp>
        <p:nvSpPr>
          <p:cNvPr id="2" name="Parallelogram 1">
            <a:extLst>
              <a:ext uri="{FF2B5EF4-FFF2-40B4-BE49-F238E27FC236}">
                <a16:creationId xmlns:a16="http://schemas.microsoft.com/office/drawing/2014/main" id="{7A8269B2-FAC2-FE4D-053B-2F3D60076225}"/>
              </a:ext>
            </a:extLst>
          </p:cNvPr>
          <p:cNvSpPr/>
          <p:nvPr userDrawn="1"/>
        </p:nvSpPr>
        <p:spPr>
          <a:xfrm rot="10800000" flipV="1">
            <a:off x="7620000" y="4417770"/>
            <a:ext cx="3417559" cy="2440230"/>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751151"/>
              <a:gd name="connsiteY0" fmla="*/ 2678424 h 3300216"/>
              <a:gd name="connsiteX1" fmla="*/ 1083415 w 3751151"/>
              <a:gd name="connsiteY1" fmla="*/ 0 h 3300216"/>
              <a:gd name="connsiteX2" fmla="*/ 3751151 w 3751151"/>
              <a:gd name="connsiteY2" fmla="*/ 0 h 3300216"/>
              <a:gd name="connsiteX3" fmla="*/ 2419019 w 3751151"/>
              <a:gd name="connsiteY3" fmla="*/ 3300216 h 3300216"/>
              <a:gd name="connsiteX4" fmla="*/ 0 w 3751151"/>
              <a:gd name="connsiteY4" fmla="*/ 2678424 h 3300216"/>
              <a:gd name="connsiteX0" fmla="*/ 0 w 3751151"/>
              <a:gd name="connsiteY0" fmla="*/ 2678424 h 2700370"/>
              <a:gd name="connsiteX1" fmla="*/ 1083415 w 3751151"/>
              <a:gd name="connsiteY1" fmla="*/ 0 h 2700370"/>
              <a:gd name="connsiteX2" fmla="*/ 3751151 w 3751151"/>
              <a:gd name="connsiteY2" fmla="*/ 0 h 2700370"/>
              <a:gd name="connsiteX3" fmla="*/ 2660420 w 3751151"/>
              <a:gd name="connsiteY3" fmla="*/ 2700370 h 2700370"/>
              <a:gd name="connsiteX4" fmla="*/ 0 w 3751151"/>
              <a:gd name="connsiteY4" fmla="*/ 2678424 h 2700370"/>
              <a:gd name="connsiteX0" fmla="*/ 0 w 3751151"/>
              <a:gd name="connsiteY0" fmla="*/ 2678424 h 2678424"/>
              <a:gd name="connsiteX1" fmla="*/ 1083415 w 3751151"/>
              <a:gd name="connsiteY1" fmla="*/ 0 h 2678424"/>
              <a:gd name="connsiteX2" fmla="*/ 3751151 w 3751151"/>
              <a:gd name="connsiteY2" fmla="*/ 0 h 2678424"/>
              <a:gd name="connsiteX3" fmla="*/ 2670253 w 3751151"/>
              <a:gd name="connsiteY3" fmla="*/ 2675789 h 2678424"/>
              <a:gd name="connsiteX4" fmla="*/ 0 w 3751151"/>
              <a:gd name="connsiteY4" fmla="*/ 2678424 h 2678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1151" h="2678424">
                <a:moveTo>
                  <a:pt x="0" y="2678424"/>
                </a:moveTo>
                <a:lnTo>
                  <a:pt x="1083415" y="0"/>
                </a:lnTo>
                <a:lnTo>
                  <a:pt x="3751151" y="0"/>
                </a:lnTo>
                <a:lnTo>
                  <a:pt x="2670253" y="2675789"/>
                </a:lnTo>
                <a:lnTo>
                  <a:pt x="0" y="2678424"/>
                </a:lnTo>
                <a:close/>
              </a:path>
            </a:pathLst>
          </a:custGeom>
          <a:solidFill>
            <a:srgbClr val="008C95">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3" name="Parallelogram 8">
            <a:extLst>
              <a:ext uri="{FF2B5EF4-FFF2-40B4-BE49-F238E27FC236}">
                <a16:creationId xmlns:a16="http://schemas.microsoft.com/office/drawing/2014/main" id="{EC0948F1-1426-F5C9-C80E-C7607204F18A}"/>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Parallelogram 9">
            <a:extLst>
              <a:ext uri="{FF2B5EF4-FFF2-40B4-BE49-F238E27FC236}">
                <a16:creationId xmlns:a16="http://schemas.microsoft.com/office/drawing/2014/main" id="{02993EE9-AC13-1245-3A53-45D9F5BEE807}"/>
              </a:ext>
            </a:extLst>
          </p:cNvPr>
          <p:cNvSpPr/>
          <p:nvPr userDrawn="1"/>
        </p:nvSpPr>
        <p:spPr>
          <a:xfrm rot="10800000" flipV="1">
            <a:off x="8700056" y="4417769"/>
            <a:ext cx="3502387" cy="2440231"/>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 name="connsiteX0" fmla="*/ 923237 w 7230904"/>
              <a:gd name="connsiteY0" fmla="*/ 5028787 h 5029200"/>
              <a:gd name="connsiteX1" fmla="*/ 0 w 7230904"/>
              <a:gd name="connsiteY1" fmla="*/ 8389 h 5029200"/>
              <a:gd name="connsiteX2" fmla="*/ 7230904 w 7230904"/>
              <a:gd name="connsiteY2" fmla="*/ 0 h 5029200"/>
              <a:gd name="connsiteX3" fmla="*/ 5200867 w 7230904"/>
              <a:gd name="connsiteY3" fmla="*/ 5029200 h 5029200"/>
              <a:gd name="connsiteX4" fmla="*/ 923237 w 7230904"/>
              <a:gd name="connsiteY4" fmla="*/ 5028787 h 5029200"/>
              <a:gd name="connsiteX0" fmla="*/ 15102 w 7230904"/>
              <a:gd name="connsiteY0" fmla="*/ 5028788 h 5029200"/>
              <a:gd name="connsiteX1" fmla="*/ 0 w 7230904"/>
              <a:gd name="connsiteY1" fmla="*/ 8389 h 5029200"/>
              <a:gd name="connsiteX2" fmla="*/ 7230904 w 7230904"/>
              <a:gd name="connsiteY2" fmla="*/ 0 h 5029200"/>
              <a:gd name="connsiteX3" fmla="*/ 5200867 w 7230904"/>
              <a:gd name="connsiteY3" fmla="*/ 5029200 h 5029200"/>
              <a:gd name="connsiteX4" fmla="*/ 15102 w 7230904"/>
              <a:gd name="connsiteY4" fmla="*/ 5028788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0904" h="5029200">
                <a:moveTo>
                  <a:pt x="15102" y="5028788"/>
                </a:moveTo>
                <a:lnTo>
                  <a:pt x="0" y="8389"/>
                </a:lnTo>
                <a:lnTo>
                  <a:pt x="7230904" y="0"/>
                </a:lnTo>
                <a:lnTo>
                  <a:pt x="5200867" y="5029200"/>
                </a:lnTo>
                <a:lnTo>
                  <a:pt x="15102" y="5028788"/>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8" name="Title 4">
            <a:extLst>
              <a:ext uri="{FF2B5EF4-FFF2-40B4-BE49-F238E27FC236}">
                <a16:creationId xmlns:a16="http://schemas.microsoft.com/office/drawing/2014/main" id="{9B947CC1-CD42-14E1-6C87-24AA3C9BEE7F}"/>
              </a:ext>
            </a:extLst>
          </p:cNvPr>
          <p:cNvSpPr>
            <a:spLocks noGrp="1"/>
          </p:cNvSpPr>
          <p:nvPr>
            <p:ph type="title"/>
          </p:nvPr>
        </p:nvSpPr>
        <p:spPr>
          <a:xfrm>
            <a:off x="537399" y="1823898"/>
            <a:ext cx="9349993" cy="559323"/>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0" name="Text Placeholder 5">
            <a:extLst>
              <a:ext uri="{FF2B5EF4-FFF2-40B4-BE49-F238E27FC236}">
                <a16:creationId xmlns:a16="http://schemas.microsoft.com/office/drawing/2014/main" id="{02E18557-C3AA-ADBC-419E-6B0CC400537F}"/>
              </a:ext>
            </a:extLst>
          </p:cNvPr>
          <p:cNvSpPr>
            <a:spLocks noGrp="1"/>
          </p:cNvSpPr>
          <p:nvPr>
            <p:ph type="body" sz="quarter" idx="10"/>
          </p:nvPr>
        </p:nvSpPr>
        <p:spPr>
          <a:xfrm>
            <a:off x="538163" y="27432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27530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4" name="Parallelogram 8">
            <a:extLst>
              <a:ext uri="{FF2B5EF4-FFF2-40B4-BE49-F238E27FC236}">
                <a16:creationId xmlns:a16="http://schemas.microsoft.com/office/drawing/2014/main" id="{BC6DD746-FE55-333F-EE62-35C068AB0B47}"/>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Parallelogram 9">
            <a:extLst>
              <a:ext uri="{FF2B5EF4-FFF2-40B4-BE49-F238E27FC236}">
                <a16:creationId xmlns:a16="http://schemas.microsoft.com/office/drawing/2014/main" id="{F0FFC30D-2A7B-82BD-6015-519C3AB5F7D0}"/>
              </a:ext>
            </a:extLst>
          </p:cNvPr>
          <p:cNvSpPr/>
          <p:nvPr userDrawn="1"/>
        </p:nvSpPr>
        <p:spPr>
          <a:xfrm rot="10800000" flipV="1">
            <a:off x="5943598" y="1870726"/>
            <a:ext cx="6249743" cy="4987274"/>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011" h="5034570">
                <a:moveTo>
                  <a:pt x="1344" y="5034157"/>
                </a:moveTo>
                <a:lnTo>
                  <a:pt x="0" y="0"/>
                </a:lnTo>
                <a:lnTo>
                  <a:pt x="6309011" y="5370"/>
                </a:lnTo>
                <a:lnTo>
                  <a:pt x="4278974" y="5034570"/>
                </a:lnTo>
                <a:lnTo>
                  <a:pt x="1344" y="5034157"/>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7" name="Parallelogram 11">
            <a:extLst>
              <a:ext uri="{FF2B5EF4-FFF2-40B4-BE49-F238E27FC236}">
                <a16:creationId xmlns:a16="http://schemas.microsoft.com/office/drawing/2014/main" id="{F0DE07F2-322A-79D6-992E-325DF6955470}"/>
              </a:ext>
            </a:extLst>
          </p:cNvPr>
          <p:cNvSpPr/>
          <p:nvPr userDrawn="1"/>
        </p:nvSpPr>
        <p:spPr>
          <a:xfrm rot="10800000" flipV="1">
            <a:off x="5257797" y="4861727"/>
            <a:ext cx="3544187" cy="1996273"/>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999868"/>
              <a:gd name="connsiteY0" fmla="*/ 3300216 h 3300216"/>
              <a:gd name="connsiteX1" fmla="*/ 1332132 w 3999868"/>
              <a:gd name="connsiteY1" fmla="*/ 0 h 3300216"/>
              <a:gd name="connsiteX2" fmla="*/ 3999868 w 3999868"/>
              <a:gd name="connsiteY2" fmla="*/ 0 h 3300216"/>
              <a:gd name="connsiteX3" fmla="*/ 3209602 w 3999868"/>
              <a:gd name="connsiteY3" fmla="*/ 1979416 h 3300216"/>
              <a:gd name="connsiteX4" fmla="*/ 0 w 3999868"/>
              <a:gd name="connsiteY4" fmla="*/ 3300216 h 3300216"/>
              <a:gd name="connsiteX0" fmla="*/ 0 w 3508801"/>
              <a:gd name="connsiteY0" fmla="*/ 2097949 h 2097949"/>
              <a:gd name="connsiteX1" fmla="*/ 841065 w 3508801"/>
              <a:gd name="connsiteY1" fmla="*/ 0 h 2097949"/>
              <a:gd name="connsiteX2" fmla="*/ 3508801 w 3508801"/>
              <a:gd name="connsiteY2" fmla="*/ 0 h 2097949"/>
              <a:gd name="connsiteX3" fmla="*/ 2718535 w 3508801"/>
              <a:gd name="connsiteY3" fmla="*/ 1979416 h 2097949"/>
              <a:gd name="connsiteX4" fmla="*/ 0 w 3508801"/>
              <a:gd name="connsiteY4" fmla="*/ 2097949 h 2097949"/>
              <a:gd name="connsiteX0" fmla="*/ 0 w 3425167"/>
              <a:gd name="connsiteY0" fmla="*/ 1925105 h 1979416"/>
              <a:gd name="connsiteX1" fmla="*/ 757431 w 3425167"/>
              <a:gd name="connsiteY1" fmla="*/ 0 h 1979416"/>
              <a:gd name="connsiteX2" fmla="*/ 3425167 w 3425167"/>
              <a:gd name="connsiteY2" fmla="*/ 0 h 1979416"/>
              <a:gd name="connsiteX3" fmla="*/ 2634901 w 3425167"/>
              <a:gd name="connsiteY3" fmla="*/ 1979416 h 1979416"/>
              <a:gd name="connsiteX4" fmla="*/ 0 w 3425167"/>
              <a:gd name="connsiteY4" fmla="*/ 1925105 h 1979416"/>
              <a:gd name="connsiteX0" fmla="*/ 0 w 3425167"/>
              <a:gd name="connsiteY0" fmla="*/ 1925105 h 1929235"/>
              <a:gd name="connsiteX1" fmla="*/ 757431 w 3425167"/>
              <a:gd name="connsiteY1" fmla="*/ 0 h 1929235"/>
              <a:gd name="connsiteX2" fmla="*/ 3425167 w 3425167"/>
              <a:gd name="connsiteY2" fmla="*/ 0 h 1929235"/>
              <a:gd name="connsiteX3" fmla="*/ 2657203 w 3425167"/>
              <a:gd name="connsiteY3" fmla="*/ 1929235 h 1929235"/>
              <a:gd name="connsiteX4" fmla="*/ 0 w 3425167"/>
              <a:gd name="connsiteY4" fmla="*/ 1925105 h 192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5167" h="1929235">
                <a:moveTo>
                  <a:pt x="0" y="1925105"/>
                </a:moveTo>
                <a:lnTo>
                  <a:pt x="757431" y="0"/>
                </a:lnTo>
                <a:lnTo>
                  <a:pt x="3425167" y="0"/>
                </a:lnTo>
                <a:lnTo>
                  <a:pt x="2657203" y="1929235"/>
                </a:lnTo>
                <a:lnTo>
                  <a:pt x="0" y="1925105"/>
                </a:lnTo>
                <a:close/>
              </a:path>
            </a:pathLst>
          </a:custGeom>
          <a:solidFill>
            <a:srgbClr val="008F9C">
              <a:alpha val="731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8" name="Parallelogram 7">
            <a:extLst>
              <a:ext uri="{FF2B5EF4-FFF2-40B4-BE49-F238E27FC236}">
                <a16:creationId xmlns:a16="http://schemas.microsoft.com/office/drawing/2014/main" id="{1A176806-E05C-D7EC-8F31-40155858D42A}"/>
              </a:ext>
            </a:extLst>
          </p:cNvPr>
          <p:cNvSpPr/>
          <p:nvPr userDrawn="1"/>
        </p:nvSpPr>
        <p:spPr>
          <a:xfrm rot="10800000" flipV="1">
            <a:off x="6915150" y="-1"/>
            <a:ext cx="4892292" cy="6872289"/>
          </a:xfrm>
          <a:custGeom>
            <a:avLst/>
            <a:gdLst>
              <a:gd name="connsiteX0" fmla="*/ 0 w 5920992"/>
              <a:gd name="connsiteY0" fmla="*/ 6858000 h 6858000"/>
              <a:gd name="connsiteX1" fmla="*/ 4295147 w 5920992"/>
              <a:gd name="connsiteY1" fmla="*/ 0 h 6858000"/>
              <a:gd name="connsiteX2" fmla="*/ 5920992 w 5920992"/>
              <a:gd name="connsiteY2" fmla="*/ 0 h 6858000"/>
              <a:gd name="connsiteX3" fmla="*/ 1625845 w 5920992"/>
              <a:gd name="connsiteY3" fmla="*/ 6858000 h 6858000"/>
              <a:gd name="connsiteX4" fmla="*/ 0 w 5920992"/>
              <a:gd name="connsiteY4" fmla="*/ 6858000 h 6858000"/>
              <a:gd name="connsiteX0" fmla="*/ 0 w 5920992"/>
              <a:gd name="connsiteY0" fmla="*/ 6858000 h 6858000"/>
              <a:gd name="connsiteX1" fmla="*/ 2594934 w 5920992"/>
              <a:gd name="connsiteY1" fmla="*/ 14287 h 6858000"/>
              <a:gd name="connsiteX2" fmla="*/ 5920992 w 5920992"/>
              <a:gd name="connsiteY2" fmla="*/ 0 h 6858000"/>
              <a:gd name="connsiteX3" fmla="*/ 1625845 w 5920992"/>
              <a:gd name="connsiteY3" fmla="*/ 6858000 h 6858000"/>
              <a:gd name="connsiteX4" fmla="*/ 0 w 5920992"/>
              <a:gd name="connsiteY4" fmla="*/ 6858000 h 6858000"/>
              <a:gd name="connsiteX0" fmla="*/ 0 w 4720842"/>
              <a:gd name="connsiteY0" fmla="*/ 6843713 h 6843713"/>
              <a:gd name="connsiteX1" fmla="*/ 2594934 w 4720842"/>
              <a:gd name="connsiteY1" fmla="*/ 0 h 6843713"/>
              <a:gd name="connsiteX2" fmla="*/ 4720842 w 4720842"/>
              <a:gd name="connsiteY2" fmla="*/ 1 h 6843713"/>
              <a:gd name="connsiteX3" fmla="*/ 1625845 w 4720842"/>
              <a:gd name="connsiteY3" fmla="*/ 6843713 h 6843713"/>
              <a:gd name="connsiteX4" fmla="*/ 0 w 4720842"/>
              <a:gd name="connsiteY4" fmla="*/ 6843713 h 6843713"/>
              <a:gd name="connsiteX0" fmla="*/ 0 w 4720842"/>
              <a:gd name="connsiteY0" fmla="*/ 6843713 h 6858001"/>
              <a:gd name="connsiteX1" fmla="*/ 2594934 w 4720842"/>
              <a:gd name="connsiteY1" fmla="*/ 0 h 6858001"/>
              <a:gd name="connsiteX2" fmla="*/ 4720842 w 4720842"/>
              <a:gd name="connsiteY2" fmla="*/ 1 h 6858001"/>
              <a:gd name="connsiteX3" fmla="*/ 1940170 w 4720842"/>
              <a:gd name="connsiteY3" fmla="*/ 6858001 h 6858001"/>
              <a:gd name="connsiteX4" fmla="*/ 0 w 4720842"/>
              <a:gd name="connsiteY4" fmla="*/ 6843713 h 6858001"/>
              <a:gd name="connsiteX0" fmla="*/ 0 w 4892292"/>
              <a:gd name="connsiteY0" fmla="*/ 6843713 h 6858001"/>
              <a:gd name="connsiteX1" fmla="*/ 2766384 w 4892292"/>
              <a:gd name="connsiteY1" fmla="*/ 0 h 6858001"/>
              <a:gd name="connsiteX2" fmla="*/ 4892292 w 4892292"/>
              <a:gd name="connsiteY2" fmla="*/ 1 h 6858001"/>
              <a:gd name="connsiteX3" fmla="*/ 2111620 w 4892292"/>
              <a:gd name="connsiteY3" fmla="*/ 6858001 h 6858001"/>
              <a:gd name="connsiteX4" fmla="*/ 0 w 4892292"/>
              <a:gd name="connsiteY4" fmla="*/ 6843713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2292" h="6858001">
                <a:moveTo>
                  <a:pt x="0" y="6843713"/>
                </a:moveTo>
                <a:lnTo>
                  <a:pt x="2766384" y="0"/>
                </a:lnTo>
                <a:lnTo>
                  <a:pt x="4892292" y="1"/>
                </a:lnTo>
                <a:lnTo>
                  <a:pt x="2111620" y="6858001"/>
                </a:lnTo>
                <a:lnTo>
                  <a:pt x="0" y="6843713"/>
                </a:lnTo>
                <a:close/>
              </a:path>
            </a:pathLst>
          </a:custGeom>
          <a:solidFill>
            <a:srgbClr val="008C95">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noFill/>
              </a:rPr>
              <a:t>A</a:t>
            </a:r>
          </a:p>
        </p:txBody>
      </p:sp>
      <p:sp>
        <p:nvSpPr>
          <p:cNvPr id="9" name="Title 4">
            <a:extLst>
              <a:ext uri="{FF2B5EF4-FFF2-40B4-BE49-F238E27FC236}">
                <a16:creationId xmlns:a16="http://schemas.microsoft.com/office/drawing/2014/main" id="{CE2AC7F4-E641-1D16-C6D7-90F4B86742AB}"/>
              </a:ext>
            </a:extLst>
          </p:cNvPr>
          <p:cNvSpPr>
            <a:spLocks noGrp="1"/>
          </p:cNvSpPr>
          <p:nvPr>
            <p:ph type="title"/>
          </p:nvPr>
        </p:nvSpPr>
        <p:spPr>
          <a:xfrm>
            <a:off x="537400" y="1823898"/>
            <a:ext cx="5020300" cy="1147902"/>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3" name="Text Placeholder 5">
            <a:extLst>
              <a:ext uri="{FF2B5EF4-FFF2-40B4-BE49-F238E27FC236}">
                <a16:creationId xmlns:a16="http://schemas.microsoft.com/office/drawing/2014/main" id="{06AC6396-24D2-6520-9B08-D9915B13C25F}"/>
              </a:ext>
            </a:extLst>
          </p:cNvPr>
          <p:cNvSpPr>
            <a:spLocks noGrp="1"/>
          </p:cNvSpPr>
          <p:nvPr>
            <p:ph type="body" sz="quarter" idx="10"/>
          </p:nvPr>
        </p:nvSpPr>
        <p:spPr>
          <a:xfrm>
            <a:off x="538163" y="34290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39407549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685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peaker">
    <p:spTree>
      <p:nvGrpSpPr>
        <p:cNvPr id="1" name=""/>
        <p:cNvGrpSpPr/>
        <p:nvPr/>
      </p:nvGrpSpPr>
      <p:grpSpPr>
        <a:xfrm>
          <a:off x="0" y="0"/>
          <a:ext cx="0" cy="0"/>
          <a:chOff x="0" y="0"/>
          <a:chExt cx="0" cy="0"/>
        </a:xfrm>
      </p:grpSpPr>
      <p:sp>
        <p:nvSpPr>
          <p:cNvPr id="5" name="Parallelogram 4">
            <a:extLst>
              <a:ext uri="{FF2B5EF4-FFF2-40B4-BE49-F238E27FC236}">
                <a16:creationId xmlns:a16="http://schemas.microsoft.com/office/drawing/2014/main" id="{CF5357A5-EA90-CD8A-676A-F56E0E1D097D}"/>
              </a:ext>
            </a:extLst>
          </p:cNvPr>
          <p:cNvSpPr/>
          <p:nvPr userDrawn="1"/>
        </p:nvSpPr>
        <p:spPr>
          <a:xfrm rot="10800000" flipV="1">
            <a:off x="9818873" y="4110986"/>
            <a:ext cx="2378172" cy="2752505"/>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623173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390359"/>
              <a:gd name="connsiteY0" fmla="*/ 3737243 h 3857232"/>
              <a:gd name="connsiteX1" fmla="*/ 13664 w 2390359"/>
              <a:gd name="connsiteY1" fmla="*/ 0 h 3857232"/>
              <a:gd name="connsiteX2" fmla="*/ 2390359 w 2390359"/>
              <a:gd name="connsiteY2" fmla="*/ 0 h 3857232"/>
              <a:gd name="connsiteX3" fmla="*/ 833387 w 2390359"/>
              <a:gd name="connsiteY3" fmla="*/ 3857232 h 3857232"/>
              <a:gd name="connsiteX4" fmla="*/ 0 w 2390359"/>
              <a:gd name="connsiteY4" fmla="*/ 3737243 h 3857232"/>
              <a:gd name="connsiteX0" fmla="*/ 0 w 2390359"/>
              <a:gd name="connsiteY0" fmla="*/ 3737243 h 3737243"/>
              <a:gd name="connsiteX1" fmla="*/ 13664 w 2390359"/>
              <a:gd name="connsiteY1" fmla="*/ 0 h 3737243"/>
              <a:gd name="connsiteX2" fmla="*/ 2390359 w 2390359"/>
              <a:gd name="connsiteY2" fmla="*/ 0 h 3737243"/>
              <a:gd name="connsiteX3" fmla="*/ 1271968 w 2390359"/>
              <a:gd name="connsiteY3" fmla="*/ 2760779 h 3737243"/>
              <a:gd name="connsiteX4" fmla="*/ 0 w 2390359"/>
              <a:gd name="connsiteY4" fmla="*/ 3737243 h 3737243"/>
              <a:gd name="connsiteX0" fmla="*/ 94059 w 2376842"/>
              <a:gd name="connsiteY0" fmla="*/ 2839393 h 2839393"/>
              <a:gd name="connsiteX1" fmla="*/ 147 w 2376842"/>
              <a:gd name="connsiteY1" fmla="*/ 0 h 2839393"/>
              <a:gd name="connsiteX2" fmla="*/ 2376842 w 2376842"/>
              <a:gd name="connsiteY2" fmla="*/ 0 h 2839393"/>
              <a:gd name="connsiteX3" fmla="*/ 1258451 w 2376842"/>
              <a:gd name="connsiteY3" fmla="*/ 2760779 h 2839393"/>
              <a:gd name="connsiteX4" fmla="*/ 94059 w 2376842"/>
              <a:gd name="connsiteY4" fmla="*/ 2839393 h 2839393"/>
              <a:gd name="connsiteX0" fmla="*/ 225 w 2378172"/>
              <a:gd name="connsiteY0" fmla="*/ 2752505 h 2760779"/>
              <a:gd name="connsiteX1" fmla="*/ 1477 w 2378172"/>
              <a:gd name="connsiteY1" fmla="*/ 0 h 2760779"/>
              <a:gd name="connsiteX2" fmla="*/ 2378172 w 2378172"/>
              <a:gd name="connsiteY2" fmla="*/ 0 h 2760779"/>
              <a:gd name="connsiteX3" fmla="*/ 1259781 w 2378172"/>
              <a:gd name="connsiteY3" fmla="*/ 2760779 h 2760779"/>
              <a:gd name="connsiteX4" fmla="*/ 225 w 2378172"/>
              <a:gd name="connsiteY4" fmla="*/ 2752505 h 2760779"/>
              <a:gd name="connsiteX0" fmla="*/ 225 w 2378172"/>
              <a:gd name="connsiteY0" fmla="*/ 2752505 h 2752505"/>
              <a:gd name="connsiteX1" fmla="*/ 1477 w 2378172"/>
              <a:gd name="connsiteY1" fmla="*/ 0 h 2752505"/>
              <a:gd name="connsiteX2" fmla="*/ 2378172 w 2378172"/>
              <a:gd name="connsiteY2" fmla="*/ 0 h 2752505"/>
              <a:gd name="connsiteX3" fmla="*/ 1268057 w 2378172"/>
              <a:gd name="connsiteY3" fmla="*/ 2744229 h 2752505"/>
              <a:gd name="connsiteX4" fmla="*/ 225 w 2378172"/>
              <a:gd name="connsiteY4" fmla="*/ 2752505 h 2752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172" h="2752505">
                <a:moveTo>
                  <a:pt x="225" y="2752505"/>
                </a:moveTo>
                <a:cubicBezTo>
                  <a:pt x="4780" y="1506757"/>
                  <a:pt x="-3078" y="1245748"/>
                  <a:pt x="1477" y="0"/>
                </a:cubicBezTo>
                <a:lnTo>
                  <a:pt x="2378172" y="0"/>
                </a:lnTo>
                <a:lnTo>
                  <a:pt x="1268057" y="2744229"/>
                </a:lnTo>
                <a:lnTo>
                  <a:pt x="225" y="2752505"/>
                </a:lnTo>
                <a:close/>
              </a:path>
            </a:pathLst>
          </a:custGeom>
          <a:solidFill>
            <a:srgbClr val="0071B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4" name="Parallelogram 7">
            <a:extLst>
              <a:ext uri="{FF2B5EF4-FFF2-40B4-BE49-F238E27FC236}">
                <a16:creationId xmlns:a16="http://schemas.microsoft.com/office/drawing/2014/main" id="{5F3063D2-06C4-FD62-2BC6-2A075DE1BFDC}"/>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9">
            <a:extLst>
              <a:ext uri="{FF2B5EF4-FFF2-40B4-BE49-F238E27FC236}">
                <a16:creationId xmlns:a16="http://schemas.microsoft.com/office/drawing/2014/main" id="{5D23D404-046A-6DA4-6EF8-D8FA0B678D76}"/>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ounded Rectangle 14">
            <a:extLst>
              <a:ext uri="{FF2B5EF4-FFF2-40B4-BE49-F238E27FC236}">
                <a16:creationId xmlns:a16="http://schemas.microsoft.com/office/drawing/2014/main" id="{D6BB1299-A76D-DF84-211C-80CA0BAD0CC8}"/>
              </a:ext>
            </a:extLst>
          </p:cNvPr>
          <p:cNvSpPr/>
          <p:nvPr userDrawn="1"/>
        </p:nvSpPr>
        <p:spPr>
          <a:xfrm>
            <a:off x="5723510" y="2658764"/>
            <a:ext cx="4925463" cy="3300218"/>
          </a:xfrm>
          <a:prstGeom prst="parallelogram">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12">
            <a:extLst>
              <a:ext uri="{FF2B5EF4-FFF2-40B4-BE49-F238E27FC236}">
                <a16:creationId xmlns:a16="http://schemas.microsoft.com/office/drawing/2014/main" id="{27653093-D9A8-EDAF-4597-6DAB2BBE5E0D}"/>
              </a:ext>
            </a:extLst>
          </p:cNvPr>
          <p:cNvSpPr/>
          <p:nvPr userDrawn="1"/>
        </p:nvSpPr>
        <p:spPr>
          <a:xfrm>
            <a:off x="5486400" y="2350988"/>
            <a:ext cx="4925463" cy="3300218"/>
          </a:xfrm>
          <a:prstGeom prst="parallelogram">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arallelogram 8">
            <a:extLst>
              <a:ext uri="{FF2B5EF4-FFF2-40B4-BE49-F238E27FC236}">
                <a16:creationId xmlns:a16="http://schemas.microsoft.com/office/drawing/2014/main" id="{D8BD85F9-1575-3A9A-48C6-B80E724025AC}"/>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8F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pic>
        <p:nvPicPr>
          <p:cNvPr id="11" name="Picture 10" descr="A white outline of a person with a speech bubble&#10;&#10;Description automatically generated">
            <a:extLst>
              <a:ext uri="{FF2B5EF4-FFF2-40B4-BE49-F238E27FC236}">
                <a16:creationId xmlns:a16="http://schemas.microsoft.com/office/drawing/2014/main" id="{CB3C13BE-D618-D7F4-ED26-9F2A8CF05E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49614" y="2653272"/>
            <a:ext cx="2599034" cy="2599034"/>
          </a:xfrm>
          <a:prstGeom prst="rect">
            <a:avLst/>
          </a:prstGeom>
        </p:spPr>
      </p:pic>
      <p:sp>
        <p:nvSpPr>
          <p:cNvPr id="8" name="Title 4">
            <a:extLst>
              <a:ext uri="{FF2B5EF4-FFF2-40B4-BE49-F238E27FC236}">
                <a16:creationId xmlns:a16="http://schemas.microsoft.com/office/drawing/2014/main" id="{F342CE37-4555-4BE9-C6C8-3E5B492D9638}"/>
              </a:ext>
            </a:extLst>
          </p:cNvPr>
          <p:cNvSpPr>
            <a:spLocks noGrp="1"/>
          </p:cNvSpPr>
          <p:nvPr>
            <p:ph type="title"/>
          </p:nvPr>
        </p:nvSpPr>
        <p:spPr>
          <a:xfrm>
            <a:off x="537400" y="1823898"/>
            <a:ext cx="5020300" cy="1147902"/>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2" name="Text Placeholder 5">
            <a:extLst>
              <a:ext uri="{FF2B5EF4-FFF2-40B4-BE49-F238E27FC236}">
                <a16:creationId xmlns:a16="http://schemas.microsoft.com/office/drawing/2014/main" id="{F24C8A4C-3252-A3C0-40E5-E9BFFE714F21}"/>
              </a:ext>
            </a:extLst>
          </p:cNvPr>
          <p:cNvSpPr>
            <a:spLocks noGrp="1"/>
          </p:cNvSpPr>
          <p:nvPr>
            <p:ph type="body" sz="quarter" idx="11"/>
          </p:nvPr>
        </p:nvSpPr>
        <p:spPr>
          <a:xfrm>
            <a:off x="538163" y="34290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6" name="Text Placeholder 5">
            <a:extLst>
              <a:ext uri="{FF2B5EF4-FFF2-40B4-BE49-F238E27FC236}">
                <a16:creationId xmlns:a16="http://schemas.microsoft.com/office/drawing/2014/main" id="{BA8887BF-E28D-8C63-C572-847CAC25D74B}"/>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909319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390B980-1B9F-021C-EB62-E108E6B9F46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3990" y="547521"/>
            <a:ext cx="1333374" cy="1205079"/>
          </a:xfrm>
          <a:prstGeom prst="rect">
            <a:avLst/>
          </a:prstGeom>
        </p:spPr>
      </p:pic>
      <p:pic>
        <p:nvPicPr>
          <p:cNvPr id="7" name="Graphic 6">
            <a:extLst>
              <a:ext uri="{FF2B5EF4-FFF2-40B4-BE49-F238E27FC236}">
                <a16:creationId xmlns:a16="http://schemas.microsoft.com/office/drawing/2014/main" id="{1E525899-ED45-A249-472D-C0999B33DBB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203768" y="3012341"/>
            <a:ext cx="3528847" cy="3189307"/>
          </a:xfrm>
          <a:prstGeom prst="rect">
            <a:avLst/>
          </a:prstGeom>
        </p:spPr>
      </p:pic>
      <p:sp>
        <p:nvSpPr>
          <p:cNvPr id="4" name="Parallelogram 7">
            <a:extLst>
              <a:ext uri="{FF2B5EF4-FFF2-40B4-BE49-F238E27FC236}">
                <a16:creationId xmlns:a16="http://schemas.microsoft.com/office/drawing/2014/main" id="{59A9CAFA-25C8-C62E-BE7B-5D3F7666F911}"/>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9">
            <a:extLst>
              <a:ext uri="{FF2B5EF4-FFF2-40B4-BE49-F238E27FC236}">
                <a16:creationId xmlns:a16="http://schemas.microsoft.com/office/drawing/2014/main" id="{09262CE8-C898-E8E7-F3B6-8B0D77BFBA9E}"/>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9">
            <a:extLst>
              <a:ext uri="{FF2B5EF4-FFF2-40B4-BE49-F238E27FC236}">
                <a16:creationId xmlns:a16="http://schemas.microsoft.com/office/drawing/2014/main" id="{5E3C9325-480E-3995-AA12-5226FD09EB73}"/>
              </a:ext>
            </a:extLst>
          </p:cNvPr>
          <p:cNvSpPr>
            <a:spLocks noGrp="1"/>
          </p:cNvSpPr>
          <p:nvPr>
            <p:ph type="body" sz="quarter" idx="11"/>
          </p:nvPr>
        </p:nvSpPr>
        <p:spPr>
          <a:xfrm>
            <a:off x="474663" y="2362200"/>
            <a:ext cx="9131948" cy="2590800"/>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2" name="Text Placeholder 5">
            <a:extLst>
              <a:ext uri="{FF2B5EF4-FFF2-40B4-BE49-F238E27FC236}">
                <a16:creationId xmlns:a16="http://schemas.microsoft.com/office/drawing/2014/main" id="{2B7FC001-50F4-EFFC-7608-826AA2FD4C07}"/>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254736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390B980-1B9F-021C-EB62-E108E6B9F46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3990" y="547521"/>
            <a:ext cx="1333374" cy="1205079"/>
          </a:xfrm>
          <a:prstGeom prst="rect">
            <a:avLst/>
          </a:prstGeom>
        </p:spPr>
      </p:pic>
      <p:pic>
        <p:nvPicPr>
          <p:cNvPr id="7" name="Graphic 6">
            <a:extLst>
              <a:ext uri="{FF2B5EF4-FFF2-40B4-BE49-F238E27FC236}">
                <a16:creationId xmlns:a16="http://schemas.microsoft.com/office/drawing/2014/main" id="{1E525899-ED45-A249-472D-C0999B33DBB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203768" y="3012341"/>
            <a:ext cx="3528847" cy="3189307"/>
          </a:xfrm>
          <a:prstGeom prst="rect">
            <a:avLst/>
          </a:prstGeom>
        </p:spPr>
      </p:pic>
      <p:sp>
        <p:nvSpPr>
          <p:cNvPr id="4" name="Parallelogram 7">
            <a:extLst>
              <a:ext uri="{FF2B5EF4-FFF2-40B4-BE49-F238E27FC236}">
                <a16:creationId xmlns:a16="http://schemas.microsoft.com/office/drawing/2014/main" id="{59A9CAFA-25C8-C62E-BE7B-5D3F7666F911}"/>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9">
            <a:extLst>
              <a:ext uri="{FF2B5EF4-FFF2-40B4-BE49-F238E27FC236}">
                <a16:creationId xmlns:a16="http://schemas.microsoft.com/office/drawing/2014/main" id="{09262CE8-C898-E8E7-F3B6-8B0D77BFBA9E}"/>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9">
            <a:extLst>
              <a:ext uri="{FF2B5EF4-FFF2-40B4-BE49-F238E27FC236}">
                <a16:creationId xmlns:a16="http://schemas.microsoft.com/office/drawing/2014/main" id="{5E3C9325-480E-3995-AA12-5226FD09EB73}"/>
              </a:ext>
            </a:extLst>
          </p:cNvPr>
          <p:cNvSpPr>
            <a:spLocks noGrp="1"/>
          </p:cNvSpPr>
          <p:nvPr>
            <p:ph type="body" sz="quarter" idx="11"/>
          </p:nvPr>
        </p:nvSpPr>
        <p:spPr>
          <a:xfrm>
            <a:off x="474663" y="2362200"/>
            <a:ext cx="9131948" cy="2590800"/>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2" name="Text Placeholder 5">
            <a:extLst>
              <a:ext uri="{FF2B5EF4-FFF2-40B4-BE49-F238E27FC236}">
                <a16:creationId xmlns:a16="http://schemas.microsoft.com/office/drawing/2014/main" id="{020C066B-9059-C63E-7725-147054F541DA}"/>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837014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reak">
    <p:spTree>
      <p:nvGrpSpPr>
        <p:cNvPr id="1" name=""/>
        <p:cNvGrpSpPr/>
        <p:nvPr/>
      </p:nvGrpSpPr>
      <p:grpSpPr>
        <a:xfrm>
          <a:off x="0" y="0"/>
          <a:ext cx="0" cy="0"/>
          <a:chOff x="0" y="0"/>
          <a:chExt cx="0" cy="0"/>
        </a:xfrm>
      </p:grpSpPr>
      <p:sp>
        <p:nvSpPr>
          <p:cNvPr id="4" name="Holder 2">
            <a:extLst>
              <a:ext uri="{FF2B5EF4-FFF2-40B4-BE49-F238E27FC236}">
                <a16:creationId xmlns:a16="http://schemas.microsoft.com/office/drawing/2014/main" id="{75A790C6-F647-3865-A853-914649BC8B4E}"/>
              </a:ext>
            </a:extLst>
          </p:cNvPr>
          <p:cNvSpPr txBox="1">
            <a:spLocks/>
          </p:cNvSpPr>
          <p:nvPr userDrawn="1"/>
        </p:nvSpPr>
        <p:spPr>
          <a:xfrm>
            <a:off x="533400" y="381000"/>
            <a:ext cx="10363200" cy="615553"/>
          </a:xfrm>
          <a:prstGeom prst="rect">
            <a:avLst/>
          </a:prstGeom>
        </p:spPr>
        <p:txBody>
          <a:bodyPr wrap="square" lIns="0" tIns="0" rIns="0" bIns="0">
            <a:spAutoFit/>
          </a:bodyPr>
          <a:lstStyle>
            <a:lvl1pPr>
              <a:defRPr sz="4000" b="1">
                <a:solidFill>
                  <a:srgbClr val="606060"/>
                </a:solidFill>
                <a:latin typeface="Arial" panose="020B0604020202020204" pitchFamily="34" charset="0"/>
                <a:ea typeface="+mj-ea"/>
                <a:cs typeface="Arial" panose="020B0604020202020204" pitchFamily="34" charset="0"/>
              </a:defRPr>
            </a:lvl1pPr>
          </a:lstStyle>
          <a:p>
            <a:r>
              <a:rPr lang="en-GB" dirty="0"/>
              <a:t>Break</a:t>
            </a:r>
          </a:p>
        </p:txBody>
      </p:sp>
      <p:sp>
        <p:nvSpPr>
          <p:cNvPr id="5" name="Parallelogram 4">
            <a:extLst>
              <a:ext uri="{FF2B5EF4-FFF2-40B4-BE49-F238E27FC236}">
                <a16:creationId xmlns:a16="http://schemas.microsoft.com/office/drawing/2014/main" id="{ABF20446-4FC4-D648-C6D7-25F566FB8042}"/>
              </a:ext>
            </a:extLst>
          </p:cNvPr>
          <p:cNvSpPr/>
          <p:nvPr userDrawn="1"/>
        </p:nvSpPr>
        <p:spPr>
          <a:xfrm>
            <a:off x="5191334" y="3660863"/>
            <a:ext cx="2567336" cy="2567336"/>
          </a:xfrm>
          <a:prstGeom prst="parallelogram">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6" name="Parallelogram 5">
            <a:extLst>
              <a:ext uri="{FF2B5EF4-FFF2-40B4-BE49-F238E27FC236}">
                <a16:creationId xmlns:a16="http://schemas.microsoft.com/office/drawing/2014/main" id="{C7AE50B3-5F64-23E4-0100-EC39E228E514}"/>
              </a:ext>
            </a:extLst>
          </p:cNvPr>
          <p:cNvSpPr/>
          <p:nvPr userDrawn="1"/>
        </p:nvSpPr>
        <p:spPr>
          <a:xfrm>
            <a:off x="-155" y="1981198"/>
            <a:ext cx="4917938" cy="4470597"/>
          </a:xfrm>
          <a:custGeom>
            <a:avLst/>
            <a:gdLst>
              <a:gd name="connsiteX0" fmla="*/ 0 w 5908384"/>
              <a:gd name="connsiteY0" fmla="*/ 5907600 h 5907600"/>
              <a:gd name="connsiteX1" fmla="*/ 1476900 w 5908384"/>
              <a:gd name="connsiteY1" fmla="*/ 0 h 5907600"/>
              <a:gd name="connsiteX2" fmla="*/ 5908384 w 5908384"/>
              <a:gd name="connsiteY2" fmla="*/ 0 h 5907600"/>
              <a:gd name="connsiteX3" fmla="*/ 4431484 w 5908384"/>
              <a:gd name="connsiteY3" fmla="*/ 5907600 h 5907600"/>
              <a:gd name="connsiteX4" fmla="*/ 0 w 5908384"/>
              <a:gd name="connsiteY4" fmla="*/ 5907600 h 5907600"/>
              <a:gd name="connsiteX0" fmla="*/ 0 w 5908384"/>
              <a:gd name="connsiteY0" fmla="*/ 5907600 h 5907600"/>
              <a:gd name="connsiteX1" fmla="*/ 928607 w 5908384"/>
              <a:gd name="connsiteY1" fmla="*/ 2156847 h 5907600"/>
              <a:gd name="connsiteX2" fmla="*/ 1476900 w 5908384"/>
              <a:gd name="connsiteY2" fmla="*/ 0 h 5907600"/>
              <a:gd name="connsiteX3" fmla="*/ 5908384 w 5908384"/>
              <a:gd name="connsiteY3" fmla="*/ 0 h 5907600"/>
              <a:gd name="connsiteX4" fmla="*/ 4431484 w 5908384"/>
              <a:gd name="connsiteY4" fmla="*/ 5907600 h 5907600"/>
              <a:gd name="connsiteX5" fmla="*/ 0 w 5908384"/>
              <a:gd name="connsiteY5" fmla="*/ 5907600 h 5907600"/>
              <a:gd name="connsiteX0" fmla="*/ 136434 w 5068424"/>
              <a:gd name="connsiteY0" fmla="*/ 4915709 h 5907600"/>
              <a:gd name="connsiteX1" fmla="*/ 88647 w 5068424"/>
              <a:gd name="connsiteY1" fmla="*/ 2156847 h 5907600"/>
              <a:gd name="connsiteX2" fmla="*/ 636940 w 5068424"/>
              <a:gd name="connsiteY2" fmla="*/ 0 h 5907600"/>
              <a:gd name="connsiteX3" fmla="*/ 5068424 w 5068424"/>
              <a:gd name="connsiteY3" fmla="*/ 0 h 5907600"/>
              <a:gd name="connsiteX4" fmla="*/ 3591524 w 5068424"/>
              <a:gd name="connsiteY4" fmla="*/ 5907600 h 5907600"/>
              <a:gd name="connsiteX5" fmla="*/ 136434 w 5068424"/>
              <a:gd name="connsiteY5" fmla="*/ 4915709 h 5907600"/>
              <a:gd name="connsiteX0" fmla="*/ 177967 w 5109957"/>
              <a:gd name="connsiteY0" fmla="*/ 4915709 h 5907600"/>
              <a:gd name="connsiteX1" fmla="*/ 130180 w 5109957"/>
              <a:gd name="connsiteY1" fmla="*/ 2156847 h 5907600"/>
              <a:gd name="connsiteX2" fmla="*/ 678473 w 5109957"/>
              <a:gd name="connsiteY2" fmla="*/ 0 h 5907600"/>
              <a:gd name="connsiteX3" fmla="*/ 5109957 w 5109957"/>
              <a:gd name="connsiteY3" fmla="*/ 0 h 5907600"/>
              <a:gd name="connsiteX4" fmla="*/ 3633057 w 5109957"/>
              <a:gd name="connsiteY4" fmla="*/ 5907600 h 5907600"/>
              <a:gd name="connsiteX5" fmla="*/ 177967 w 5109957"/>
              <a:gd name="connsiteY5" fmla="*/ 4915709 h 5907600"/>
              <a:gd name="connsiteX0" fmla="*/ 47787 w 4979777"/>
              <a:gd name="connsiteY0" fmla="*/ 4915709 h 5907600"/>
              <a:gd name="connsiteX1" fmla="*/ 0 w 4979777"/>
              <a:gd name="connsiteY1" fmla="*/ 2156847 h 5907600"/>
              <a:gd name="connsiteX2" fmla="*/ 548293 w 4979777"/>
              <a:gd name="connsiteY2" fmla="*/ 0 h 5907600"/>
              <a:gd name="connsiteX3" fmla="*/ 4979777 w 4979777"/>
              <a:gd name="connsiteY3" fmla="*/ 0 h 5907600"/>
              <a:gd name="connsiteX4" fmla="*/ 3502877 w 4979777"/>
              <a:gd name="connsiteY4" fmla="*/ 5907600 h 5907600"/>
              <a:gd name="connsiteX5" fmla="*/ 47787 w 4979777"/>
              <a:gd name="connsiteY5" fmla="*/ 4915709 h 5907600"/>
              <a:gd name="connsiteX0" fmla="*/ 47787 w 4979777"/>
              <a:gd name="connsiteY0" fmla="*/ 4915709 h 4915709"/>
              <a:gd name="connsiteX1" fmla="*/ 0 w 4979777"/>
              <a:gd name="connsiteY1" fmla="*/ 2156847 h 4915709"/>
              <a:gd name="connsiteX2" fmla="*/ 548293 w 4979777"/>
              <a:gd name="connsiteY2" fmla="*/ 0 h 4915709"/>
              <a:gd name="connsiteX3" fmla="*/ 4979777 w 4979777"/>
              <a:gd name="connsiteY3" fmla="*/ 0 h 4915709"/>
              <a:gd name="connsiteX4" fmla="*/ 3843840 w 4979777"/>
              <a:gd name="connsiteY4" fmla="*/ 4543749 h 4915709"/>
              <a:gd name="connsiteX5" fmla="*/ 47787 w 4979777"/>
              <a:gd name="connsiteY5" fmla="*/ 4915709 h 4915709"/>
              <a:gd name="connsiteX0" fmla="*/ 63286 w 4979777"/>
              <a:gd name="connsiteY0" fmla="*/ 4528252 h 4543749"/>
              <a:gd name="connsiteX1" fmla="*/ 0 w 4979777"/>
              <a:gd name="connsiteY1" fmla="*/ 2156847 h 4543749"/>
              <a:gd name="connsiteX2" fmla="*/ 548293 w 4979777"/>
              <a:gd name="connsiteY2" fmla="*/ 0 h 4543749"/>
              <a:gd name="connsiteX3" fmla="*/ 4979777 w 4979777"/>
              <a:gd name="connsiteY3" fmla="*/ 0 h 4543749"/>
              <a:gd name="connsiteX4" fmla="*/ 3843840 w 4979777"/>
              <a:gd name="connsiteY4" fmla="*/ 4543749 h 4543749"/>
              <a:gd name="connsiteX5" fmla="*/ 63286 w 4979777"/>
              <a:gd name="connsiteY5" fmla="*/ 4528252 h 4543749"/>
              <a:gd name="connsiteX0" fmla="*/ 63286 w 4979777"/>
              <a:gd name="connsiteY0" fmla="*/ 4528252 h 4528252"/>
              <a:gd name="connsiteX1" fmla="*/ 0 w 4979777"/>
              <a:gd name="connsiteY1" fmla="*/ 2156847 h 4528252"/>
              <a:gd name="connsiteX2" fmla="*/ 548293 w 4979777"/>
              <a:gd name="connsiteY2" fmla="*/ 0 h 4528252"/>
              <a:gd name="connsiteX3" fmla="*/ 4979777 w 4979777"/>
              <a:gd name="connsiteY3" fmla="*/ 0 h 4528252"/>
              <a:gd name="connsiteX4" fmla="*/ 3864160 w 4979777"/>
              <a:gd name="connsiteY4" fmla="*/ 4470597 h 4528252"/>
              <a:gd name="connsiteX5" fmla="*/ 63286 w 4979777"/>
              <a:gd name="connsiteY5" fmla="*/ 4528252 h 4528252"/>
              <a:gd name="connsiteX0" fmla="*/ 63286 w 4979777"/>
              <a:gd name="connsiteY0" fmla="*/ 4483548 h 4483548"/>
              <a:gd name="connsiteX1" fmla="*/ 0 w 4979777"/>
              <a:gd name="connsiteY1" fmla="*/ 2156847 h 4483548"/>
              <a:gd name="connsiteX2" fmla="*/ 548293 w 4979777"/>
              <a:gd name="connsiteY2" fmla="*/ 0 h 4483548"/>
              <a:gd name="connsiteX3" fmla="*/ 4979777 w 4979777"/>
              <a:gd name="connsiteY3" fmla="*/ 0 h 4483548"/>
              <a:gd name="connsiteX4" fmla="*/ 3864160 w 4979777"/>
              <a:gd name="connsiteY4" fmla="*/ 4470597 h 4483548"/>
              <a:gd name="connsiteX5" fmla="*/ 63286 w 4979777"/>
              <a:gd name="connsiteY5" fmla="*/ 4483548 h 4483548"/>
              <a:gd name="connsiteX0" fmla="*/ 63967 w 4980458"/>
              <a:gd name="connsiteY0" fmla="*/ 4483548 h 4483548"/>
              <a:gd name="connsiteX1" fmla="*/ 681 w 4980458"/>
              <a:gd name="connsiteY1" fmla="*/ 2156847 h 4483548"/>
              <a:gd name="connsiteX2" fmla="*/ 548974 w 4980458"/>
              <a:gd name="connsiteY2" fmla="*/ 0 h 4483548"/>
              <a:gd name="connsiteX3" fmla="*/ 4980458 w 4980458"/>
              <a:gd name="connsiteY3" fmla="*/ 0 h 4483548"/>
              <a:gd name="connsiteX4" fmla="*/ 3864841 w 4980458"/>
              <a:gd name="connsiteY4" fmla="*/ 4470597 h 4483548"/>
              <a:gd name="connsiteX5" fmla="*/ 63967 w 4980458"/>
              <a:gd name="connsiteY5" fmla="*/ 4483548 h 4483548"/>
              <a:gd name="connsiteX0" fmla="*/ 0 w 4916491"/>
              <a:gd name="connsiteY0" fmla="*/ 4483548 h 4483548"/>
              <a:gd name="connsiteX1" fmla="*/ 5802 w 4916491"/>
              <a:gd name="connsiteY1" fmla="*/ 2152783 h 4483548"/>
              <a:gd name="connsiteX2" fmla="*/ 485007 w 4916491"/>
              <a:gd name="connsiteY2" fmla="*/ 0 h 4483548"/>
              <a:gd name="connsiteX3" fmla="*/ 4916491 w 4916491"/>
              <a:gd name="connsiteY3" fmla="*/ 0 h 4483548"/>
              <a:gd name="connsiteX4" fmla="*/ 3800874 w 4916491"/>
              <a:gd name="connsiteY4" fmla="*/ 4470597 h 4483548"/>
              <a:gd name="connsiteX5" fmla="*/ 0 w 4916491"/>
              <a:gd name="connsiteY5" fmla="*/ 4483548 h 4483548"/>
              <a:gd name="connsiteX0" fmla="*/ 554 w 4917045"/>
              <a:gd name="connsiteY0" fmla="*/ 4483548 h 4483548"/>
              <a:gd name="connsiteX1" fmla="*/ 2292 w 4917045"/>
              <a:gd name="connsiteY1" fmla="*/ 2148719 h 4483548"/>
              <a:gd name="connsiteX2" fmla="*/ 485561 w 4917045"/>
              <a:gd name="connsiteY2" fmla="*/ 0 h 4483548"/>
              <a:gd name="connsiteX3" fmla="*/ 4917045 w 4917045"/>
              <a:gd name="connsiteY3" fmla="*/ 0 h 4483548"/>
              <a:gd name="connsiteX4" fmla="*/ 3801428 w 4917045"/>
              <a:gd name="connsiteY4" fmla="*/ 4470597 h 4483548"/>
              <a:gd name="connsiteX5" fmla="*/ 554 w 4917045"/>
              <a:gd name="connsiteY5" fmla="*/ 4483548 h 4483548"/>
              <a:gd name="connsiteX0" fmla="*/ 554 w 4917045"/>
              <a:gd name="connsiteY0" fmla="*/ 4459164 h 4470597"/>
              <a:gd name="connsiteX1" fmla="*/ 2292 w 4917045"/>
              <a:gd name="connsiteY1" fmla="*/ 2148719 h 4470597"/>
              <a:gd name="connsiteX2" fmla="*/ 485561 w 4917045"/>
              <a:gd name="connsiteY2" fmla="*/ 0 h 4470597"/>
              <a:gd name="connsiteX3" fmla="*/ 4917045 w 4917045"/>
              <a:gd name="connsiteY3" fmla="*/ 0 h 4470597"/>
              <a:gd name="connsiteX4" fmla="*/ 3801428 w 4917045"/>
              <a:gd name="connsiteY4" fmla="*/ 4470597 h 4470597"/>
              <a:gd name="connsiteX5" fmla="*/ 554 w 4917045"/>
              <a:gd name="connsiteY5" fmla="*/ 4459164 h 4470597"/>
              <a:gd name="connsiteX0" fmla="*/ 1447 w 4917938"/>
              <a:gd name="connsiteY0" fmla="*/ 4459164 h 4470597"/>
              <a:gd name="connsiteX1" fmla="*/ 3185 w 4917938"/>
              <a:gd name="connsiteY1" fmla="*/ 2148719 h 4470597"/>
              <a:gd name="connsiteX2" fmla="*/ 486454 w 4917938"/>
              <a:gd name="connsiteY2" fmla="*/ 0 h 4470597"/>
              <a:gd name="connsiteX3" fmla="*/ 4917938 w 4917938"/>
              <a:gd name="connsiteY3" fmla="*/ 0 h 4470597"/>
              <a:gd name="connsiteX4" fmla="*/ 3802321 w 4917938"/>
              <a:gd name="connsiteY4" fmla="*/ 4470597 h 4470597"/>
              <a:gd name="connsiteX5" fmla="*/ 1447 w 4917938"/>
              <a:gd name="connsiteY5" fmla="*/ 4459164 h 44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17938" h="4470597">
                <a:moveTo>
                  <a:pt x="1447" y="4459164"/>
                </a:moveTo>
                <a:cubicBezTo>
                  <a:pt x="8387" y="3135486"/>
                  <a:pt x="-6028" y="2141335"/>
                  <a:pt x="3185" y="2148719"/>
                </a:cubicBezTo>
                <a:lnTo>
                  <a:pt x="486454" y="0"/>
                </a:lnTo>
                <a:lnTo>
                  <a:pt x="4917938" y="0"/>
                </a:lnTo>
                <a:lnTo>
                  <a:pt x="3802321" y="4470597"/>
                </a:lnTo>
                <a:lnTo>
                  <a:pt x="1447" y="4459164"/>
                </a:lnTo>
                <a:close/>
              </a:path>
            </a:pathLst>
          </a:custGeom>
          <a:solidFill>
            <a:srgbClr val="008C95">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ln>
                <a:noFill/>
              </a:ln>
            </a:endParaRPr>
          </a:p>
        </p:txBody>
      </p:sp>
      <p:sp>
        <p:nvSpPr>
          <p:cNvPr id="7" name="Parallelogram 6">
            <a:extLst>
              <a:ext uri="{FF2B5EF4-FFF2-40B4-BE49-F238E27FC236}">
                <a16:creationId xmlns:a16="http://schemas.microsoft.com/office/drawing/2014/main" id="{7DD544B0-3D46-22B9-2F57-4ECAD832A1E3}"/>
              </a:ext>
            </a:extLst>
          </p:cNvPr>
          <p:cNvSpPr/>
          <p:nvPr userDrawn="1"/>
        </p:nvSpPr>
        <p:spPr>
          <a:xfrm>
            <a:off x="1014237" y="1252445"/>
            <a:ext cx="6155007" cy="4644526"/>
          </a:xfrm>
          <a:prstGeom prst="parallelogram">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pic>
        <p:nvPicPr>
          <p:cNvPr id="10" name="Picture 9" descr="A white and black logo&#10;&#10;Description automatically generated">
            <a:extLst>
              <a:ext uri="{FF2B5EF4-FFF2-40B4-BE49-F238E27FC236}">
                <a16:creationId xmlns:a16="http://schemas.microsoft.com/office/drawing/2014/main" id="{1B084495-6E16-EBBF-FE6C-1651F76499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50677" y="1398100"/>
            <a:ext cx="4353216" cy="4353216"/>
          </a:xfrm>
          <a:prstGeom prst="rect">
            <a:avLst/>
          </a:prstGeom>
        </p:spPr>
      </p:pic>
      <p:pic>
        <p:nvPicPr>
          <p:cNvPr id="11" name="Picture 10" descr="A white and black logo&#10;&#10;Description automatically generated">
            <a:extLst>
              <a:ext uri="{FF2B5EF4-FFF2-40B4-BE49-F238E27FC236}">
                <a16:creationId xmlns:a16="http://schemas.microsoft.com/office/drawing/2014/main" id="{229BECA0-C6EB-E58A-3671-DC06D28122F4}"/>
              </a:ext>
            </a:extLst>
          </p:cNvPr>
          <p:cNvPicPr>
            <a:picLocks noChangeAspect="1"/>
          </p:cNvPicPr>
          <p:nvPr userDrawn="1"/>
        </p:nvPicPr>
        <p:blipFill rotWithShape="1">
          <a:blip r:embed="rId2">
            <a:duotone>
              <a:prstClr val="black"/>
              <a:srgbClr val="606060">
                <a:tint val="45000"/>
                <a:satMod val="400000"/>
              </a:srgbClr>
            </a:duotone>
            <a:alphaModFix amt="35000"/>
            <a:extLst>
              <a:ext uri="{28A0092B-C50C-407E-A947-70E740481C1C}">
                <a14:useLocalDpi xmlns:a14="http://schemas.microsoft.com/office/drawing/2010/main" val="0"/>
              </a:ext>
            </a:extLst>
          </a:blip>
          <a:srcRect r="27553" b="17667"/>
          <a:stretch/>
        </p:blipFill>
        <p:spPr>
          <a:xfrm>
            <a:off x="8032220" y="2130530"/>
            <a:ext cx="4159780" cy="4727470"/>
          </a:xfrm>
          <a:prstGeom prst="rect">
            <a:avLst/>
          </a:prstGeom>
        </p:spPr>
      </p:pic>
      <p:sp>
        <p:nvSpPr>
          <p:cNvPr id="13" name="Parallelogram 7">
            <a:extLst>
              <a:ext uri="{FF2B5EF4-FFF2-40B4-BE49-F238E27FC236}">
                <a16:creationId xmlns:a16="http://schemas.microsoft.com/office/drawing/2014/main" id="{4E745A51-7B8F-488E-89FE-3AB637A47C2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arallelogram 9">
            <a:extLst>
              <a:ext uri="{FF2B5EF4-FFF2-40B4-BE49-F238E27FC236}">
                <a16:creationId xmlns:a16="http://schemas.microsoft.com/office/drawing/2014/main" id="{C5F9583F-D837-DE2E-D6EB-583C4EA75FCB}"/>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5">
            <a:extLst>
              <a:ext uri="{FF2B5EF4-FFF2-40B4-BE49-F238E27FC236}">
                <a16:creationId xmlns:a16="http://schemas.microsoft.com/office/drawing/2014/main" id="{A2FE048E-BBDE-B8BF-46DD-C9E076A290FA}"/>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763953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unch">
    <p:spTree>
      <p:nvGrpSpPr>
        <p:cNvPr id="1" name=""/>
        <p:cNvGrpSpPr/>
        <p:nvPr/>
      </p:nvGrpSpPr>
      <p:grpSpPr>
        <a:xfrm>
          <a:off x="0" y="0"/>
          <a:ext cx="0" cy="0"/>
          <a:chOff x="0" y="0"/>
          <a:chExt cx="0" cy="0"/>
        </a:xfrm>
      </p:grpSpPr>
      <p:sp>
        <p:nvSpPr>
          <p:cNvPr id="4" name="Holder 2">
            <a:extLst>
              <a:ext uri="{FF2B5EF4-FFF2-40B4-BE49-F238E27FC236}">
                <a16:creationId xmlns:a16="http://schemas.microsoft.com/office/drawing/2014/main" id="{75A790C6-F647-3865-A853-914649BC8B4E}"/>
              </a:ext>
            </a:extLst>
          </p:cNvPr>
          <p:cNvSpPr txBox="1">
            <a:spLocks/>
          </p:cNvSpPr>
          <p:nvPr userDrawn="1"/>
        </p:nvSpPr>
        <p:spPr>
          <a:xfrm>
            <a:off x="533400" y="381000"/>
            <a:ext cx="10363200" cy="615553"/>
          </a:xfrm>
          <a:prstGeom prst="rect">
            <a:avLst/>
          </a:prstGeom>
        </p:spPr>
        <p:txBody>
          <a:bodyPr wrap="square" lIns="0" tIns="0" rIns="0" bIns="0">
            <a:spAutoFit/>
          </a:bodyPr>
          <a:lstStyle>
            <a:lvl1pPr>
              <a:defRPr sz="4000" b="1">
                <a:solidFill>
                  <a:srgbClr val="606060"/>
                </a:solidFill>
                <a:latin typeface="Arial" panose="020B0604020202020204" pitchFamily="34" charset="0"/>
                <a:ea typeface="+mj-ea"/>
                <a:cs typeface="Arial" panose="020B0604020202020204" pitchFamily="34" charset="0"/>
              </a:defRPr>
            </a:lvl1pPr>
          </a:lstStyle>
          <a:p>
            <a:r>
              <a:rPr lang="en-GB" dirty="0"/>
              <a:t>Lunch</a:t>
            </a:r>
          </a:p>
        </p:txBody>
      </p:sp>
      <p:sp>
        <p:nvSpPr>
          <p:cNvPr id="5" name="Parallelogram 4">
            <a:extLst>
              <a:ext uri="{FF2B5EF4-FFF2-40B4-BE49-F238E27FC236}">
                <a16:creationId xmlns:a16="http://schemas.microsoft.com/office/drawing/2014/main" id="{ABF20446-4FC4-D648-C6D7-25F566FB8042}"/>
              </a:ext>
            </a:extLst>
          </p:cNvPr>
          <p:cNvSpPr/>
          <p:nvPr userDrawn="1"/>
        </p:nvSpPr>
        <p:spPr>
          <a:xfrm>
            <a:off x="5191334" y="3660863"/>
            <a:ext cx="2567336" cy="2567336"/>
          </a:xfrm>
          <a:prstGeom prst="parallelogram">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6" name="Parallelogram 5">
            <a:extLst>
              <a:ext uri="{FF2B5EF4-FFF2-40B4-BE49-F238E27FC236}">
                <a16:creationId xmlns:a16="http://schemas.microsoft.com/office/drawing/2014/main" id="{C7AE50B3-5F64-23E4-0100-EC39E228E514}"/>
              </a:ext>
            </a:extLst>
          </p:cNvPr>
          <p:cNvSpPr/>
          <p:nvPr userDrawn="1"/>
        </p:nvSpPr>
        <p:spPr>
          <a:xfrm>
            <a:off x="-155" y="1981198"/>
            <a:ext cx="4917938" cy="4470597"/>
          </a:xfrm>
          <a:custGeom>
            <a:avLst/>
            <a:gdLst>
              <a:gd name="connsiteX0" fmla="*/ 0 w 5908384"/>
              <a:gd name="connsiteY0" fmla="*/ 5907600 h 5907600"/>
              <a:gd name="connsiteX1" fmla="*/ 1476900 w 5908384"/>
              <a:gd name="connsiteY1" fmla="*/ 0 h 5907600"/>
              <a:gd name="connsiteX2" fmla="*/ 5908384 w 5908384"/>
              <a:gd name="connsiteY2" fmla="*/ 0 h 5907600"/>
              <a:gd name="connsiteX3" fmla="*/ 4431484 w 5908384"/>
              <a:gd name="connsiteY3" fmla="*/ 5907600 h 5907600"/>
              <a:gd name="connsiteX4" fmla="*/ 0 w 5908384"/>
              <a:gd name="connsiteY4" fmla="*/ 5907600 h 5907600"/>
              <a:gd name="connsiteX0" fmla="*/ 0 w 5908384"/>
              <a:gd name="connsiteY0" fmla="*/ 5907600 h 5907600"/>
              <a:gd name="connsiteX1" fmla="*/ 928607 w 5908384"/>
              <a:gd name="connsiteY1" fmla="*/ 2156847 h 5907600"/>
              <a:gd name="connsiteX2" fmla="*/ 1476900 w 5908384"/>
              <a:gd name="connsiteY2" fmla="*/ 0 h 5907600"/>
              <a:gd name="connsiteX3" fmla="*/ 5908384 w 5908384"/>
              <a:gd name="connsiteY3" fmla="*/ 0 h 5907600"/>
              <a:gd name="connsiteX4" fmla="*/ 4431484 w 5908384"/>
              <a:gd name="connsiteY4" fmla="*/ 5907600 h 5907600"/>
              <a:gd name="connsiteX5" fmla="*/ 0 w 5908384"/>
              <a:gd name="connsiteY5" fmla="*/ 5907600 h 5907600"/>
              <a:gd name="connsiteX0" fmla="*/ 136434 w 5068424"/>
              <a:gd name="connsiteY0" fmla="*/ 4915709 h 5907600"/>
              <a:gd name="connsiteX1" fmla="*/ 88647 w 5068424"/>
              <a:gd name="connsiteY1" fmla="*/ 2156847 h 5907600"/>
              <a:gd name="connsiteX2" fmla="*/ 636940 w 5068424"/>
              <a:gd name="connsiteY2" fmla="*/ 0 h 5907600"/>
              <a:gd name="connsiteX3" fmla="*/ 5068424 w 5068424"/>
              <a:gd name="connsiteY3" fmla="*/ 0 h 5907600"/>
              <a:gd name="connsiteX4" fmla="*/ 3591524 w 5068424"/>
              <a:gd name="connsiteY4" fmla="*/ 5907600 h 5907600"/>
              <a:gd name="connsiteX5" fmla="*/ 136434 w 5068424"/>
              <a:gd name="connsiteY5" fmla="*/ 4915709 h 5907600"/>
              <a:gd name="connsiteX0" fmla="*/ 177967 w 5109957"/>
              <a:gd name="connsiteY0" fmla="*/ 4915709 h 5907600"/>
              <a:gd name="connsiteX1" fmla="*/ 130180 w 5109957"/>
              <a:gd name="connsiteY1" fmla="*/ 2156847 h 5907600"/>
              <a:gd name="connsiteX2" fmla="*/ 678473 w 5109957"/>
              <a:gd name="connsiteY2" fmla="*/ 0 h 5907600"/>
              <a:gd name="connsiteX3" fmla="*/ 5109957 w 5109957"/>
              <a:gd name="connsiteY3" fmla="*/ 0 h 5907600"/>
              <a:gd name="connsiteX4" fmla="*/ 3633057 w 5109957"/>
              <a:gd name="connsiteY4" fmla="*/ 5907600 h 5907600"/>
              <a:gd name="connsiteX5" fmla="*/ 177967 w 5109957"/>
              <a:gd name="connsiteY5" fmla="*/ 4915709 h 5907600"/>
              <a:gd name="connsiteX0" fmla="*/ 47787 w 4979777"/>
              <a:gd name="connsiteY0" fmla="*/ 4915709 h 5907600"/>
              <a:gd name="connsiteX1" fmla="*/ 0 w 4979777"/>
              <a:gd name="connsiteY1" fmla="*/ 2156847 h 5907600"/>
              <a:gd name="connsiteX2" fmla="*/ 548293 w 4979777"/>
              <a:gd name="connsiteY2" fmla="*/ 0 h 5907600"/>
              <a:gd name="connsiteX3" fmla="*/ 4979777 w 4979777"/>
              <a:gd name="connsiteY3" fmla="*/ 0 h 5907600"/>
              <a:gd name="connsiteX4" fmla="*/ 3502877 w 4979777"/>
              <a:gd name="connsiteY4" fmla="*/ 5907600 h 5907600"/>
              <a:gd name="connsiteX5" fmla="*/ 47787 w 4979777"/>
              <a:gd name="connsiteY5" fmla="*/ 4915709 h 5907600"/>
              <a:gd name="connsiteX0" fmla="*/ 47787 w 4979777"/>
              <a:gd name="connsiteY0" fmla="*/ 4915709 h 4915709"/>
              <a:gd name="connsiteX1" fmla="*/ 0 w 4979777"/>
              <a:gd name="connsiteY1" fmla="*/ 2156847 h 4915709"/>
              <a:gd name="connsiteX2" fmla="*/ 548293 w 4979777"/>
              <a:gd name="connsiteY2" fmla="*/ 0 h 4915709"/>
              <a:gd name="connsiteX3" fmla="*/ 4979777 w 4979777"/>
              <a:gd name="connsiteY3" fmla="*/ 0 h 4915709"/>
              <a:gd name="connsiteX4" fmla="*/ 3843840 w 4979777"/>
              <a:gd name="connsiteY4" fmla="*/ 4543749 h 4915709"/>
              <a:gd name="connsiteX5" fmla="*/ 47787 w 4979777"/>
              <a:gd name="connsiteY5" fmla="*/ 4915709 h 4915709"/>
              <a:gd name="connsiteX0" fmla="*/ 63286 w 4979777"/>
              <a:gd name="connsiteY0" fmla="*/ 4528252 h 4543749"/>
              <a:gd name="connsiteX1" fmla="*/ 0 w 4979777"/>
              <a:gd name="connsiteY1" fmla="*/ 2156847 h 4543749"/>
              <a:gd name="connsiteX2" fmla="*/ 548293 w 4979777"/>
              <a:gd name="connsiteY2" fmla="*/ 0 h 4543749"/>
              <a:gd name="connsiteX3" fmla="*/ 4979777 w 4979777"/>
              <a:gd name="connsiteY3" fmla="*/ 0 h 4543749"/>
              <a:gd name="connsiteX4" fmla="*/ 3843840 w 4979777"/>
              <a:gd name="connsiteY4" fmla="*/ 4543749 h 4543749"/>
              <a:gd name="connsiteX5" fmla="*/ 63286 w 4979777"/>
              <a:gd name="connsiteY5" fmla="*/ 4528252 h 4543749"/>
              <a:gd name="connsiteX0" fmla="*/ 63286 w 4979777"/>
              <a:gd name="connsiteY0" fmla="*/ 4528252 h 4528252"/>
              <a:gd name="connsiteX1" fmla="*/ 0 w 4979777"/>
              <a:gd name="connsiteY1" fmla="*/ 2156847 h 4528252"/>
              <a:gd name="connsiteX2" fmla="*/ 548293 w 4979777"/>
              <a:gd name="connsiteY2" fmla="*/ 0 h 4528252"/>
              <a:gd name="connsiteX3" fmla="*/ 4979777 w 4979777"/>
              <a:gd name="connsiteY3" fmla="*/ 0 h 4528252"/>
              <a:gd name="connsiteX4" fmla="*/ 3864160 w 4979777"/>
              <a:gd name="connsiteY4" fmla="*/ 4470597 h 4528252"/>
              <a:gd name="connsiteX5" fmla="*/ 63286 w 4979777"/>
              <a:gd name="connsiteY5" fmla="*/ 4528252 h 4528252"/>
              <a:gd name="connsiteX0" fmla="*/ 63286 w 4979777"/>
              <a:gd name="connsiteY0" fmla="*/ 4483548 h 4483548"/>
              <a:gd name="connsiteX1" fmla="*/ 0 w 4979777"/>
              <a:gd name="connsiteY1" fmla="*/ 2156847 h 4483548"/>
              <a:gd name="connsiteX2" fmla="*/ 548293 w 4979777"/>
              <a:gd name="connsiteY2" fmla="*/ 0 h 4483548"/>
              <a:gd name="connsiteX3" fmla="*/ 4979777 w 4979777"/>
              <a:gd name="connsiteY3" fmla="*/ 0 h 4483548"/>
              <a:gd name="connsiteX4" fmla="*/ 3864160 w 4979777"/>
              <a:gd name="connsiteY4" fmla="*/ 4470597 h 4483548"/>
              <a:gd name="connsiteX5" fmla="*/ 63286 w 4979777"/>
              <a:gd name="connsiteY5" fmla="*/ 4483548 h 4483548"/>
              <a:gd name="connsiteX0" fmla="*/ 63967 w 4980458"/>
              <a:gd name="connsiteY0" fmla="*/ 4483548 h 4483548"/>
              <a:gd name="connsiteX1" fmla="*/ 681 w 4980458"/>
              <a:gd name="connsiteY1" fmla="*/ 2156847 h 4483548"/>
              <a:gd name="connsiteX2" fmla="*/ 548974 w 4980458"/>
              <a:gd name="connsiteY2" fmla="*/ 0 h 4483548"/>
              <a:gd name="connsiteX3" fmla="*/ 4980458 w 4980458"/>
              <a:gd name="connsiteY3" fmla="*/ 0 h 4483548"/>
              <a:gd name="connsiteX4" fmla="*/ 3864841 w 4980458"/>
              <a:gd name="connsiteY4" fmla="*/ 4470597 h 4483548"/>
              <a:gd name="connsiteX5" fmla="*/ 63967 w 4980458"/>
              <a:gd name="connsiteY5" fmla="*/ 4483548 h 4483548"/>
              <a:gd name="connsiteX0" fmla="*/ 0 w 4916491"/>
              <a:gd name="connsiteY0" fmla="*/ 4483548 h 4483548"/>
              <a:gd name="connsiteX1" fmla="*/ 5802 w 4916491"/>
              <a:gd name="connsiteY1" fmla="*/ 2152783 h 4483548"/>
              <a:gd name="connsiteX2" fmla="*/ 485007 w 4916491"/>
              <a:gd name="connsiteY2" fmla="*/ 0 h 4483548"/>
              <a:gd name="connsiteX3" fmla="*/ 4916491 w 4916491"/>
              <a:gd name="connsiteY3" fmla="*/ 0 h 4483548"/>
              <a:gd name="connsiteX4" fmla="*/ 3800874 w 4916491"/>
              <a:gd name="connsiteY4" fmla="*/ 4470597 h 4483548"/>
              <a:gd name="connsiteX5" fmla="*/ 0 w 4916491"/>
              <a:gd name="connsiteY5" fmla="*/ 4483548 h 4483548"/>
              <a:gd name="connsiteX0" fmla="*/ 554 w 4917045"/>
              <a:gd name="connsiteY0" fmla="*/ 4483548 h 4483548"/>
              <a:gd name="connsiteX1" fmla="*/ 2292 w 4917045"/>
              <a:gd name="connsiteY1" fmla="*/ 2148719 h 4483548"/>
              <a:gd name="connsiteX2" fmla="*/ 485561 w 4917045"/>
              <a:gd name="connsiteY2" fmla="*/ 0 h 4483548"/>
              <a:gd name="connsiteX3" fmla="*/ 4917045 w 4917045"/>
              <a:gd name="connsiteY3" fmla="*/ 0 h 4483548"/>
              <a:gd name="connsiteX4" fmla="*/ 3801428 w 4917045"/>
              <a:gd name="connsiteY4" fmla="*/ 4470597 h 4483548"/>
              <a:gd name="connsiteX5" fmla="*/ 554 w 4917045"/>
              <a:gd name="connsiteY5" fmla="*/ 4483548 h 4483548"/>
              <a:gd name="connsiteX0" fmla="*/ 554 w 4917045"/>
              <a:gd name="connsiteY0" fmla="*/ 4459164 h 4470597"/>
              <a:gd name="connsiteX1" fmla="*/ 2292 w 4917045"/>
              <a:gd name="connsiteY1" fmla="*/ 2148719 h 4470597"/>
              <a:gd name="connsiteX2" fmla="*/ 485561 w 4917045"/>
              <a:gd name="connsiteY2" fmla="*/ 0 h 4470597"/>
              <a:gd name="connsiteX3" fmla="*/ 4917045 w 4917045"/>
              <a:gd name="connsiteY3" fmla="*/ 0 h 4470597"/>
              <a:gd name="connsiteX4" fmla="*/ 3801428 w 4917045"/>
              <a:gd name="connsiteY4" fmla="*/ 4470597 h 4470597"/>
              <a:gd name="connsiteX5" fmla="*/ 554 w 4917045"/>
              <a:gd name="connsiteY5" fmla="*/ 4459164 h 4470597"/>
              <a:gd name="connsiteX0" fmla="*/ 1447 w 4917938"/>
              <a:gd name="connsiteY0" fmla="*/ 4459164 h 4470597"/>
              <a:gd name="connsiteX1" fmla="*/ 3185 w 4917938"/>
              <a:gd name="connsiteY1" fmla="*/ 2148719 h 4470597"/>
              <a:gd name="connsiteX2" fmla="*/ 486454 w 4917938"/>
              <a:gd name="connsiteY2" fmla="*/ 0 h 4470597"/>
              <a:gd name="connsiteX3" fmla="*/ 4917938 w 4917938"/>
              <a:gd name="connsiteY3" fmla="*/ 0 h 4470597"/>
              <a:gd name="connsiteX4" fmla="*/ 3802321 w 4917938"/>
              <a:gd name="connsiteY4" fmla="*/ 4470597 h 4470597"/>
              <a:gd name="connsiteX5" fmla="*/ 1447 w 4917938"/>
              <a:gd name="connsiteY5" fmla="*/ 4459164 h 44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17938" h="4470597">
                <a:moveTo>
                  <a:pt x="1447" y="4459164"/>
                </a:moveTo>
                <a:cubicBezTo>
                  <a:pt x="8387" y="3135486"/>
                  <a:pt x="-6028" y="2141335"/>
                  <a:pt x="3185" y="2148719"/>
                </a:cubicBezTo>
                <a:lnTo>
                  <a:pt x="486454" y="0"/>
                </a:lnTo>
                <a:lnTo>
                  <a:pt x="4917938" y="0"/>
                </a:lnTo>
                <a:lnTo>
                  <a:pt x="3802321" y="4470597"/>
                </a:lnTo>
                <a:lnTo>
                  <a:pt x="1447" y="4459164"/>
                </a:lnTo>
                <a:close/>
              </a:path>
            </a:pathLst>
          </a:custGeom>
          <a:solidFill>
            <a:srgbClr val="008C95">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ln>
                <a:noFill/>
              </a:ln>
            </a:endParaRPr>
          </a:p>
        </p:txBody>
      </p:sp>
      <p:sp>
        <p:nvSpPr>
          <p:cNvPr id="7" name="Parallelogram 6">
            <a:extLst>
              <a:ext uri="{FF2B5EF4-FFF2-40B4-BE49-F238E27FC236}">
                <a16:creationId xmlns:a16="http://schemas.microsoft.com/office/drawing/2014/main" id="{7DD544B0-3D46-22B9-2F57-4ECAD832A1E3}"/>
              </a:ext>
            </a:extLst>
          </p:cNvPr>
          <p:cNvSpPr/>
          <p:nvPr userDrawn="1"/>
        </p:nvSpPr>
        <p:spPr>
          <a:xfrm>
            <a:off x="1014237" y="1252445"/>
            <a:ext cx="6155007" cy="4644526"/>
          </a:xfrm>
          <a:prstGeom prst="parallelogram">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pic>
        <p:nvPicPr>
          <p:cNvPr id="10" name="Picture 9">
            <a:extLst>
              <a:ext uri="{FF2B5EF4-FFF2-40B4-BE49-F238E27FC236}">
                <a16:creationId xmlns:a16="http://schemas.microsoft.com/office/drawing/2014/main" id="{1B084495-6E16-EBBF-FE6C-1651F764997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50677" y="1398100"/>
            <a:ext cx="4353216" cy="4353216"/>
          </a:xfrm>
          <a:prstGeom prst="rect">
            <a:avLst/>
          </a:prstGeom>
        </p:spPr>
      </p:pic>
      <p:pic>
        <p:nvPicPr>
          <p:cNvPr id="11" name="Picture 10">
            <a:extLst>
              <a:ext uri="{FF2B5EF4-FFF2-40B4-BE49-F238E27FC236}">
                <a16:creationId xmlns:a16="http://schemas.microsoft.com/office/drawing/2014/main" id="{229BECA0-C6EB-E58A-3671-DC06D28122F4}"/>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5322" t="-868" r="30691" b="28149"/>
          <a:stretch/>
        </p:blipFill>
        <p:spPr>
          <a:xfrm>
            <a:off x="8032220" y="2130530"/>
            <a:ext cx="4159780" cy="4727470"/>
          </a:xfrm>
          <a:prstGeom prst="rect">
            <a:avLst/>
          </a:prstGeom>
        </p:spPr>
      </p:pic>
      <p:sp>
        <p:nvSpPr>
          <p:cNvPr id="13" name="Parallelogram 7">
            <a:extLst>
              <a:ext uri="{FF2B5EF4-FFF2-40B4-BE49-F238E27FC236}">
                <a16:creationId xmlns:a16="http://schemas.microsoft.com/office/drawing/2014/main" id="{4E745A51-7B8F-488E-89FE-3AB637A47C2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arallelogram 9">
            <a:extLst>
              <a:ext uri="{FF2B5EF4-FFF2-40B4-BE49-F238E27FC236}">
                <a16:creationId xmlns:a16="http://schemas.microsoft.com/office/drawing/2014/main" id="{C5F9583F-D837-DE2E-D6EB-583C4EA75FCB}"/>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5">
            <a:extLst>
              <a:ext uri="{FF2B5EF4-FFF2-40B4-BE49-F238E27FC236}">
                <a16:creationId xmlns:a16="http://schemas.microsoft.com/office/drawing/2014/main" id="{1BB4EF12-BCB4-9EEC-F7B9-42999C7DC60A}"/>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948811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cussion/break out">
    <p:spTree>
      <p:nvGrpSpPr>
        <p:cNvPr id="1" name=""/>
        <p:cNvGrpSpPr/>
        <p:nvPr/>
      </p:nvGrpSpPr>
      <p:grpSpPr>
        <a:xfrm>
          <a:off x="0" y="0"/>
          <a:ext cx="0" cy="0"/>
          <a:chOff x="0" y="0"/>
          <a:chExt cx="0" cy="0"/>
        </a:xfrm>
      </p:grpSpPr>
      <p:sp>
        <p:nvSpPr>
          <p:cNvPr id="5" name="Parallelogram 4">
            <a:extLst>
              <a:ext uri="{FF2B5EF4-FFF2-40B4-BE49-F238E27FC236}">
                <a16:creationId xmlns:a16="http://schemas.microsoft.com/office/drawing/2014/main" id="{ABF20446-4FC4-D648-C6D7-25F566FB8042}"/>
              </a:ext>
            </a:extLst>
          </p:cNvPr>
          <p:cNvSpPr/>
          <p:nvPr userDrawn="1"/>
        </p:nvSpPr>
        <p:spPr>
          <a:xfrm>
            <a:off x="5191334" y="3657157"/>
            <a:ext cx="2567336" cy="2567336"/>
          </a:xfrm>
          <a:prstGeom prst="parallelogram">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6" name="Parallelogram 5">
            <a:extLst>
              <a:ext uri="{FF2B5EF4-FFF2-40B4-BE49-F238E27FC236}">
                <a16:creationId xmlns:a16="http://schemas.microsoft.com/office/drawing/2014/main" id="{C7AE50B3-5F64-23E4-0100-EC39E228E514}"/>
              </a:ext>
            </a:extLst>
          </p:cNvPr>
          <p:cNvSpPr/>
          <p:nvPr userDrawn="1"/>
        </p:nvSpPr>
        <p:spPr>
          <a:xfrm>
            <a:off x="-155" y="1981198"/>
            <a:ext cx="4917938" cy="4470597"/>
          </a:xfrm>
          <a:custGeom>
            <a:avLst/>
            <a:gdLst>
              <a:gd name="connsiteX0" fmla="*/ 0 w 5908384"/>
              <a:gd name="connsiteY0" fmla="*/ 5907600 h 5907600"/>
              <a:gd name="connsiteX1" fmla="*/ 1476900 w 5908384"/>
              <a:gd name="connsiteY1" fmla="*/ 0 h 5907600"/>
              <a:gd name="connsiteX2" fmla="*/ 5908384 w 5908384"/>
              <a:gd name="connsiteY2" fmla="*/ 0 h 5907600"/>
              <a:gd name="connsiteX3" fmla="*/ 4431484 w 5908384"/>
              <a:gd name="connsiteY3" fmla="*/ 5907600 h 5907600"/>
              <a:gd name="connsiteX4" fmla="*/ 0 w 5908384"/>
              <a:gd name="connsiteY4" fmla="*/ 5907600 h 5907600"/>
              <a:gd name="connsiteX0" fmla="*/ 0 w 5908384"/>
              <a:gd name="connsiteY0" fmla="*/ 5907600 h 5907600"/>
              <a:gd name="connsiteX1" fmla="*/ 928607 w 5908384"/>
              <a:gd name="connsiteY1" fmla="*/ 2156847 h 5907600"/>
              <a:gd name="connsiteX2" fmla="*/ 1476900 w 5908384"/>
              <a:gd name="connsiteY2" fmla="*/ 0 h 5907600"/>
              <a:gd name="connsiteX3" fmla="*/ 5908384 w 5908384"/>
              <a:gd name="connsiteY3" fmla="*/ 0 h 5907600"/>
              <a:gd name="connsiteX4" fmla="*/ 4431484 w 5908384"/>
              <a:gd name="connsiteY4" fmla="*/ 5907600 h 5907600"/>
              <a:gd name="connsiteX5" fmla="*/ 0 w 5908384"/>
              <a:gd name="connsiteY5" fmla="*/ 5907600 h 5907600"/>
              <a:gd name="connsiteX0" fmla="*/ 136434 w 5068424"/>
              <a:gd name="connsiteY0" fmla="*/ 4915709 h 5907600"/>
              <a:gd name="connsiteX1" fmla="*/ 88647 w 5068424"/>
              <a:gd name="connsiteY1" fmla="*/ 2156847 h 5907600"/>
              <a:gd name="connsiteX2" fmla="*/ 636940 w 5068424"/>
              <a:gd name="connsiteY2" fmla="*/ 0 h 5907600"/>
              <a:gd name="connsiteX3" fmla="*/ 5068424 w 5068424"/>
              <a:gd name="connsiteY3" fmla="*/ 0 h 5907600"/>
              <a:gd name="connsiteX4" fmla="*/ 3591524 w 5068424"/>
              <a:gd name="connsiteY4" fmla="*/ 5907600 h 5907600"/>
              <a:gd name="connsiteX5" fmla="*/ 136434 w 5068424"/>
              <a:gd name="connsiteY5" fmla="*/ 4915709 h 5907600"/>
              <a:gd name="connsiteX0" fmla="*/ 177967 w 5109957"/>
              <a:gd name="connsiteY0" fmla="*/ 4915709 h 5907600"/>
              <a:gd name="connsiteX1" fmla="*/ 130180 w 5109957"/>
              <a:gd name="connsiteY1" fmla="*/ 2156847 h 5907600"/>
              <a:gd name="connsiteX2" fmla="*/ 678473 w 5109957"/>
              <a:gd name="connsiteY2" fmla="*/ 0 h 5907600"/>
              <a:gd name="connsiteX3" fmla="*/ 5109957 w 5109957"/>
              <a:gd name="connsiteY3" fmla="*/ 0 h 5907600"/>
              <a:gd name="connsiteX4" fmla="*/ 3633057 w 5109957"/>
              <a:gd name="connsiteY4" fmla="*/ 5907600 h 5907600"/>
              <a:gd name="connsiteX5" fmla="*/ 177967 w 5109957"/>
              <a:gd name="connsiteY5" fmla="*/ 4915709 h 5907600"/>
              <a:gd name="connsiteX0" fmla="*/ 47787 w 4979777"/>
              <a:gd name="connsiteY0" fmla="*/ 4915709 h 5907600"/>
              <a:gd name="connsiteX1" fmla="*/ 0 w 4979777"/>
              <a:gd name="connsiteY1" fmla="*/ 2156847 h 5907600"/>
              <a:gd name="connsiteX2" fmla="*/ 548293 w 4979777"/>
              <a:gd name="connsiteY2" fmla="*/ 0 h 5907600"/>
              <a:gd name="connsiteX3" fmla="*/ 4979777 w 4979777"/>
              <a:gd name="connsiteY3" fmla="*/ 0 h 5907600"/>
              <a:gd name="connsiteX4" fmla="*/ 3502877 w 4979777"/>
              <a:gd name="connsiteY4" fmla="*/ 5907600 h 5907600"/>
              <a:gd name="connsiteX5" fmla="*/ 47787 w 4979777"/>
              <a:gd name="connsiteY5" fmla="*/ 4915709 h 5907600"/>
              <a:gd name="connsiteX0" fmla="*/ 47787 w 4979777"/>
              <a:gd name="connsiteY0" fmla="*/ 4915709 h 4915709"/>
              <a:gd name="connsiteX1" fmla="*/ 0 w 4979777"/>
              <a:gd name="connsiteY1" fmla="*/ 2156847 h 4915709"/>
              <a:gd name="connsiteX2" fmla="*/ 548293 w 4979777"/>
              <a:gd name="connsiteY2" fmla="*/ 0 h 4915709"/>
              <a:gd name="connsiteX3" fmla="*/ 4979777 w 4979777"/>
              <a:gd name="connsiteY3" fmla="*/ 0 h 4915709"/>
              <a:gd name="connsiteX4" fmla="*/ 3843840 w 4979777"/>
              <a:gd name="connsiteY4" fmla="*/ 4543749 h 4915709"/>
              <a:gd name="connsiteX5" fmla="*/ 47787 w 4979777"/>
              <a:gd name="connsiteY5" fmla="*/ 4915709 h 4915709"/>
              <a:gd name="connsiteX0" fmla="*/ 63286 w 4979777"/>
              <a:gd name="connsiteY0" fmla="*/ 4528252 h 4543749"/>
              <a:gd name="connsiteX1" fmla="*/ 0 w 4979777"/>
              <a:gd name="connsiteY1" fmla="*/ 2156847 h 4543749"/>
              <a:gd name="connsiteX2" fmla="*/ 548293 w 4979777"/>
              <a:gd name="connsiteY2" fmla="*/ 0 h 4543749"/>
              <a:gd name="connsiteX3" fmla="*/ 4979777 w 4979777"/>
              <a:gd name="connsiteY3" fmla="*/ 0 h 4543749"/>
              <a:gd name="connsiteX4" fmla="*/ 3843840 w 4979777"/>
              <a:gd name="connsiteY4" fmla="*/ 4543749 h 4543749"/>
              <a:gd name="connsiteX5" fmla="*/ 63286 w 4979777"/>
              <a:gd name="connsiteY5" fmla="*/ 4528252 h 4543749"/>
              <a:gd name="connsiteX0" fmla="*/ 63286 w 4979777"/>
              <a:gd name="connsiteY0" fmla="*/ 4528252 h 4528252"/>
              <a:gd name="connsiteX1" fmla="*/ 0 w 4979777"/>
              <a:gd name="connsiteY1" fmla="*/ 2156847 h 4528252"/>
              <a:gd name="connsiteX2" fmla="*/ 548293 w 4979777"/>
              <a:gd name="connsiteY2" fmla="*/ 0 h 4528252"/>
              <a:gd name="connsiteX3" fmla="*/ 4979777 w 4979777"/>
              <a:gd name="connsiteY3" fmla="*/ 0 h 4528252"/>
              <a:gd name="connsiteX4" fmla="*/ 3864160 w 4979777"/>
              <a:gd name="connsiteY4" fmla="*/ 4470597 h 4528252"/>
              <a:gd name="connsiteX5" fmla="*/ 63286 w 4979777"/>
              <a:gd name="connsiteY5" fmla="*/ 4528252 h 4528252"/>
              <a:gd name="connsiteX0" fmla="*/ 63286 w 4979777"/>
              <a:gd name="connsiteY0" fmla="*/ 4483548 h 4483548"/>
              <a:gd name="connsiteX1" fmla="*/ 0 w 4979777"/>
              <a:gd name="connsiteY1" fmla="*/ 2156847 h 4483548"/>
              <a:gd name="connsiteX2" fmla="*/ 548293 w 4979777"/>
              <a:gd name="connsiteY2" fmla="*/ 0 h 4483548"/>
              <a:gd name="connsiteX3" fmla="*/ 4979777 w 4979777"/>
              <a:gd name="connsiteY3" fmla="*/ 0 h 4483548"/>
              <a:gd name="connsiteX4" fmla="*/ 3864160 w 4979777"/>
              <a:gd name="connsiteY4" fmla="*/ 4470597 h 4483548"/>
              <a:gd name="connsiteX5" fmla="*/ 63286 w 4979777"/>
              <a:gd name="connsiteY5" fmla="*/ 4483548 h 4483548"/>
              <a:gd name="connsiteX0" fmla="*/ 63967 w 4980458"/>
              <a:gd name="connsiteY0" fmla="*/ 4483548 h 4483548"/>
              <a:gd name="connsiteX1" fmla="*/ 681 w 4980458"/>
              <a:gd name="connsiteY1" fmla="*/ 2156847 h 4483548"/>
              <a:gd name="connsiteX2" fmla="*/ 548974 w 4980458"/>
              <a:gd name="connsiteY2" fmla="*/ 0 h 4483548"/>
              <a:gd name="connsiteX3" fmla="*/ 4980458 w 4980458"/>
              <a:gd name="connsiteY3" fmla="*/ 0 h 4483548"/>
              <a:gd name="connsiteX4" fmla="*/ 3864841 w 4980458"/>
              <a:gd name="connsiteY4" fmla="*/ 4470597 h 4483548"/>
              <a:gd name="connsiteX5" fmla="*/ 63967 w 4980458"/>
              <a:gd name="connsiteY5" fmla="*/ 4483548 h 4483548"/>
              <a:gd name="connsiteX0" fmla="*/ 0 w 4916491"/>
              <a:gd name="connsiteY0" fmla="*/ 4483548 h 4483548"/>
              <a:gd name="connsiteX1" fmla="*/ 5802 w 4916491"/>
              <a:gd name="connsiteY1" fmla="*/ 2152783 h 4483548"/>
              <a:gd name="connsiteX2" fmla="*/ 485007 w 4916491"/>
              <a:gd name="connsiteY2" fmla="*/ 0 h 4483548"/>
              <a:gd name="connsiteX3" fmla="*/ 4916491 w 4916491"/>
              <a:gd name="connsiteY3" fmla="*/ 0 h 4483548"/>
              <a:gd name="connsiteX4" fmla="*/ 3800874 w 4916491"/>
              <a:gd name="connsiteY4" fmla="*/ 4470597 h 4483548"/>
              <a:gd name="connsiteX5" fmla="*/ 0 w 4916491"/>
              <a:gd name="connsiteY5" fmla="*/ 4483548 h 4483548"/>
              <a:gd name="connsiteX0" fmla="*/ 554 w 4917045"/>
              <a:gd name="connsiteY0" fmla="*/ 4483548 h 4483548"/>
              <a:gd name="connsiteX1" fmla="*/ 2292 w 4917045"/>
              <a:gd name="connsiteY1" fmla="*/ 2148719 h 4483548"/>
              <a:gd name="connsiteX2" fmla="*/ 485561 w 4917045"/>
              <a:gd name="connsiteY2" fmla="*/ 0 h 4483548"/>
              <a:gd name="connsiteX3" fmla="*/ 4917045 w 4917045"/>
              <a:gd name="connsiteY3" fmla="*/ 0 h 4483548"/>
              <a:gd name="connsiteX4" fmla="*/ 3801428 w 4917045"/>
              <a:gd name="connsiteY4" fmla="*/ 4470597 h 4483548"/>
              <a:gd name="connsiteX5" fmla="*/ 554 w 4917045"/>
              <a:gd name="connsiteY5" fmla="*/ 4483548 h 4483548"/>
              <a:gd name="connsiteX0" fmla="*/ 554 w 4917045"/>
              <a:gd name="connsiteY0" fmla="*/ 4459164 h 4470597"/>
              <a:gd name="connsiteX1" fmla="*/ 2292 w 4917045"/>
              <a:gd name="connsiteY1" fmla="*/ 2148719 h 4470597"/>
              <a:gd name="connsiteX2" fmla="*/ 485561 w 4917045"/>
              <a:gd name="connsiteY2" fmla="*/ 0 h 4470597"/>
              <a:gd name="connsiteX3" fmla="*/ 4917045 w 4917045"/>
              <a:gd name="connsiteY3" fmla="*/ 0 h 4470597"/>
              <a:gd name="connsiteX4" fmla="*/ 3801428 w 4917045"/>
              <a:gd name="connsiteY4" fmla="*/ 4470597 h 4470597"/>
              <a:gd name="connsiteX5" fmla="*/ 554 w 4917045"/>
              <a:gd name="connsiteY5" fmla="*/ 4459164 h 4470597"/>
              <a:gd name="connsiteX0" fmla="*/ 1447 w 4917938"/>
              <a:gd name="connsiteY0" fmla="*/ 4459164 h 4470597"/>
              <a:gd name="connsiteX1" fmla="*/ 3185 w 4917938"/>
              <a:gd name="connsiteY1" fmla="*/ 2148719 h 4470597"/>
              <a:gd name="connsiteX2" fmla="*/ 486454 w 4917938"/>
              <a:gd name="connsiteY2" fmla="*/ 0 h 4470597"/>
              <a:gd name="connsiteX3" fmla="*/ 4917938 w 4917938"/>
              <a:gd name="connsiteY3" fmla="*/ 0 h 4470597"/>
              <a:gd name="connsiteX4" fmla="*/ 3802321 w 4917938"/>
              <a:gd name="connsiteY4" fmla="*/ 4470597 h 4470597"/>
              <a:gd name="connsiteX5" fmla="*/ 1447 w 4917938"/>
              <a:gd name="connsiteY5" fmla="*/ 4459164 h 44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17938" h="4470597">
                <a:moveTo>
                  <a:pt x="1447" y="4459164"/>
                </a:moveTo>
                <a:cubicBezTo>
                  <a:pt x="8387" y="3135486"/>
                  <a:pt x="-6028" y="2141335"/>
                  <a:pt x="3185" y="2148719"/>
                </a:cubicBezTo>
                <a:lnTo>
                  <a:pt x="486454" y="0"/>
                </a:lnTo>
                <a:lnTo>
                  <a:pt x="4917938" y="0"/>
                </a:lnTo>
                <a:lnTo>
                  <a:pt x="3802321" y="4470597"/>
                </a:lnTo>
                <a:lnTo>
                  <a:pt x="1447" y="4459164"/>
                </a:lnTo>
                <a:close/>
              </a:path>
            </a:pathLst>
          </a:custGeom>
          <a:solidFill>
            <a:srgbClr val="008C95">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ln>
                <a:noFill/>
              </a:ln>
            </a:endParaRPr>
          </a:p>
        </p:txBody>
      </p:sp>
      <p:sp>
        <p:nvSpPr>
          <p:cNvPr id="7" name="Parallelogram 6">
            <a:extLst>
              <a:ext uri="{FF2B5EF4-FFF2-40B4-BE49-F238E27FC236}">
                <a16:creationId xmlns:a16="http://schemas.microsoft.com/office/drawing/2014/main" id="{7DD544B0-3D46-22B9-2F57-4ECAD832A1E3}"/>
              </a:ext>
            </a:extLst>
          </p:cNvPr>
          <p:cNvSpPr/>
          <p:nvPr userDrawn="1"/>
        </p:nvSpPr>
        <p:spPr>
          <a:xfrm>
            <a:off x="1014237" y="1248739"/>
            <a:ext cx="6155007" cy="4644526"/>
          </a:xfrm>
          <a:prstGeom prst="parallelogram">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pic>
        <p:nvPicPr>
          <p:cNvPr id="11" name="Picture 10">
            <a:extLst>
              <a:ext uri="{FF2B5EF4-FFF2-40B4-BE49-F238E27FC236}">
                <a16:creationId xmlns:a16="http://schemas.microsoft.com/office/drawing/2014/main" id="{229BECA0-C6EB-E58A-3671-DC06D28122F4}"/>
              </a:ext>
            </a:extLst>
          </p:cNvPr>
          <p:cNvPicPr>
            <a:picLocks noChangeAspect="1"/>
          </p:cNvPicPr>
          <p:nvPr userDrawn="1"/>
        </p:nvPicPr>
        <p:blipFill rotWithShape="1">
          <a:blip r:embed="rId2">
            <a:duotone>
              <a:prstClr val="black"/>
              <a:srgbClr val="606060">
                <a:tint val="45000"/>
                <a:satMod val="400000"/>
              </a:srgbClr>
            </a:duotone>
            <a:alphaModFix amt="35000"/>
            <a:extLst>
              <a:ext uri="{28A0092B-C50C-407E-A947-70E740481C1C}">
                <a14:useLocalDpi xmlns:a14="http://schemas.microsoft.com/office/drawing/2010/main" val="0"/>
              </a:ext>
            </a:extLst>
          </a:blip>
          <a:srcRect l="-5420" t="-6017" r="31885" b="1"/>
          <a:stretch/>
        </p:blipFill>
        <p:spPr>
          <a:xfrm>
            <a:off x="8032220" y="2130530"/>
            <a:ext cx="4159780" cy="4727470"/>
          </a:xfrm>
          <a:prstGeom prst="rect">
            <a:avLst/>
          </a:prstGeom>
        </p:spPr>
      </p:pic>
      <p:sp>
        <p:nvSpPr>
          <p:cNvPr id="13" name="Parallelogram 7">
            <a:extLst>
              <a:ext uri="{FF2B5EF4-FFF2-40B4-BE49-F238E27FC236}">
                <a16:creationId xmlns:a16="http://schemas.microsoft.com/office/drawing/2014/main" id="{4E745A51-7B8F-488E-89FE-3AB637A47C2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arallelogram 9">
            <a:extLst>
              <a:ext uri="{FF2B5EF4-FFF2-40B4-BE49-F238E27FC236}">
                <a16:creationId xmlns:a16="http://schemas.microsoft.com/office/drawing/2014/main" id="{C5F9583F-D837-DE2E-D6EB-583C4EA75FCB}"/>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lack and white chat bubbles&#10;&#10;Description automatically generated">
            <a:extLst>
              <a:ext uri="{FF2B5EF4-FFF2-40B4-BE49-F238E27FC236}">
                <a16:creationId xmlns:a16="http://schemas.microsoft.com/office/drawing/2014/main" id="{8127CCE5-C34C-664A-8038-28865F7B55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83836" y="2192870"/>
            <a:ext cx="3596923" cy="2835412"/>
          </a:xfrm>
          <a:prstGeom prst="rect">
            <a:avLst/>
          </a:prstGeom>
        </p:spPr>
      </p:pic>
      <p:sp>
        <p:nvSpPr>
          <p:cNvPr id="12" name="Title 4">
            <a:extLst>
              <a:ext uri="{FF2B5EF4-FFF2-40B4-BE49-F238E27FC236}">
                <a16:creationId xmlns:a16="http://schemas.microsoft.com/office/drawing/2014/main" id="{1A3EE3A2-9ECC-9294-32F8-8614EA6BE691}"/>
              </a:ext>
            </a:extLst>
          </p:cNvPr>
          <p:cNvSpPr>
            <a:spLocks noGrp="1"/>
          </p:cNvSpPr>
          <p:nvPr>
            <p:ph type="title"/>
          </p:nvPr>
        </p:nvSpPr>
        <p:spPr>
          <a:xfrm>
            <a:off x="537400" y="276049"/>
            <a:ext cx="7997000" cy="1147902"/>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2" name="Text Placeholder 5">
            <a:extLst>
              <a:ext uri="{FF2B5EF4-FFF2-40B4-BE49-F238E27FC236}">
                <a16:creationId xmlns:a16="http://schemas.microsoft.com/office/drawing/2014/main" id="{93ADEA23-6836-1769-A989-CC0B8470352E}"/>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601827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cussion/break out 2">
    <p:spTree>
      <p:nvGrpSpPr>
        <p:cNvPr id="1" name=""/>
        <p:cNvGrpSpPr/>
        <p:nvPr/>
      </p:nvGrpSpPr>
      <p:grpSpPr>
        <a:xfrm>
          <a:off x="0" y="0"/>
          <a:ext cx="0" cy="0"/>
          <a:chOff x="0" y="0"/>
          <a:chExt cx="0" cy="0"/>
        </a:xfrm>
      </p:grpSpPr>
      <p:sp>
        <p:nvSpPr>
          <p:cNvPr id="5" name="Parallelogram 4">
            <a:extLst>
              <a:ext uri="{FF2B5EF4-FFF2-40B4-BE49-F238E27FC236}">
                <a16:creationId xmlns:a16="http://schemas.microsoft.com/office/drawing/2014/main" id="{ABF20446-4FC4-D648-C6D7-25F566FB8042}"/>
              </a:ext>
            </a:extLst>
          </p:cNvPr>
          <p:cNvSpPr/>
          <p:nvPr userDrawn="1"/>
        </p:nvSpPr>
        <p:spPr>
          <a:xfrm>
            <a:off x="5191334" y="3657157"/>
            <a:ext cx="2567336" cy="2567336"/>
          </a:xfrm>
          <a:prstGeom prst="parallelogram">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6" name="Parallelogram 5">
            <a:extLst>
              <a:ext uri="{FF2B5EF4-FFF2-40B4-BE49-F238E27FC236}">
                <a16:creationId xmlns:a16="http://schemas.microsoft.com/office/drawing/2014/main" id="{C7AE50B3-5F64-23E4-0100-EC39E228E514}"/>
              </a:ext>
            </a:extLst>
          </p:cNvPr>
          <p:cNvSpPr/>
          <p:nvPr userDrawn="1"/>
        </p:nvSpPr>
        <p:spPr>
          <a:xfrm>
            <a:off x="-155" y="1981198"/>
            <a:ext cx="4917938" cy="4470597"/>
          </a:xfrm>
          <a:custGeom>
            <a:avLst/>
            <a:gdLst>
              <a:gd name="connsiteX0" fmla="*/ 0 w 5908384"/>
              <a:gd name="connsiteY0" fmla="*/ 5907600 h 5907600"/>
              <a:gd name="connsiteX1" fmla="*/ 1476900 w 5908384"/>
              <a:gd name="connsiteY1" fmla="*/ 0 h 5907600"/>
              <a:gd name="connsiteX2" fmla="*/ 5908384 w 5908384"/>
              <a:gd name="connsiteY2" fmla="*/ 0 h 5907600"/>
              <a:gd name="connsiteX3" fmla="*/ 4431484 w 5908384"/>
              <a:gd name="connsiteY3" fmla="*/ 5907600 h 5907600"/>
              <a:gd name="connsiteX4" fmla="*/ 0 w 5908384"/>
              <a:gd name="connsiteY4" fmla="*/ 5907600 h 5907600"/>
              <a:gd name="connsiteX0" fmla="*/ 0 w 5908384"/>
              <a:gd name="connsiteY0" fmla="*/ 5907600 h 5907600"/>
              <a:gd name="connsiteX1" fmla="*/ 928607 w 5908384"/>
              <a:gd name="connsiteY1" fmla="*/ 2156847 h 5907600"/>
              <a:gd name="connsiteX2" fmla="*/ 1476900 w 5908384"/>
              <a:gd name="connsiteY2" fmla="*/ 0 h 5907600"/>
              <a:gd name="connsiteX3" fmla="*/ 5908384 w 5908384"/>
              <a:gd name="connsiteY3" fmla="*/ 0 h 5907600"/>
              <a:gd name="connsiteX4" fmla="*/ 4431484 w 5908384"/>
              <a:gd name="connsiteY4" fmla="*/ 5907600 h 5907600"/>
              <a:gd name="connsiteX5" fmla="*/ 0 w 5908384"/>
              <a:gd name="connsiteY5" fmla="*/ 5907600 h 5907600"/>
              <a:gd name="connsiteX0" fmla="*/ 136434 w 5068424"/>
              <a:gd name="connsiteY0" fmla="*/ 4915709 h 5907600"/>
              <a:gd name="connsiteX1" fmla="*/ 88647 w 5068424"/>
              <a:gd name="connsiteY1" fmla="*/ 2156847 h 5907600"/>
              <a:gd name="connsiteX2" fmla="*/ 636940 w 5068424"/>
              <a:gd name="connsiteY2" fmla="*/ 0 h 5907600"/>
              <a:gd name="connsiteX3" fmla="*/ 5068424 w 5068424"/>
              <a:gd name="connsiteY3" fmla="*/ 0 h 5907600"/>
              <a:gd name="connsiteX4" fmla="*/ 3591524 w 5068424"/>
              <a:gd name="connsiteY4" fmla="*/ 5907600 h 5907600"/>
              <a:gd name="connsiteX5" fmla="*/ 136434 w 5068424"/>
              <a:gd name="connsiteY5" fmla="*/ 4915709 h 5907600"/>
              <a:gd name="connsiteX0" fmla="*/ 177967 w 5109957"/>
              <a:gd name="connsiteY0" fmla="*/ 4915709 h 5907600"/>
              <a:gd name="connsiteX1" fmla="*/ 130180 w 5109957"/>
              <a:gd name="connsiteY1" fmla="*/ 2156847 h 5907600"/>
              <a:gd name="connsiteX2" fmla="*/ 678473 w 5109957"/>
              <a:gd name="connsiteY2" fmla="*/ 0 h 5907600"/>
              <a:gd name="connsiteX3" fmla="*/ 5109957 w 5109957"/>
              <a:gd name="connsiteY3" fmla="*/ 0 h 5907600"/>
              <a:gd name="connsiteX4" fmla="*/ 3633057 w 5109957"/>
              <a:gd name="connsiteY4" fmla="*/ 5907600 h 5907600"/>
              <a:gd name="connsiteX5" fmla="*/ 177967 w 5109957"/>
              <a:gd name="connsiteY5" fmla="*/ 4915709 h 5907600"/>
              <a:gd name="connsiteX0" fmla="*/ 47787 w 4979777"/>
              <a:gd name="connsiteY0" fmla="*/ 4915709 h 5907600"/>
              <a:gd name="connsiteX1" fmla="*/ 0 w 4979777"/>
              <a:gd name="connsiteY1" fmla="*/ 2156847 h 5907600"/>
              <a:gd name="connsiteX2" fmla="*/ 548293 w 4979777"/>
              <a:gd name="connsiteY2" fmla="*/ 0 h 5907600"/>
              <a:gd name="connsiteX3" fmla="*/ 4979777 w 4979777"/>
              <a:gd name="connsiteY3" fmla="*/ 0 h 5907600"/>
              <a:gd name="connsiteX4" fmla="*/ 3502877 w 4979777"/>
              <a:gd name="connsiteY4" fmla="*/ 5907600 h 5907600"/>
              <a:gd name="connsiteX5" fmla="*/ 47787 w 4979777"/>
              <a:gd name="connsiteY5" fmla="*/ 4915709 h 5907600"/>
              <a:gd name="connsiteX0" fmla="*/ 47787 w 4979777"/>
              <a:gd name="connsiteY0" fmla="*/ 4915709 h 4915709"/>
              <a:gd name="connsiteX1" fmla="*/ 0 w 4979777"/>
              <a:gd name="connsiteY1" fmla="*/ 2156847 h 4915709"/>
              <a:gd name="connsiteX2" fmla="*/ 548293 w 4979777"/>
              <a:gd name="connsiteY2" fmla="*/ 0 h 4915709"/>
              <a:gd name="connsiteX3" fmla="*/ 4979777 w 4979777"/>
              <a:gd name="connsiteY3" fmla="*/ 0 h 4915709"/>
              <a:gd name="connsiteX4" fmla="*/ 3843840 w 4979777"/>
              <a:gd name="connsiteY4" fmla="*/ 4543749 h 4915709"/>
              <a:gd name="connsiteX5" fmla="*/ 47787 w 4979777"/>
              <a:gd name="connsiteY5" fmla="*/ 4915709 h 4915709"/>
              <a:gd name="connsiteX0" fmla="*/ 63286 w 4979777"/>
              <a:gd name="connsiteY0" fmla="*/ 4528252 h 4543749"/>
              <a:gd name="connsiteX1" fmla="*/ 0 w 4979777"/>
              <a:gd name="connsiteY1" fmla="*/ 2156847 h 4543749"/>
              <a:gd name="connsiteX2" fmla="*/ 548293 w 4979777"/>
              <a:gd name="connsiteY2" fmla="*/ 0 h 4543749"/>
              <a:gd name="connsiteX3" fmla="*/ 4979777 w 4979777"/>
              <a:gd name="connsiteY3" fmla="*/ 0 h 4543749"/>
              <a:gd name="connsiteX4" fmla="*/ 3843840 w 4979777"/>
              <a:gd name="connsiteY4" fmla="*/ 4543749 h 4543749"/>
              <a:gd name="connsiteX5" fmla="*/ 63286 w 4979777"/>
              <a:gd name="connsiteY5" fmla="*/ 4528252 h 4543749"/>
              <a:gd name="connsiteX0" fmla="*/ 63286 w 4979777"/>
              <a:gd name="connsiteY0" fmla="*/ 4528252 h 4528252"/>
              <a:gd name="connsiteX1" fmla="*/ 0 w 4979777"/>
              <a:gd name="connsiteY1" fmla="*/ 2156847 h 4528252"/>
              <a:gd name="connsiteX2" fmla="*/ 548293 w 4979777"/>
              <a:gd name="connsiteY2" fmla="*/ 0 h 4528252"/>
              <a:gd name="connsiteX3" fmla="*/ 4979777 w 4979777"/>
              <a:gd name="connsiteY3" fmla="*/ 0 h 4528252"/>
              <a:gd name="connsiteX4" fmla="*/ 3864160 w 4979777"/>
              <a:gd name="connsiteY4" fmla="*/ 4470597 h 4528252"/>
              <a:gd name="connsiteX5" fmla="*/ 63286 w 4979777"/>
              <a:gd name="connsiteY5" fmla="*/ 4528252 h 4528252"/>
              <a:gd name="connsiteX0" fmla="*/ 63286 w 4979777"/>
              <a:gd name="connsiteY0" fmla="*/ 4483548 h 4483548"/>
              <a:gd name="connsiteX1" fmla="*/ 0 w 4979777"/>
              <a:gd name="connsiteY1" fmla="*/ 2156847 h 4483548"/>
              <a:gd name="connsiteX2" fmla="*/ 548293 w 4979777"/>
              <a:gd name="connsiteY2" fmla="*/ 0 h 4483548"/>
              <a:gd name="connsiteX3" fmla="*/ 4979777 w 4979777"/>
              <a:gd name="connsiteY3" fmla="*/ 0 h 4483548"/>
              <a:gd name="connsiteX4" fmla="*/ 3864160 w 4979777"/>
              <a:gd name="connsiteY4" fmla="*/ 4470597 h 4483548"/>
              <a:gd name="connsiteX5" fmla="*/ 63286 w 4979777"/>
              <a:gd name="connsiteY5" fmla="*/ 4483548 h 4483548"/>
              <a:gd name="connsiteX0" fmla="*/ 63967 w 4980458"/>
              <a:gd name="connsiteY0" fmla="*/ 4483548 h 4483548"/>
              <a:gd name="connsiteX1" fmla="*/ 681 w 4980458"/>
              <a:gd name="connsiteY1" fmla="*/ 2156847 h 4483548"/>
              <a:gd name="connsiteX2" fmla="*/ 548974 w 4980458"/>
              <a:gd name="connsiteY2" fmla="*/ 0 h 4483548"/>
              <a:gd name="connsiteX3" fmla="*/ 4980458 w 4980458"/>
              <a:gd name="connsiteY3" fmla="*/ 0 h 4483548"/>
              <a:gd name="connsiteX4" fmla="*/ 3864841 w 4980458"/>
              <a:gd name="connsiteY4" fmla="*/ 4470597 h 4483548"/>
              <a:gd name="connsiteX5" fmla="*/ 63967 w 4980458"/>
              <a:gd name="connsiteY5" fmla="*/ 4483548 h 4483548"/>
              <a:gd name="connsiteX0" fmla="*/ 0 w 4916491"/>
              <a:gd name="connsiteY0" fmla="*/ 4483548 h 4483548"/>
              <a:gd name="connsiteX1" fmla="*/ 5802 w 4916491"/>
              <a:gd name="connsiteY1" fmla="*/ 2152783 h 4483548"/>
              <a:gd name="connsiteX2" fmla="*/ 485007 w 4916491"/>
              <a:gd name="connsiteY2" fmla="*/ 0 h 4483548"/>
              <a:gd name="connsiteX3" fmla="*/ 4916491 w 4916491"/>
              <a:gd name="connsiteY3" fmla="*/ 0 h 4483548"/>
              <a:gd name="connsiteX4" fmla="*/ 3800874 w 4916491"/>
              <a:gd name="connsiteY4" fmla="*/ 4470597 h 4483548"/>
              <a:gd name="connsiteX5" fmla="*/ 0 w 4916491"/>
              <a:gd name="connsiteY5" fmla="*/ 4483548 h 4483548"/>
              <a:gd name="connsiteX0" fmla="*/ 554 w 4917045"/>
              <a:gd name="connsiteY0" fmla="*/ 4483548 h 4483548"/>
              <a:gd name="connsiteX1" fmla="*/ 2292 w 4917045"/>
              <a:gd name="connsiteY1" fmla="*/ 2148719 h 4483548"/>
              <a:gd name="connsiteX2" fmla="*/ 485561 w 4917045"/>
              <a:gd name="connsiteY2" fmla="*/ 0 h 4483548"/>
              <a:gd name="connsiteX3" fmla="*/ 4917045 w 4917045"/>
              <a:gd name="connsiteY3" fmla="*/ 0 h 4483548"/>
              <a:gd name="connsiteX4" fmla="*/ 3801428 w 4917045"/>
              <a:gd name="connsiteY4" fmla="*/ 4470597 h 4483548"/>
              <a:gd name="connsiteX5" fmla="*/ 554 w 4917045"/>
              <a:gd name="connsiteY5" fmla="*/ 4483548 h 4483548"/>
              <a:gd name="connsiteX0" fmla="*/ 554 w 4917045"/>
              <a:gd name="connsiteY0" fmla="*/ 4459164 h 4470597"/>
              <a:gd name="connsiteX1" fmla="*/ 2292 w 4917045"/>
              <a:gd name="connsiteY1" fmla="*/ 2148719 h 4470597"/>
              <a:gd name="connsiteX2" fmla="*/ 485561 w 4917045"/>
              <a:gd name="connsiteY2" fmla="*/ 0 h 4470597"/>
              <a:gd name="connsiteX3" fmla="*/ 4917045 w 4917045"/>
              <a:gd name="connsiteY3" fmla="*/ 0 h 4470597"/>
              <a:gd name="connsiteX4" fmla="*/ 3801428 w 4917045"/>
              <a:gd name="connsiteY4" fmla="*/ 4470597 h 4470597"/>
              <a:gd name="connsiteX5" fmla="*/ 554 w 4917045"/>
              <a:gd name="connsiteY5" fmla="*/ 4459164 h 4470597"/>
              <a:gd name="connsiteX0" fmla="*/ 1447 w 4917938"/>
              <a:gd name="connsiteY0" fmla="*/ 4459164 h 4470597"/>
              <a:gd name="connsiteX1" fmla="*/ 3185 w 4917938"/>
              <a:gd name="connsiteY1" fmla="*/ 2148719 h 4470597"/>
              <a:gd name="connsiteX2" fmla="*/ 486454 w 4917938"/>
              <a:gd name="connsiteY2" fmla="*/ 0 h 4470597"/>
              <a:gd name="connsiteX3" fmla="*/ 4917938 w 4917938"/>
              <a:gd name="connsiteY3" fmla="*/ 0 h 4470597"/>
              <a:gd name="connsiteX4" fmla="*/ 3802321 w 4917938"/>
              <a:gd name="connsiteY4" fmla="*/ 4470597 h 4470597"/>
              <a:gd name="connsiteX5" fmla="*/ 1447 w 4917938"/>
              <a:gd name="connsiteY5" fmla="*/ 4459164 h 44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17938" h="4470597">
                <a:moveTo>
                  <a:pt x="1447" y="4459164"/>
                </a:moveTo>
                <a:cubicBezTo>
                  <a:pt x="8387" y="3135486"/>
                  <a:pt x="-6028" y="2141335"/>
                  <a:pt x="3185" y="2148719"/>
                </a:cubicBezTo>
                <a:lnTo>
                  <a:pt x="486454" y="0"/>
                </a:lnTo>
                <a:lnTo>
                  <a:pt x="4917938" y="0"/>
                </a:lnTo>
                <a:lnTo>
                  <a:pt x="3802321" y="4470597"/>
                </a:lnTo>
                <a:lnTo>
                  <a:pt x="1447" y="4459164"/>
                </a:lnTo>
                <a:close/>
              </a:path>
            </a:pathLst>
          </a:custGeom>
          <a:solidFill>
            <a:srgbClr val="008C95">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ln>
                <a:noFill/>
              </a:ln>
            </a:endParaRPr>
          </a:p>
        </p:txBody>
      </p:sp>
      <p:sp>
        <p:nvSpPr>
          <p:cNvPr id="7" name="Parallelogram 6">
            <a:extLst>
              <a:ext uri="{FF2B5EF4-FFF2-40B4-BE49-F238E27FC236}">
                <a16:creationId xmlns:a16="http://schemas.microsoft.com/office/drawing/2014/main" id="{7DD544B0-3D46-22B9-2F57-4ECAD832A1E3}"/>
              </a:ext>
            </a:extLst>
          </p:cNvPr>
          <p:cNvSpPr/>
          <p:nvPr userDrawn="1"/>
        </p:nvSpPr>
        <p:spPr>
          <a:xfrm>
            <a:off x="1014237" y="1248739"/>
            <a:ext cx="6155007" cy="4644526"/>
          </a:xfrm>
          <a:prstGeom prst="parallelogram">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pic>
        <p:nvPicPr>
          <p:cNvPr id="11" name="Picture 10">
            <a:extLst>
              <a:ext uri="{FF2B5EF4-FFF2-40B4-BE49-F238E27FC236}">
                <a16:creationId xmlns:a16="http://schemas.microsoft.com/office/drawing/2014/main" id="{229BECA0-C6EB-E58A-3671-DC06D28122F4}"/>
              </a:ext>
            </a:extLst>
          </p:cNvPr>
          <p:cNvPicPr>
            <a:picLocks noChangeAspect="1"/>
          </p:cNvPicPr>
          <p:nvPr userDrawn="1"/>
        </p:nvPicPr>
        <p:blipFill rotWithShape="1">
          <a:blip r:embed="rId2">
            <a:duotone>
              <a:prstClr val="black"/>
              <a:srgbClr val="606060">
                <a:tint val="45000"/>
                <a:satMod val="400000"/>
              </a:srgbClr>
            </a:duotone>
            <a:alphaModFix amt="20000"/>
            <a:extLst>
              <a:ext uri="{28A0092B-C50C-407E-A947-70E740481C1C}">
                <a14:useLocalDpi xmlns:a14="http://schemas.microsoft.com/office/drawing/2010/main" val="0"/>
              </a:ext>
            </a:extLst>
          </a:blip>
          <a:srcRect l="-661" r="21392" b="6988"/>
          <a:stretch/>
        </p:blipFill>
        <p:spPr>
          <a:xfrm>
            <a:off x="8390776" y="2130530"/>
            <a:ext cx="3801224" cy="4319982"/>
          </a:xfrm>
          <a:prstGeom prst="rect">
            <a:avLst/>
          </a:prstGeom>
        </p:spPr>
      </p:pic>
      <p:sp>
        <p:nvSpPr>
          <p:cNvPr id="13" name="Parallelogram 7">
            <a:extLst>
              <a:ext uri="{FF2B5EF4-FFF2-40B4-BE49-F238E27FC236}">
                <a16:creationId xmlns:a16="http://schemas.microsoft.com/office/drawing/2014/main" id="{4E745A51-7B8F-488E-89FE-3AB637A47C2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arallelogram 9">
            <a:extLst>
              <a:ext uri="{FF2B5EF4-FFF2-40B4-BE49-F238E27FC236}">
                <a16:creationId xmlns:a16="http://schemas.microsoft.com/office/drawing/2014/main" id="{C5F9583F-D837-DE2E-D6EB-583C4EA75FCB}"/>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4">
            <a:extLst>
              <a:ext uri="{FF2B5EF4-FFF2-40B4-BE49-F238E27FC236}">
                <a16:creationId xmlns:a16="http://schemas.microsoft.com/office/drawing/2014/main" id="{1A3EE3A2-9ECC-9294-32F8-8614EA6BE691}"/>
              </a:ext>
            </a:extLst>
          </p:cNvPr>
          <p:cNvSpPr>
            <a:spLocks noGrp="1"/>
          </p:cNvSpPr>
          <p:nvPr>
            <p:ph type="title"/>
          </p:nvPr>
        </p:nvSpPr>
        <p:spPr>
          <a:xfrm>
            <a:off x="537400" y="276049"/>
            <a:ext cx="7997000" cy="1147902"/>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3" name="Picture 2" descr="A white outline of a thought bubble&#10;&#10;Description automatically generated">
            <a:extLst>
              <a:ext uri="{FF2B5EF4-FFF2-40B4-BE49-F238E27FC236}">
                <a16:creationId xmlns:a16="http://schemas.microsoft.com/office/drawing/2014/main" id="{77CCDD46-FA2B-82F4-B91F-2085C4640B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19030" y="1717243"/>
            <a:ext cx="3691177" cy="3575050"/>
          </a:xfrm>
          <a:prstGeom prst="rect">
            <a:avLst/>
          </a:prstGeom>
        </p:spPr>
      </p:pic>
      <p:sp>
        <p:nvSpPr>
          <p:cNvPr id="2" name="Text Placeholder 5">
            <a:extLst>
              <a:ext uri="{FF2B5EF4-FFF2-40B4-BE49-F238E27FC236}">
                <a16:creationId xmlns:a16="http://schemas.microsoft.com/office/drawing/2014/main" id="{E98B7A30-7518-4361-CB35-CB0C7DB2DA76}"/>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2331879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speakers framed">
    <p:spTree>
      <p:nvGrpSpPr>
        <p:cNvPr id="1" name=""/>
        <p:cNvGrpSpPr/>
        <p:nvPr/>
      </p:nvGrpSpPr>
      <p:grpSpPr>
        <a:xfrm>
          <a:off x="0" y="0"/>
          <a:ext cx="0" cy="0"/>
          <a:chOff x="0" y="0"/>
          <a:chExt cx="0" cy="0"/>
        </a:xfrm>
      </p:grpSpPr>
      <p:sp>
        <p:nvSpPr>
          <p:cNvPr id="2" name="Rounded Rectangle 14">
            <a:extLst>
              <a:ext uri="{FF2B5EF4-FFF2-40B4-BE49-F238E27FC236}">
                <a16:creationId xmlns:a16="http://schemas.microsoft.com/office/drawing/2014/main" id="{3618CC16-BCE3-C5F0-7F4B-FB5131D60B20}"/>
              </a:ext>
            </a:extLst>
          </p:cNvPr>
          <p:cNvSpPr/>
          <p:nvPr userDrawn="1"/>
        </p:nvSpPr>
        <p:spPr>
          <a:xfrm>
            <a:off x="589084" y="21365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12">
            <a:extLst>
              <a:ext uri="{FF2B5EF4-FFF2-40B4-BE49-F238E27FC236}">
                <a16:creationId xmlns:a16="http://schemas.microsoft.com/office/drawing/2014/main" id="{00FF5F79-2E76-CAFA-3CB3-8A4AE16A11FE}"/>
              </a:ext>
            </a:extLst>
          </p:cNvPr>
          <p:cNvSpPr/>
          <p:nvPr userDrawn="1"/>
        </p:nvSpPr>
        <p:spPr>
          <a:xfrm>
            <a:off x="351974" y="18288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14">
            <a:extLst>
              <a:ext uri="{FF2B5EF4-FFF2-40B4-BE49-F238E27FC236}">
                <a16:creationId xmlns:a16="http://schemas.microsoft.com/office/drawing/2014/main" id="{A0550816-CCEC-5BDC-CA36-EA9899101FBD}"/>
              </a:ext>
            </a:extLst>
          </p:cNvPr>
          <p:cNvSpPr/>
          <p:nvPr userDrawn="1"/>
        </p:nvSpPr>
        <p:spPr>
          <a:xfrm>
            <a:off x="3437510" y="21365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2">
            <a:extLst>
              <a:ext uri="{FF2B5EF4-FFF2-40B4-BE49-F238E27FC236}">
                <a16:creationId xmlns:a16="http://schemas.microsoft.com/office/drawing/2014/main" id="{3978B273-0909-23A0-39EA-E037BDBC30A2}"/>
              </a:ext>
            </a:extLst>
          </p:cNvPr>
          <p:cNvSpPr/>
          <p:nvPr userDrawn="1"/>
        </p:nvSpPr>
        <p:spPr>
          <a:xfrm>
            <a:off x="3200400" y="18288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4">
            <a:extLst>
              <a:ext uri="{FF2B5EF4-FFF2-40B4-BE49-F238E27FC236}">
                <a16:creationId xmlns:a16="http://schemas.microsoft.com/office/drawing/2014/main" id="{34481DA1-08B8-7DD2-B437-86DF082ABD57}"/>
              </a:ext>
            </a:extLst>
          </p:cNvPr>
          <p:cNvSpPr/>
          <p:nvPr userDrawn="1"/>
        </p:nvSpPr>
        <p:spPr>
          <a:xfrm>
            <a:off x="6285936" y="21365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a:extLst>
              <a:ext uri="{FF2B5EF4-FFF2-40B4-BE49-F238E27FC236}">
                <a16:creationId xmlns:a16="http://schemas.microsoft.com/office/drawing/2014/main" id="{6254116B-3D4A-8887-8FAE-BA6013AD5F4C}"/>
              </a:ext>
            </a:extLst>
          </p:cNvPr>
          <p:cNvSpPr/>
          <p:nvPr userDrawn="1"/>
        </p:nvSpPr>
        <p:spPr>
          <a:xfrm>
            <a:off x="6048826" y="18288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le 14">
            <a:extLst>
              <a:ext uri="{FF2B5EF4-FFF2-40B4-BE49-F238E27FC236}">
                <a16:creationId xmlns:a16="http://schemas.microsoft.com/office/drawing/2014/main" id="{F2F3FBE2-BA72-CDBA-9A2A-FF96C5B46418}"/>
              </a:ext>
            </a:extLst>
          </p:cNvPr>
          <p:cNvSpPr/>
          <p:nvPr userDrawn="1"/>
        </p:nvSpPr>
        <p:spPr>
          <a:xfrm>
            <a:off x="9134362" y="21365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2">
            <a:extLst>
              <a:ext uri="{FF2B5EF4-FFF2-40B4-BE49-F238E27FC236}">
                <a16:creationId xmlns:a16="http://schemas.microsoft.com/office/drawing/2014/main" id="{DC124C5D-F2C0-D82A-C554-672F1115BD79}"/>
              </a:ext>
            </a:extLst>
          </p:cNvPr>
          <p:cNvSpPr/>
          <p:nvPr userDrawn="1"/>
        </p:nvSpPr>
        <p:spPr>
          <a:xfrm>
            <a:off x="8897252" y="18288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4">
            <a:extLst>
              <a:ext uri="{FF2B5EF4-FFF2-40B4-BE49-F238E27FC236}">
                <a16:creationId xmlns:a16="http://schemas.microsoft.com/office/drawing/2014/main" id="{170247AC-12DF-8CF8-7D80-422481C76C31}"/>
              </a:ext>
            </a:extLst>
          </p:cNvPr>
          <p:cNvSpPr>
            <a:spLocks noGrp="1"/>
          </p:cNvSpPr>
          <p:nvPr>
            <p:ph type="title"/>
          </p:nvPr>
        </p:nvSpPr>
        <p:spPr>
          <a:xfrm>
            <a:off x="589084" y="4343400"/>
            <a:ext cx="2281384" cy="609600"/>
          </a:xfrm>
          <a:prstGeom prst="rect">
            <a:avLst/>
          </a:prstGeom>
        </p:spPr>
        <p:txBody>
          <a:bodyPr/>
          <a:lstStyle>
            <a:lvl1pPr>
              <a:defRPr sz="20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7" name="Text Placeholder 5">
            <a:extLst>
              <a:ext uri="{FF2B5EF4-FFF2-40B4-BE49-F238E27FC236}">
                <a16:creationId xmlns:a16="http://schemas.microsoft.com/office/drawing/2014/main" id="{9A3BB16E-EF51-7756-B40E-1A920A57FBBE}"/>
              </a:ext>
            </a:extLst>
          </p:cNvPr>
          <p:cNvSpPr>
            <a:spLocks noGrp="1"/>
          </p:cNvSpPr>
          <p:nvPr>
            <p:ph type="body" sz="quarter" idx="11"/>
          </p:nvPr>
        </p:nvSpPr>
        <p:spPr>
          <a:xfrm>
            <a:off x="589085"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3437510"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3437511"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0" name="Title 4">
            <a:extLst>
              <a:ext uri="{FF2B5EF4-FFF2-40B4-BE49-F238E27FC236}">
                <a16:creationId xmlns:a16="http://schemas.microsoft.com/office/drawing/2014/main" id="{01D0E515-8311-5C20-0697-1B0376840FD5}"/>
              </a:ext>
            </a:extLst>
          </p:cNvPr>
          <p:cNvSpPr txBox="1">
            <a:spLocks/>
          </p:cNvSpPr>
          <p:nvPr userDrawn="1"/>
        </p:nvSpPr>
        <p:spPr>
          <a:xfrm>
            <a:off x="6324600"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1" name="Text Placeholder 5">
            <a:extLst>
              <a:ext uri="{FF2B5EF4-FFF2-40B4-BE49-F238E27FC236}">
                <a16:creationId xmlns:a16="http://schemas.microsoft.com/office/drawing/2014/main" id="{64EB3BB0-C4B9-9EF3-12F0-683A38D95519}"/>
              </a:ext>
            </a:extLst>
          </p:cNvPr>
          <p:cNvSpPr>
            <a:spLocks noGrp="1"/>
          </p:cNvSpPr>
          <p:nvPr>
            <p:ph type="body" sz="quarter" idx="13"/>
          </p:nvPr>
        </p:nvSpPr>
        <p:spPr>
          <a:xfrm>
            <a:off x="6324601"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2" name="Title 4">
            <a:extLst>
              <a:ext uri="{FF2B5EF4-FFF2-40B4-BE49-F238E27FC236}">
                <a16:creationId xmlns:a16="http://schemas.microsoft.com/office/drawing/2014/main" id="{D042F74E-1249-B9DE-01C1-F653942E903A}"/>
              </a:ext>
            </a:extLst>
          </p:cNvPr>
          <p:cNvSpPr txBox="1">
            <a:spLocks/>
          </p:cNvSpPr>
          <p:nvPr userDrawn="1"/>
        </p:nvSpPr>
        <p:spPr>
          <a:xfrm>
            <a:off x="9134362"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3" name="Text Placeholder 5">
            <a:extLst>
              <a:ext uri="{FF2B5EF4-FFF2-40B4-BE49-F238E27FC236}">
                <a16:creationId xmlns:a16="http://schemas.microsoft.com/office/drawing/2014/main" id="{831D0A74-E961-4106-DDE6-684E09D48AD0}"/>
              </a:ext>
            </a:extLst>
          </p:cNvPr>
          <p:cNvSpPr>
            <a:spLocks noGrp="1"/>
          </p:cNvSpPr>
          <p:nvPr>
            <p:ph type="body" sz="quarter" idx="14"/>
          </p:nvPr>
        </p:nvSpPr>
        <p:spPr>
          <a:xfrm>
            <a:off x="9134363"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6" name="Parallelogram 7">
            <a:extLst>
              <a:ext uri="{FF2B5EF4-FFF2-40B4-BE49-F238E27FC236}">
                <a16:creationId xmlns:a16="http://schemas.microsoft.com/office/drawing/2014/main" id="{B5F25D19-2444-3F28-64A1-FDD929AC70A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9">
            <a:extLst>
              <a:ext uri="{FF2B5EF4-FFF2-40B4-BE49-F238E27FC236}">
                <a16:creationId xmlns:a16="http://schemas.microsoft.com/office/drawing/2014/main" id="{A3AAB783-CE45-F240-3004-C68C57E2F2A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Placeholder 5">
            <a:extLst>
              <a:ext uri="{FF2B5EF4-FFF2-40B4-BE49-F238E27FC236}">
                <a16:creationId xmlns:a16="http://schemas.microsoft.com/office/drawing/2014/main" id="{FCAF4504-3224-BD5B-47BD-D532DB312561}"/>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92434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speakers framed">
    <p:spTree>
      <p:nvGrpSpPr>
        <p:cNvPr id="1" name=""/>
        <p:cNvGrpSpPr/>
        <p:nvPr/>
      </p:nvGrpSpPr>
      <p:grpSpPr>
        <a:xfrm>
          <a:off x="0" y="0"/>
          <a:ext cx="0" cy="0"/>
          <a:chOff x="0" y="0"/>
          <a:chExt cx="0" cy="0"/>
        </a:xfrm>
      </p:grpSpPr>
      <p:sp>
        <p:nvSpPr>
          <p:cNvPr id="2" name="Rounded Rectangle 14">
            <a:extLst>
              <a:ext uri="{FF2B5EF4-FFF2-40B4-BE49-F238E27FC236}">
                <a16:creationId xmlns:a16="http://schemas.microsoft.com/office/drawing/2014/main" id="{3618CC16-BCE3-C5F0-7F4B-FB5131D60B20}"/>
              </a:ext>
            </a:extLst>
          </p:cNvPr>
          <p:cNvSpPr/>
          <p:nvPr userDrawn="1"/>
        </p:nvSpPr>
        <p:spPr>
          <a:xfrm>
            <a:off x="589084" y="22127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12">
            <a:extLst>
              <a:ext uri="{FF2B5EF4-FFF2-40B4-BE49-F238E27FC236}">
                <a16:creationId xmlns:a16="http://schemas.microsoft.com/office/drawing/2014/main" id="{00FF5F79-2E76-CAFA-3CB3-8A4AE16A11FE}"/>
              </a:ext>
            </a:extLst>
          </p:cNvPr>
          <p:cNvSpPr/>
          <p:nvPr userDrawn="1"/>
        </p:nvSpPr>
        <p:spPr>
          <a:xfrm>
            <a:off x="351974" y="19050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14">
            <a:extLst>
              <a:ext uri="{FF2B5EF4-FFF2-40B4-BE49-F238E27FC236}">
                <a16:creationId xmlns:a16="http://schemas.microsoft.com/office/drawing/2014/main" id="{A0550816-CCEC-5BDC-CA36-EA9899101FBD}"/>
              </a:ext>
            </a:extLst>
          </p:cNvPr>
          <p:cNvSpPr/>
          <p:nvPr userDrawn="1"/>
        </p:nvSpPr>
        <p:spPr>
          <a:xfrm>
            <a:off x="4645359" y="22127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2">
            <a:extLst>
              <a:ext uri="{FF2B5EF4-FFF2-40B4-BE49-F238E27FC236}">
                <a16:creationId xmlns:a16="http://schemas.microsoft.com/office/drawing/2014/main" id="{3978B273-0909-23A0-39EA-E037BDBC30A2}"/>
              </a:ext>
            </a:extLst>
          </p:cNvPr>
          <p:cNvSpPr/>
          <p:nvPr userDrawn="1"/>
        </p:nvSpPr>
        <p:spPr>
          <a:xfrm>
            <a:off x="4408249" y="19050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4">
            <a:extLst>
              <a:ext uri="{FF2B5EF4-FFF2-40B4-BE49-F238E27FC236}">
                <a16:creationId xmlns:a16="http://schemas.microsoft.com/office/drawing/2014/main" id="{34481DA1-08B8-7DD2-B437-86DF082ABD57}"/>
              </a:ext>
            </a:extLst>
          </p:cNvPr>
          <p:cNvSpPr/>
          <p:nvPr userDrawn="1"/>
        </p:nvSpPr>
        <p:spPr>
          <a:xfrm>
            <a:off x="9251723" y="22127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a:extLst>
              <a:ext uri="{FF2B5EF4-FFF2-40B4-BE49-F238E27FC236}">
                <a16:creationId xmlns:a16="http://schemas.microsoft.com/office/drawing/2014/main" id="{6254116B-3D4A-8887-8FAE-BA6013AD5F4C}"/>
              </a:ext>
            </a:extLst>
          </p:cNvPr>
          <p:cNvSpPr/>
          <p:nvPr userDrawn="1"/>
        </p:nvSpPr>
        <p:spPr>
          <a:xfrm>
            <a:off x="9014613" y="19050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4">
            <a:extLst>
              <a:ext uri="{FF2B5EF4-FFF2-40B4-BE49-F238E27FC236}">
                <a16:creationId xmlns:a16="http://schemas.microsoft.com/office/drawing/2014/main" id="{170247AC-12DF-8CF8-7D80-422481C76C31}"/>
              </a:ext>
            </a:extLst>
          </p:cNvPr>
          <p:cNvSpPr>
            <a:spLocks noGrp="1"/>
          </p:cNvSpPr>
          <p:nvPr>
            <p:ph type="title"/>
          </p:nvPr>
        </p:nvSpPr>
        <p:spPr>
          <a:xfrm>
            <a:off x="589084" y="4419600"/>
            <a:ext cx="2281384" cy="609600"/>
          </a:xfrm>
          <a:prstGeom prst="rect">
            <a:avLst/>
          </a:prstGeom>
        </p:spPr>
        <p:txBody>
          <a:bodyPr/>
          <a:lstStyle>
            <a:lvl1pPr>
              <a:defRPr sz="20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7" name="Text Placeholder 5">
            <a:extLst>
              <a:ext uri="{FF2B5EF4-FFF2-40B4-BE49-F238E27FC236}">
                <a16:creationId xmlns:a16="http://schemas.microsoft.com/office/drawing/2014/main" id="{9A3BB16E-EF51-7756-B40E-1A920A57FBBE}"/>
              </a:ext>
            </a:extLst>
          </p:cNvPr>
          <p:cNvSpPr>
            <a:spLocks noGrp="1"/>
          </p:cNvSpPr>
          <p:nvPr>
            <p:ph type="body" sz="quarter" idx="11"/>
          </p:nvPr>
        </p:nvSpPr>
        <p:spPr>
          <a:xfrm>
            <a:off x="589085"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4645359" y="44196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4645360"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0" name="Title 4">
            <a:extLst>
              <a:ext uri="{FF2B5EF4-FFF2-40B4-BE49-F238E27FC236}">
                <a16:creationId xmlns:a16="http://schemas.microsoft.com/office/drawing/2014/main" id="{01D0E515-8311-5C20-0697-1B0376840FD5}"/>
              </a:ext>
            </a:extLst>
          </p:cNvPr>
          <p:cNvSpPr txBox="1">
            <a:spLocks/>
          </p:cNvSpPr>
          <p:nvPr userDrawn="1"/>
        </p:nvSpPr>
        <p:spPr>
          <a:xfrm>
            <a:off x="9290387" y="44196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1" name="Text Placeholder 5">
            <a:extLst>
              <a:ext uri="{FF2B5EF4-FFF2-40B4-BE49-F238E27FC236}">
                <a16:creationId xmlns:a16="http://schemas.microsoft.com/office/drawing/2014/main" id="{64EB3BB0-C4B9-9EF3-12F0-683A38D95519}"/>
              </a:ext>
            </a:extLst>
          </p:cNvPr>
          <p:cNvSpPr>
            <a:spLocks noGrp="1"/>
          </p:cNvSpPr>
          <p:nvPr>
            <p:ph type="body" sz="quarter" idx="13"/>
          </p:nvPr>
        </p:nvSpPr>
        <p:spPr>
          <a:xfrm>
            <a:off x="9290388"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4" name="Parallelogram 7">
            <a:extLst>
              <a:ext uri="{FF2B5EF4-FFF2-40B4-BE49-F238E27FC236}">
                <a16:creationId xmlns:a16="http://schemas.microsoft.com/office/drawing/2014/main" id="{199485D3-12F7-DA29-42B7-3A2D37C346AF}"/>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9">
            <a:extLst>
              <a:ext uri="{FF2B5EF4-FFF2-40B4-BE49-F238E27FC236}">
                <a16:creationId xmlns:a16="http://schemas.microsoft.com/office/drawing/2014/main" id="{BF8948A4-001C-AF46-31EA-3951161E6042}"/>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0B391870-6AD3-E5A9-88BF-36810CD76FBC}"/>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4381437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speakers framed">
    <p:spTree>
      <p:nvGrpSpPr>
        <p:cNvPr id="1" name=""/>
        <p:cNvGrpSpPr/>
        <p:nvPr/>
      </p:nvGrpSpPr>
      <p:grpSpPr>
        <a:xfrm>
          <a:off x="0" y="0"/>
          <a:ext cx="0" cy="0"/>
          <a:chOff x="0" y="0"/>
          <a:chExt cx="0" cy="0"/>
        </a:xfrm>
      </p:grpSpPr>
      <p:sp>
        <p:nvSpPr>
          <p:cNvPr id="10" name="Rounded Rectangle 14">
            <a:extLst>
              <a:ext uri="{FF2B5EF4-FFF2-40B4-BE49-F238E27FC236}">
                <a16:creationId xmlns:a16="http://schemas.microsoft.com/office/drawing/2014/main" id="{A0550816-CCEC-5BDC-CA36-EA9899101FBD}"/>
              </a:ext>
            </a:extLst>
          </p:cNvPr>
          <p:cNvSpPr/>
          <p:nvPr userDrawn="1"/>
        </p:nvSpPr>
        <p:spPr>
          <a:xfrm>
            <a:off x="7171310" y="1693564"/>
            <a:ext cx="3115690" cy="2886406"/>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2">
            <a:extLst>
              <a:ext uri="{FF2B5EF4-FFF2-40B4-BE49-F238E27FC236}">
                <a16:creationId xmlns:a16="http://schemas.microsoft.com/office/drawing/2014/main" id="{3978B273-0909-23A0-39EA-E037BDBC30A2}"/>
              </a:ext>
            </a:extLst>
          </p:cNvPr>
          <p:cNvSpPr/>
          <p:nvPr userDrawn="1"/>
        </p:nvSpPr>
        <p:spPr>
          <a:xfrm>
            <a:off x="6934200" y="1385788"/>
            <a:ext cx="3115690" cy="2886406"/>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7171310"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7171311"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4" name="Rounded Rectangle 14">
            <a:extLst>
              <a:ext uri="{FF2B5EF4-FFF2-40B4-BE49-F238E27FC236}">
                <a16:creationId xmlns:a16="http://schemas.microsoft.com/office/drawing/2014/main" id="{B07ACE1E-28C9-03E0-0BD8-F8180593FB82}"/>
              </a:ext>
            </a:extLst>
          </p:cNvPr>
          <p:cNvSpPr/>
          <p:nvPr userDrawn="1"/>
        </p:nvSpPr>
        <p:spPr>
          <a:xfrm>
            <a:off x="1684910" y="1693564"/>
            <a:ext cx="3115690" cy="2886406"/>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12">
            <a:extLst>
              <a:ext uri="{FF2B5EF4-FFF2-40B4-BE49-F238E27FC236}">
                <a16:creationId xmlns:a16="http://schemas.microsoft.com/office/drawing/2014/main" id="{A3903EC1-71A6-8896-4DE7-526F4FE9944F}"/>
              </a:ext>
            </a:extLst>
          </p:cNvPr>
          <p:cNvSpPr/>
          <p:nvPr userDrawn="1"/>
        </p:nvSpPr>
        <p:spPr>
          <a:xfrm>
            <a:off x="1447800" y="1385788"/>
            <a:ext cx="3115690" cy="2886406"/>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942219EA-6F90-3078-BA64-E3045E8E7A5C}"/>
              </a:ext>
            </a:extLst>
          </p:cNvPr>
          <p:cNvSpPr txBox="1">
            <a:spLocks/>
          </p:cNvSpPr>
          <p:nvPr userDrawn="1"/>
        </p:nvSpPr>
        <p:spPr>
          <a:xfrm>
            <a:off x="1684910"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7" name="Text Placeholder 5">
            <a:extLst>
              <a:ext uri="{FF2B5EF4-FFF2-40B4-BE49-F238E27FC236}">
                <a16:creationId xmlns:a16="http://schemas.microsoft.com/office/drawing/2014/main" id="{D30C567B-61E8-C20E-CC6F-67C0A4E6ADF4}"/>
              </a:ext>
            </a:extLst>
          </p:cNvPr>
          <p:cNvSpPr>
            <a:spLocks noGrp="1"/>
          </p:cNvSpPr>
          <p:nvPr>
            <p:ph type="body" sz="quarter" idx="13"/>
          </p:nvPr>
        </p:nvSpPr>
        <p:spPr>
          <a:xfrm>
            <a:off x="1684911"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8" name="Parallelogram 7">
            <a:extLst>
              <a:ext uri="{FF2B5EF4-FFF2-40B4-BE49-F238E27FC236}">
                <a16:creationId xmlns:a16="http://schemas.microsoft.com/office/drawing/2014/main" id="{894DCCE5-9876-1395-5A19-8B5B879B49F8}"/>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9">
            <a:extLst>
              <a:ext uri="{FF2B5EF4-FFF2-40B4-BE49-F238E27FC236}">
                <a16:creationId xmlns:a16="http://schemas.microsoft.com/office/drawing/2014/main" id="{EE9D6224-C6E6-E6FA-F7A8-6C3419F80D1E}"/>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5">
            <a:extLst>
              <a:ext uri="{FF2B5EF4-FFF2-40B4-BE49-F238E27FC236}">
                <a16:creationId xmlns:a16="http://schemas.microsoft.com/office/drawing/2014/main" id="{E925D5FA-7B38-6DBD-FA6C-A4EA8C75DBD3}"/>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7603424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 speakers framed">
    <p:spTree>
      <p:nvGrpSpPr>
        <p:cNvPr id="1" name=""/>
        <p:cNvGrpSpPr/>
        <p:nvPr/>
      </p:nvGrpSpPr>
      <p:grpSpPr>
        <a:xfrm>
          <a:off x="0" y="0"/>
          <a:ext cx="0" cy="0"/>
          <a:chOff x="0" y="0"/>
          <a:chExt cx="0" cy="0"/>
        </a:xfrm>
      </p:grpSpPr>
      <p:sp>
        <p:nvSpPr>
          <p:cNvPr id="10" name="Rounded Rectangle 14">
            <a:extLst>
              <a:ext uri="{FF2B5EF4-FFF2-40B4-BE49-F238E27FC236}">
                <a16:creationId xmlns:a16="http://schemas.microsoft.com/office/drawing/2014/main" id="{A0550816-CCEC-5BDC-CA36-EA9899101FBD}"/>
              </a:ext>
            </a:extLst>
          </p:cNvPr>
          <p:cNvSpPr/>
          <p:nvPr userDrawn="1"/>
        </p:nvSpPr>
        <p:spPr>
          <a:xfrm>
            <a:off x="778486" y="1693564"/>
            <a:ext cx="3115690" cy="2886406"/>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2">
            <a:extLst>
              <a:ext uri="{FF2B5EF4-FFF2-40B4-BE49-F238E27FC236}">
                <a16:creationId xmlns:a16="http://schemas.microsoft.com/office/drawing/2014/main" id="{3978B273-0909-23A0-39EA-E037BDBC30A2}"/>
              </a:ext>
            </a:extLst>
          </p:cNvPr>
          <p:cNvSpPr/>
          <p:nvPr userDrawn="1"/>
        </p:nvSpPr>
        <p:spPr>
          <a:xfrm>
            <a:off x="541376" y="1385788"/>
            <a:ext cx="3115690" cy="2886406"/>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778486"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778487"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 name="Parallelogram 7">
            <a:extLst>
              <a:ext uri="{FF2B5EF4-FFF2-40B4-BE49-F238E27FC236}">
                <a16:creationId xmlns:a16="http://schemas.microsoft.com/office/drawing/2014/main" id="{0B3DD48E-1156-B981-E6E3-1756791B2759}"/>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9">
            <a:extLst>
              <a:ext uri="{FF2B5EF4-FFF2-40B4-BE49-F238E27FC236}">
                <a16:creationId xmlns:a16="http://schemas.microsoft.com/office/drawing/2014/main" id="{7BEDC6E9-75FE-1CB6-43A2-579006967652}"/>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5">
            <a:extLst>
              <a:ext uri="{FF2B5EF4-FFF2-40B4-BE49-F238E27FC236}">
                <a16:creationId xmlns:a16="http://schemas.microsoft.com/office/drawing/2014/main" id="{3A9943B2-872F-C831-6304-0177189EE8FB}"/>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pic>
        <p:nvPicPr>
          <p:cNvPr id="13" name="Picture 12" descr="A blue and black chat bubble&#10;&#10;Description automatically generated">
            <a:extLst>
              <a:ext uri="{FF2B5EF4-FFF2-40B4-BE49-F238E27FC236}">
                <a16:creationId xmlns:a16="http://schemas.microsoft.com/office/drawing/2014/main" id="{D4662BB4-F07F-0EA2-2872-A7F8399F5D92}"/>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flipH="1">
            <a:off x="7467600" y="2743200"/>
            <a:ext cx="3722133" cy="3454528"/>
          </a:xfrm>
          <a:prstGeom prst="rect">
            <a:avLst/>
          </a:prstGeom>
        </p:spPr>
      </p:pic>
    </p:spTree>
    <p:extLst>
      <p:ext uri="{BB962C8B-B14F-4D97-AF65-F5344CB8AC3E}">
        <p14:creationId xmlns:p14="http://schemas.microsoft.com/office/powerpoint/2010/main" val="20483487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speakers blank ">
    <p:spTree>
      <p:nvGrpSpPr>
        <p:cNvPr id="1" name=""/>
        <p:cNvGrpSpPr/>
        <p:nvPr/>
      </p:nvGrpSpPr>
      <p:grpSpPr>
        <a:xfrm>
          <a:off x="0" y="0"/>
          <a:ext cx="0" cy="0"/>
          <a:chOff x="0" y="0"/>
          <a:chExt cx="0" cy="0"/>
        </a:xfrm>
      </p:grpSpPr>
      <p:sp>
        <p:nvSpPr>
          <p:cNvPr id="16" name="Title 4">
            <a:extLst>
              <a:ext uri="{FF2B5EF4-FFF2-40B4-BE49-F238E27FC236}">
                <a16:creationId xmlns:a16="http://schemas.microsoft.com/office/drawing/2014/main" id="{170247AC-12DF-8CF8-7D80-422481C76C31}"/>
              </a:ext>
            </a:extLst>
          </p:cNvPr>
          <p:cNvSpPr>
            <a:spLocks noGrp="1"/>
          </p:cNvSpPr>
          <p:nvPr>
            <p:ph type="title"/>
          </p:nvPr>
        </p:nvSpPr>
        <p:spPr>
          <a:xfrm>
            <a:off x="589084" y="4343400"/>
            <a:ext cx="2281384" cy="609600"/>
          </a:xfrm>
          <a:prstGeom prst="rect">
            <a:avLst/>
          </a:prstGeom>
        </p:spPr>
        <p:txBody>
          <a:bodyPr/>
          <a:lstStyle>
            <a:lvl1pPr>
              <a:defRPr sz="20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7" name="Text Placeholder 5">
            <a:extLst>
              <a:ext uri="{FF2B5EF4-FFF2-40B4-BE49-F238E27FC236}">
                <a16:creationId xmlns:a16="http://schemas.microsoft.com/office/drawing/2014/main" id="{9A3BB16E-EF51-7756-B40E-1A920A57FBBE}"/>
              </a:ext>
            </a:extLst>
          </p:cNvPr>
          <p:cNvSpPr>
            <a:spLocks noGrp="1"/>
          </p:cNvSpPr>
          <p:nvPr>
            <p:ph type="body" sz="quarter" idx="11"/>
          </p:nvPr>
        </p:nvSpPr>
        <p:spPr>
          <a:xfrm>
            <a:off x="589085"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3437510"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3437511"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0" name="Title 4">
            <a:extLst>
              <a:ext uri="{FF2B5EF4-FFF2-40B4-BE49-F238E27FC236}">
                <a16:creationId xmlns:a16="http://schemas.microsoft.com/office/drawing/2014/main" id="{01D0E515-8311-5C20-0697-1B0376840FD5}"/>
              </a:ext>
            </a:extLst>
          </p:cNvPr>
          <p:cNvSpPr txBox="1">
            <a:spLocks/>
          </p:cNvSpPr>
          <p:nvPr userDrawn="1"/>
        </p:nvSpPr>
        <p:spPr>
          <a:xfrm>
            <a:off x="6324600"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1" name="Text Placeholder 5">
            <a:extLst>
              <a:ext uri="{FF2B5EF4-FFF2-40B4-BE49-F238E27FC236}">
                <a16:creationId xmlns:a16="http://schemas.microsoft.com/office/drawing/2014/main" id="{64EB3BB0-C4B9-9EF3-12F0-683A38D95519}"/>
              </a:ext>
            </a:extLst>
          </p:cNvPr>
          <p:cNvSpPr>
            <a:spLocks noGrp="1"/>
          </p:cNvSpPr>
          <p:nvPr>
            <p:ph type="body" sz="quarter" idx="13"/>
          </p:nvPr>
        </p:nvSpPr>
        <p:spPr>
          <a:xfrm>
            <a:off x="6324601"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2" name="Title 4">
            <a:extLst>
              <a:ext uri="{FF2B5EF4-FFF2-40B4-BE49-F238E27FC236}">
                <a16:creationId xmlns:a16="http://schemas.microsoft.com/office/drawing/2014/main" id="{D042F74E-1249-B9DE-01C1-F653942E903A}"/>
              </a:ext>
            </a:extLst>
          </p:cNvPr>
          <p:cNvSpPr txBox="1">
            <a:spLocks/>
          </p:cNvSpPr>
          <p:nvPr userDrawn="1"/>
        </p:nvSpPr>
        <p:spPr>
          <a:xfrm>
            <a:off x="9134362"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3" name="Text Placeholder 5">
            <a:extLst>
              <a:ext uri="{FF2B5EF4-FFF2-40B4-BE49-F238E27FC236}">
                <a16:creationId xmlns:a16="http://schemas.microsoft.com/office/drawing/2014/main" id="{831D0A74-E961-4106-DDE6-684E09D48AD0}"/>
              </a:ext>
            </a:extLst>
          </p:cNvPr>
          <p:cNvSpPr>
            <a:spLocks noGrp="1"/>
          </p:cNvSpPr>
          <p:nvPr>
            <p:ph type="body" sz="quarter" idx="14"/>
          </p:nvPr>
        </p:nvSpPr>
        <p:spPr>
          <a:xfrm>
            <a:off x="9134363"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6" name="Parallelogram 7">
            <a:extLst>
              <a:ext uri="{FF2B5EF4-FFF2-40B4-BE49-F238E27FC236}">
                <a16:creationId xmlns:a16="http://schemas.microsoft.com/office/drawing/2014/main" id="{B5F25D19-2444-3F28-64A1-FDD929AC70A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9">
            <a:extLst>
              <a:ext uri="{FF2B5EF4-FFF2-40B4-BE49-F238E27FC236}">
                <a16:creationId xmlns:a16="http://schemas.microsoft.com/office/drawing/2014/main" id="{A3AAB783-CE45-F240-3004-C68C57E2F2A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Placeholder 5">
            <a:extLst>
              <a:ext uri="{FF2B5EF4-FFF2-40B4-BE49-F238E27FC236}">
                <a16:creationId xmlns:a16="http://schemas.microsoft.com/office/drawing/2014/main" id="{FCAF4504-3224-BD5B-47BD-D532DB312561}"/>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4538079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speakers blank ">
    <p:spTree>
      <p:nvGrpSpPr>
        <p:cNvPr id="1" name=""/>
        <p:cNvGrpSpPr/>
        <p:nvPr/>
      </p:nvGrpSpPr>
      <p:grpSpPr>
        <a:xfrm>
          <a:off x="0" y="0"/>
          <a:ext cx="0" cy="0"/>
          <a:chOff x="0" y="0"/>
          <a:chExt cx="0" cy="0"/>
        </a:xfrm>
      </p:grpSpPr>
      <p:sp>
        <p:nvSpPr>
          <p:cNvPr id="16" name="Title 4">
            <a:extLst>
              <a:ext uri="{FF2B5EF4-FFF2-40B4-BE49-F238E27FC236}">
                <a16:creationId xmlns:a16="http://schemas.microsoft.com/office/drawing/2014/main" id="{170247AC-12DF-8CF8-7D80-422481C76C31}"/>
              </a:ext>
            </a:extLst>
          </p:cNvPr>
          <p:cNvSpPr>
            <a:spLocks noGrp="1"/>
          </p:cNvSpPr>
          <p:nvPr>
            <p:ph type="title"/>
          </p:nvPr>
        </p:nvSpPr>
        <p:spPr>
          <a:xfrm>
            <a:off x="589084" y="4419600"/>
            <a:ext cx="2281384" cy="609600"/>
          </a:xfrm>
          <a:prstGeom prst="rect">
            <a:avLst/>
          </a:prstGeom>
        </p:spPr>
        <p:txBody>
          <a:bodyPr/>
          <a:lstStyle>
            <a:lvl1pPr>
              <a:defRPr sz="20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7" name="Text Placeholder 5">
            <a:extLst>
              <a:ext uri="{FF2B5EF4-FFF2-40B4-BE49-F238E27FC236}">
                <a16:creationId xmlns:a16="http://schemas.microsoft.com/office/drawing/2014/main" id="{9A3BB16E-EF51-7756-B40E-1A920A57FBBE}"/>
              </a:ext>
            </a:extLst>
          </p:cNvPr>
          <p:cNvSpPr>
            <a:spLocks noGrp="1"/>
          </p:cNvSpPr>
          <p:nvPr>
            <p:ph type="body" sz="quarter" idx="11"/>
          </p:nvPr>
        </p:nvSpPr>
        <p:spPr>
          <a:xfrm>
            <a:off x="589085"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4645359" y="44196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4645360"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0" name="Title 4">
            <a:extLst>
              <a:ext uri="{FF2B5EF4-FFF2-40B4-BE49-F238E27FC236}">
                <a16:creationId xmlns:a16="http://schemas.microsoft.com/office/drawing/2014/main" id="{01D0E515-8311-5C20-0697-1B0376840FD5}"/>
              </a:ext>
            </a:extLst>
          </p:cNvPr>
          <p:cNvSpPr txBox="1">
            <a:spLocks/>
          </p:cNvSpPr>
          <p:nvPr userDrawn="1"/>
        </p:nvSpPr>
        <p:spPr>
          <a:xfrm>
            <a:off x="9290387" y="44196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1" name="Text Placeholder 5">
            <a:extLst>
              <a:ext uri="{FF2B5EF4-FFF2-40B4-BE49-F238E27FC236}">
                <a16:creationId xmlns:a16="http://schemas.microsoft.com/office/drawing/2014/main" id="{64EB3BB0-C4B9-9EF3-12F0-683A38D95519}"/>
              </a:ext>
            </a:extLst>
          </p:cNvPr>
          <p:cNvSpPr>
            <a:spLocks noGrp="1"/>
          </p:cNvSpPr>
          <p:nvPr>
            <p:ph type="body" sz="quarter" idx="13"/>
          </p:nvPr>
        </p:nvSpPr>
        <p:spPr>
          <a:xfrm>
            <a:off x="9290388"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4" name="Parallelogram 7">
            <a:extLst>
              <a:ext uri="{FF2B5EF4-FFF2-40B4-BE49-F238E27FC236}">
                <a16:creationId xmlns:a16="http://schemas.microsoft.com/office/drawing/2014/main" id="{199485D3-12F7-DA29-42B7-3A2D37C346AF}"/>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9">
            <a:extLst>
              <a:ext uri="{FF2B5EF4-FFF2-40B4-BE49-F238E27FC236}">
                <a16:creationId xmlns:a16="http://schemas.microsoft.com/office/drawing/2014/main" id="{BF8948A4-001C-AF46-31EA-3951161E6042}"/>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0B391870-6AD3-E5A9-88BF-36810CD76FBC}"/>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2915604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speakers blank ">
    <p:spTree>
      <p:nvGrpSpPr>
        <p:cNvPr id="1" name=""/>
        <p:cNvGrpSpPr/>
        <p:nvPr/>
      </p:nvGrpSpPr>
      <p:grpSpPr>
        <a:xfrm>
          <a:off x="0" y="0"/>
          <a:ext cx="0" cy="0"/>
          <a:chOff x="0" y="0"/>
          <a:chExt cx="0" cy="0"/>
        </a:xfrm>
      </p:grpSpPr>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7171310"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7171311"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6" name="Title 4">
            <a:extLst>
              <a:ext uri="{FF2B5EF4-FFF2-40B4-BE49-F238E27FC236}">
                <a16:creationId xmlns:a16="http://schemas.microsoft.com/office/drawing/2014/main" id="{942219EA-6F90-3078-BA64-E3045E8E7A5C}"/>
              </a:ext>
            </a:extLst>
          </p:cNvPr>
          <p:cNvSpPr txBox="1">
            <a:spLocks/>
          </p:cNvSpPr>
          <p:nvPr userDrawn="1"/>
        </p:nvSpPr>
        <p:spPr>
          <a:xfrm>
            <a:off x="1684910"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7" name="Text Placeholder 5">
            <a:extLst>
              <a:ext uri="{FF2B5EF4-FFF2-40B4-BE49-F238E27FC236}">
                <a16:creationId xmlns:a16="http://schemas.microsoft.com/office/drawing/2014/main" id="{D30C567B-61E8-C20E-CC6F-67C0A4E6ADF4}"/>
              </a:ext>
            </a:extLst>
          </p:cNvPr>
          <p:cNvSpPr>
            <a:spLocks noGrp="1"/>
          </p:cNvSpPr>
          <p:nvPr>
            <p:ph type="body" sz="quarter" idx="13"/>
          </p:nvPr>
        </p:nvSpPr>
        <p:spPr>
          <a:xfrm>
            <a:off x="1684911"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8" name="Parallelogram 7">
            <a:extLst>
              <a:ext uri="{FF2B5EF4-FFF2-40B4-BE49-F238E27FC236}">
                <a16:creationId xmlns:a16="http://schemas.microsoft.com/office/drawing/2014/main" id="{894DCCE5-9876-1395-5A19-8B5B879B49F8}"/>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9">
            <a:extLst>
              <a:ext uri="{FF2B5EF4-FFF2-40B4-BE49-F238E27FC236}">
                <a16:creationId xmlns:a16="http://schemas.microsoft.com/office/drawing/2014/main" id="{EE9D6224-C6E6-E6FA-F7A8-6C3419F80D1E}"/>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5">
            <a:extLst>
              <a:ext uri="{FF2B5EF4-FFF2-40B4-BE49-F238E27FC236}">
                <a16:creationId xmlns:a16="http://schemas.microsoft.com/office/drawing/2014/main" id="{E925D5FA-7B38-6DBD-FA6C-A4EA8C75DBD3}"/>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28686898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 speakers blank ">
    <p:spTree>
      <p:nvGrpSpPr>
        <p:cNvPr id="1" name=""/>
        <p:cNvGrpSpPr/>
        <p:nvPr/>
      </p:nvGrpSpPr>
      <p:grpSpPr>
        <a:xfrm>
          <a:off x="0" y="0"/>
          <a:ext cx="0" cy="0"/>
          <a:chOff x="0" y="0"/>
          <a:chExt cx="0" cy="0"/>
        </a:xfrm>
      </p:grpSpPr>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778486"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778487"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 name="Parallelogram 7">
            <a:extLst>
              <a:ext uri="{FF2B5EF4-FFF2-40B4-BE49-F238E27FC236}">
                <a16:creationId xmlns:a16="http://schemas.microsoft.com/office/drawing/2014/main" id="{0B3DD48E-1156-B981-E6E3-1756791B2759}"/>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9">
            <a:extLst>
              <a:ext uri="{FF2B5EF4-FFF2-40B4-BE49-F238E27FC236}">
                <a16:creationId xmlns:a16="http://schemas.microsoft.com/office/drawing/2014/main" id="{7BEDC6E9-75FE-1CB6-43A2-579006967652}"/>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5">
            <a:extLst>
              <a:ext uri="{FF2B5EF4-FFF2-40B4-BE49-F238E27FC236}">
                <a16:creationId xmlns:a16="http://schemas.microsoft.com/office/drawing/2014/main" id="{3A9943B2-872F-C831-6304-0177189EE8FB}"/>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pic>
        <p:nvPicPr>
          <p:cNvPr id="13" name="Picture 12" descr="A blue and black chat bubble&#10;&#10;Description automatically generated">
            <a:extLst>
              <a:ext uri="{FF2B5EF4-FFF2-40B4-BE49-F238E27FC236}">
                <a16:creationId xmlns:a16="http://schemas.microsoft.com/office/drawing/2014/main" id="{D4662BB4-F07F-0EA2-2872-A7F8399F5D92}"/>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flipH="1">
            <a:off x="7467600" y="2743200"/>
            <a:ext cx="3722133" cy="3454528"/>
          </a:xfrm>
          <a:prstGeom prst="rect">
            <a:avLst/>
          </a:prstGeom>
        </p:spPr>
      </p:pic>
    </p:spTree>
    <p:extLst>
      <p:ext uri="{BB962C8B-B14F-4D97-AF65-F5344CB8AC3E}">
        <p14:creationId xmlns:p14="http://schemas.microsoft.com/office/powerpoint/2010/main" val="6056943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0841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1.png"/><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descr="A blue and black text on a black background&#10;&#10;Description automatically generated">
            <a:extLst>
              <a:ext uri="{FF2B5EF4-FFF2-40B4-BE49-F238E27FC236}">
                <a16:creationId xmlns:a16="http://schemas.microsoft.com/office/drawing/2014/main" id="{86DFB244-190C-2E1B-CED8-87B72CE39E71}"/>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Tree>
    <p:extLst>
      <p:ext uri="{BB962C8B-B14F-4D97-AF65-F5344CB8AC3E}">
        <p14:creationId xmlns:p14="http://schemas.microsoft.com/office/powerpoint/2010/main" val="188736710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674" r:id="rId3"/>
    <p:sldLayoutId id="2147483702" r:id="rId4"/>
    <p:sldLayoutId id="2147483736" r:id="rId5"/>
    <p:sldLayoutId id="2147483737" r:id="rId6"/>
    <p:sldLayoutId id="2147483738"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descr="A blue and black text on a black background&#10;&#10;Description automatically generated">
            <a:extLst>
              <a:ext uri="{FF2B5EF4-FFF2-40B4-BE49-F238E27FC236}">
                <a16:creationId xmlns:a16="http://schemas.microsoft.com/office/drawing/2014/main" id="{33124A9C-C4BE-DC66-AF20-97C18166FEB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906000" y="533400"/>
            <a:ext cx="1921707" cy="914400"/>
          </a:xfrm>
          <a:prstGeom prst="rect">
            <a:avLst/>
          </a:prstGeom>
        </p:spPr>
      </p:pic>
    </p:spTree>
    <p:extLst>
      <p:ext uri="{BB962C8B-B14F-4D97-AF65-F5344CB8AC3E}">
        <p14:creationId xmlns:p14="http://schemas.microsoft.com/office/powerpoint/2010/main" val="4130656272"/>
      </p:ext>
    </p:extLst>
  </p:cSld>
  <p:clrMap bg1="lt1" tx1="dk1" bg2="lt2" tx2="dk2" accent1="accent1" accent2="accent2" accent3="accent3" accent4="accent4" accent5="accent5" accent6="accent6" hlink="hlink" folHlink="folHlink"/>
  <p:sldLayoutIdLst>
    <p:sldLayoutId id="2147483705" r:id="rId1"/>
    <p:sldLayoutId id="2147483703" r:id="rId2"/>
    <p:sldLayoutId id="2147483704" r:id="rId3"/>
    <p:sldLayoutId id="2147483672" r:id="rId4"/>
    <p:sldLayoutId id="214748370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descr="A blue and black text on a black background&#10;&#10;Description automatically generated">
            <a:extLst>
              <a:ext uri="{FF2B5EF4-FFF2-40B4-BE49-F238E27FC236}">
                <a16:creationId xmlns:a16="http://schemas.microsoft.com/office/drawing/2014/main" id="{33124A9C-C4BE-DC66-AF20-97C18166FEB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906000" y="533400"/>
            <a:ext cx="1921707" cy="914400"/>
          </a:xfrm>
          <a:prstGeom prst="rect">
            <a:avLst/>
          </a:prstGeom>
        </p:spPr>
      </p:pic>
    </p:spTree>
    <p:extLst>
      <p:ext uri="{BB962C8B-B14F-4D97-AF65-F5344CB8AC3E}">
        <p14:creationId xmlns:p14="http://schemas.microsoft.com/office/powerpoint/2010/main" val="2554695408"/>
      </p:ext>
    </p:extLst>
  </p:cSld>
  <p:clrMap bg1="lt1" tx1="dk1" bg2="lt2" tx2="dk2" accent1="accent1" accent2="accent2" accent3="accent3" accent4="accent4" accent5="accent5" accent6="accent6" hlink="hlink" folHlink="folHlink"/>
  <p:sldLayoutIdLst>
    <p:sldLayoutId id="2147483713" r:id="rId1"/>
    <p:sldLayoutId id="2147483718" r:id="rId2"/>
    <p:sldLayoutId id="2147483723" r:id="rId3"/>
    <p:sldLayoutId id="2147483719" r:id="rId4"/>
    <p:sldLayoutId id="2147483726" r:id="rId5"/>
    <p:sldLayoutId id="2147483724" r:id="rId6"/>
    <p:sldLayoutId id="2147483725"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A blue and black text on a black background&#10;&#10;Description automatically generated">
            <a:extLst>
              <a:ext uri="{FF2B5EF4-FFF2-40B4-BE49-F238E27FC236}">
                <a16:creationId xmlns:a16="http://schemas.microsoft.com/office/drawing/2014/main" id="{CFEC3AD5-DDC9-543A-AC53-73554D101E0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9906000" y="533400"/>
            <a:ext cx="1921707" cy="914400"/>
          </a:xfrm>
          <a:prstGeom prst="rect">
            <a:avLst/>
          </a:prstGeom>
        </p:spPr>
      </p:pic>
    </p:spTree>
    <p:extLst>
      <p:ext uri="{BB962C8B-B14F-4D97-AF65-F5344CB8AC3E}">
        <p14:creationId xmlns:p14="http://schemas.microsoft.com/office/powerpoint/2010/main" val="2459091026"/>
      </p:ext>
    </p:extLst>
  </p:cSld>
  <p:clrMap bg1="lt1" tx1="dk1" bg2="lt2" tx2="dk2" accent1="accent1" accent2="accent2" accent3="accent3" accent4="accent4" accent5="accent5" accent6="accent6" hlink="hlink" folHlink="folHlink"/>
  <p:sldLayoutIdLst>
    <p:sldLayoutId id="2147483686" r:id="rId1"/>
    <p:sldLayoutId id="2147483728" r:id="rId2"/>
    <p:sldLayoutId id="2147483729" r:id="rId3"/>
    <p:sldLayoutId id="2147483730" r:id="rId4"/>
    <p:sldLayoutId id="2147483731" r:id="rId5"/>
    <p:sldLayoutId id="2147483732" r:id="rId6"/>
    <p:sldLayoutId id="2147483733" r:id="rId7"/>
    <p:sldLayoutId id="2147483734"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390600"/>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ur03.safelinks.protection.outlook.com/?url=https%3A%2F%2Fwww.cqc.org.uk%2Fguidance-providers%2Ftraining-staff-support-autistic-people-and-people-learning-disability&amp;data=05%7C01%7CEleanor.Howat%40dhsc.gov.uk%7Cbe1700b761fb4af9f7f908dbafaf6042%7C61278c3091a84c318c1fef4de8973a1c%7C1%7C0%7C638296940021912621%7CUnknown%7CTWFpbGZsb3d8eyJWIjoiMC4wLjAwMDAiLCJQIjoiV2luMzIiLCJBTiI6Ik1haWwiLCJXVCI6Mn0%3D%7C3000%7C%7C%7C&amp;sdata=XXcgmFLUsDzD9pLR3cAmvU1rgkoZAZE1jmp6NHCsPKg%3D&amp;reserved=0"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mailto:enquiries@cqc.org.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gov.uk/government/publications/adult-social-care-learning-and-development-support-scheme/eligible-training-courses-and-qualifications" TargetMode="External"/><Relationship Id="rId7" Type="http://schemas.openxmlformats.org/officeDocument/2006/relationships/hyperlink" Target="https://www.skillsforcare.org.uk/Developing-your-workforce/Care-topics/Oliver-McGowan-Mandatory-Training/Oliver-McGowan-Mandatory-Training.aspx#Recordedwebinar"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www.skillsforcare.org.uk/Developing-your-workforce/Care-topics/Oliver-McGowan-Mandatory-Training/Oliver-McGowan-Mandatory-Training.aspx" TargetMode="External"/><Relationship Id="rId5" Type="http://schemas.openxmlformats.org/officeDocument/2006/relationships/hyperlink" Target="http://www.skillsforcare.org.uk/ascwds" TargetMode="External"/><Relationship Id="rId4" Type="http://schemas.openxmlformats.org/officeDocument/2006/relationships/hyperlink" Target="https://online1.snapsurveys.com/Interview/d7ae4538-4f3d-4090-ab7b-590351e41991"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skillsforcare.org.uk/Adult-Social-Care-Workforce-Data/Adult-Social-Care-Workforce-Data-Set/Adult-Social-Care-Workforce-Data-Set.aspx"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www.hee.nhs.uk/sites/default/files/documents/OFFICIAL%20-%20Providers%20Delivering%20The%20Oliver%20McGowan%20Mandatory%20Training%20%28website%20upload%29_4.pdf" TargetMode="External"/><Relationship Id="rId4" Type="http://schemas.openxmlformats.org/officeDocument/2006/relationships/hyperlink" Target="https://online1.snapsurveys.com/Interview/d7ae4538-4f3d-4090-ab7b-590351e41991"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gov.uk/government/collections/adult-social-care-learning-and-development-support-schem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skillsforcare.org.uk/ascwds" TargetMode="External"/><Relationship Id="rId5" Type="http://schemas.openxmlformats.org/officeDocument/2006/relationships/hyperlink" Target="https://www.skillsforcare.org.uk/Funding/Learning-and-development-funding-for-adult-social-care.aspx" TargetMode="External"/><Relationship Id="rId4" Type="http://schemas.openxmlformats.org/officeDocument/2006/relationships/hyperlink" Target="https://online1.snapsurveys.com/Interview/d7ae4538-4f3d-4090-ab7b-590351e41991"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skillsforcare.org.uk/Developing-your-workforce/Care-topics/Oliver-McGowan-Mandatory-Training/Oliver-McGowan-Mandatory-Training.aspx"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killsforcare.org.uk/news-and-events/Events/November/Oliver-McGowan-Mandatory-Training-on-Learning-Disability-and-Autism-and-the-Oliver-McGowan-Code-of-Practice.aspx"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www.skillsforcare.org.uk/CareCertificateQual"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https://www.skillsforcare.org.uk/Developing-your-workforce/Care-Certificate/Care-Certificate-standards.aspx" TargetMode="External"/><Relationship Id="rId4" Type="http://schemas.openxmlformats.org/officeDocument/2006/relationships/hyperlink" Target="https://www.gov.uk/government/publications/adult-social-care-learning-and-development-support-scheme/learning-and-development-support-scheme-for-the-adult-social-care-workforce-a-guide-for-employers"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1.png"/><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www.gov.uk/government/publications/care-workforce-pathway-for-adult-social-care" TargetMode="Externa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39.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hyperlink" Target="https://www.skillsforcare.org.uk/Developing-your-workforce/Care-workforce-pathway/Adopting-the-Care-Workforce-Pathway.aspx." TargetMode="External"/><Relationship Id="rId4" Type="http://schemas.openxmlformats.org/officeDocument/2006/relationships/hyperlink" Target="https://www.gov.uk/government/publications/care-workforce-pathway-for-adult-social-care" TargetMode="External"/><Relationship Id="rId9" Type="http://schemas.openxmlformats.org/officeDocument/2006/relationships/image" Target="../media/image40.sv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hyperlink" Target="https://www.skillsforcare.org.uk/Developing-your-workforce/Care-workforce-pathway/Getting-started.aspx"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png"/><Relationship Id="rId7" Type="http://schemas.openxmlformats.org/officeDocument/2006/relationships/image" Target="../media/image46.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 Id="rId9" Type="http://schemas.openxmlformats.org/officeDocument/2006/relationships/image" Target="../media/image48.svg"/></Relationships>
</file>

<file path=ppt/slides/_rels/slide24.xml.rels><?xml version="1.0" encoding="UTF-8" standalone="yes"?>
<Relationships xmlns="http://schemas.openxmlformats.org/package/2006/relationships"><Relationship Id="rId8" Type="http://schemas.openxmlformats.org/officeDocument/2006/relationships/hyperlink" Target="https://www.skillsforcare.org.uk/Adult-Social-Care-Workforce-Data/Adult-Social-Care-Workforce-Data-Set/Adult-Social-Care-Workforce-Data-Set.aspx" TargetMode="External"/><Relationship Id="rId13" Type="http://schemas.openxmlformats.org/officeDocument/2006/relationships/image" Target="../media/image53.png"/><Relationship Id="rId3" Type="http://schemas.openxmlformats.org/officeDocument/2006/relationships/image" Target="../media/image1.png"/><Relationship Id="rId7" Type="http://schemas.openxmlformats.org/officeDocument/2006/relationships/hyperlink" Target="https://www.skillsforcare.org.uk/Adult-Social-Care-Workforce-Data/Adult-Social-Care-Workforce-Data-Set/Benefits-of-ASC-WDS.aspx" TargetMode="External"/><Relationship Id="rId12" Type="http://schemas.openxmlformats.org/officeDocument/2006/relationships/image" Target="../media/image52.sv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https://www.skillsforcare.org.uk/Developing-your-workforce/Quality-assured-training-and-courses.aspx" TargetMode="External"/><Relationship Id="rId11" Type="http://schemas.openxmlformats.org/officeDocument/2006/relationships/image" Target="../media/image51.png"/><Relationship Id="rId5" Type="http://schemas.openxmlformats.org/officeDocument/2006/relationships/hyperlink" Target="https://www.gov.uk/government/collections/adult-social-care-learning-and-development-support-scheme" TargetMode="External"/><Relationship Id="rId10" Type="http://schemas.openxmlformats.org/officeDocument/2006/relationships/image" Target="../media/image50.svg"/><Relationship Id="rId4" Type="http://schemas.openxmlformats.org/officeDocument/2006/relationships/hyperlink" Target="https://www.gov.uk/government/publications/adult-social-care-learning-and-development-support-scheme/eligible-training-courses-and-qualifications" TargetMode="External"/><Relationship Id="rId9" Type="http://schemas.openxmlformats.org/officeDocument/2006/relationships/image" Target="../media/image49.png"/><Relationship Id="rId14" Type="http://schemas.openxmlformats.org/officeDocument/2006/relationships/image" Target="../media/image54.svg"/></Relationships>
</file>

<file path=ppt/slides/_rels/slide25.xml.rels><?xml version="1.0" encoding="UTF-8" standalone="yes"?>
<Relationships xmlns="http://schemas.openxmlformats.org/package/2006/relationships"><Relationship Id="rId3" Type="http://schemas.openxmlformats.org/officeDocument/2006/relationships/hyperlink" Target="https://www.gov.uk/government/publications/care-workforce-pathway-for-adult-social-care"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https://www.skillsforcare.org.uk/Developing-your-workforce/Care-workforce-pathway/The-Care-Workforce-Pathway.aspx"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skillsforcare.org.uk/Workforce-Strategy/Home.aspx"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hyperlink" Target="http://www.skillsforcare.org.uk/Dementia"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hyperlink" Target="http://www.skillsforcare.org.uk/RMwebinars" TargetMode="External"/><Relationship Id="rId7" Type="http://schemas.openxmlformats.org/officeDocument/2006/relationships/hyperlink" Target="https://www.skillsforcare.org.uk/Support-for-leaders-and-managers/Support-for-registered-managers/Registered-manager-webinars/Digital-data-and-technology.aspx#AIStartingsmallgrowingsmarter"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www.skillsforcare.org.uk/Support-for-leaders-and-managers/Support-for-registered-managers/Registered-manager-webinars/Digital-data-and-technology.aspx#Gettingstronger" TargetMode="External"/><Relationship Id="rId5" Type="http://schemas.openxmlformats.org/officeDocument/2006/relationships/hyperlink" Target="https://www.skillsforcare.org.uk/Support-for-leaders-and-managers/Support-for-registered-managers/Registered-manager-webinars/Care-topics.aspx#ManagingriskGoodandbestpracticeapproachesforCQCregulatedproviders" TargetMode="External"/><Relationship Id="rId4" Type="http://schemas.openxmlformats.org/officeDocument/2006/relationships/hyperlink" Target="https://www.skillsforcare.org.uk/Support-for-leaders-and-managers/Support-for-registered-managers/Registered-manager-webinars/Care-topics.aspx#Managingmed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learningfor.care/store/4865940-standards-for-student-supervision-and-assessment-registered-managers-resource"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skillsforcare.org.uk/Support-for-leaders-and-managers/Managing-a-service/Delegated-healthcare-activities/Delegated-healthcare-activities-in-action.aspx?utm_source=qrcode&amp;utm_medium=slide_deck&amp;utm_campaign=dha_in_action&amp;utm_term=locality_teams"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58.jpeg"/><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hyperlink" Target="https://www.skillsforcare.org.uk/Support-for-leaders-and-managers/Good-and-outstanding-care/Inspection-toolkit.aspx"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hyperlink" Target="https://www.skillsforcare.org.uk/resources/documents/Support-for-leaders-and-managers/good-and-outstanding-care/Improve-your-CQC-rating/Guide-to-improvement.pdf"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hyperlink" Target="https://www.skillsforcare.org.uk/IntroductoryModulesForManagers"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bit.ly/4peyBud"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62.jpeg"/></Relationships>
</file>

<file path=ppt/slides/_rels/slide36.xml.rels><?xml version="1.0" encoding="UTF-8" standalone="yes"?>
<Relationships xmlns="http://schemas.openxmlformats.org/package/2006/relationships"><Relationship Id="rId3" Type="http://schemas.openxmlformats.org/officeDocument/2006/relationships/hyperlink" Target="https://www.skillsforcare.org.uk/Support-for-leaders-and-managers/Managing-people/Supervision.aspx"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7.xml.rels><?xml version="1.0" encoding="UTF-8" standalone="yes"?>
<Relationships xmlns="http://schemas.openxmlformats.org/package/2006/relationships"><Relationship Id="rId3" Type="http://schemas.openxmlformats.org/officeDocument/2006/relationships/hyperlink" Target="https://learninghub.nhs.uk/catalogue/National-induction-for-health-and-social-care"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www.skillsforcare.org.uk/Support-for-leaders-and-managers/Managing-a-service/Prevention-in-social-care/Medicines-management-resources.aspx"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hyperlink" Target="http://www.skillsforcare.org.uk/CulturallyAppropriateCare"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hyperlink" Target="http://www.skillsforcare.org.uk/LGBTQFramework"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hyperlink" Target="https://www.skillsforcare.org.uk/Developing-your-workforce/Care-topics/Supporting-personal-relationships/Supporting-personal-relationships.aspx"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42.xml.rels><?xml version="1.0" encoding="UTF-8" standalone="yes"?>
<Relationships xmlns="http://schemas.openxmlformats.org/package/2006/relationships"><Relationship Id="rId3" Type="http://schemas.openxmlformats.org/officeDocument/2006/relationships/hyperlink" Target="mailto:Jill.Croskell@skillsforcare.org.uk"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D48251E-FB1E-B29B-F689-42F2C4847D06}"/>
              </a:ext>
            </a:extLst>
          </p:cNvPr>
          <p:cNvSpPr>
            <a:spLocks noGrp="1"/>
          </p:cNvSpPr>
          <p:nvPr>
            <p:ph type="body" sz="quarter" idx="10"/>
          </p:nvPr>
        </p:nvSpPr>
        <p:spPr>
          <a:xfrm>
            <a:off x="0" y="1339136"/>
            <a:ext cx="5903580" cy="2294714"/>
          </a:xfrm>
        </p:spPr>
        <p:txBody>
          <a:bodyPr lIns="91440" tIns="45720" rIns="91440" bIns="45720" anchor="t"/>
          <a:lstStyle/>
          <a:p>
            <a:r>
              <a:rPr lang="en-GB" sz="2800" dirty="0"/>
              <a:t>Oliver McGowan Training, funding, Resources and Updates</a:t>
            </a:r>
          </a:p>
          <a:p>
            <a:endParaRPr lang="en-GB" sz="2800" dirty="0"/>
          </a:p>
          <a:p>
            <a:r>
              <a:rPr lang="en-GB" sz="2800" dirty="0">
                <a:solidFill>
                  <a:schemeClr val="tx1"/>
                </a:solidFill>
                <a:latin typeface="Arial"/>
                <a:cs typeface="Arial"/>
              </a:rPr>
              <a:t>Jill.Croskell@skillsforcare.org.uk</a:t>
            </a:r>
          </a:p>
          <a:p>
            <a:endParaRPr lang="en-GB" sz="3200" dirty="0">
              <a:solidFill>
                <a:schemeClr val="tx1"/>
              </a:solidFill>
              <a:latin typeface="Arial"/>
              <a:cs typeface="Arial"/>
            </a:endParaRPr>
          </a:p>
          <a:p>
            <a:r>
              <a:rPr lang="en-GB" sz="2800" dirty="0">
                <a:solidFill>
                  <a:schemeClr val="tx1"/>
                </a:solidFill>
                <a:latin typeface="Arial"/>
                <a:cs typeface="Arial"/>
              </a:rPr>
              <a:t>12</a:t>
            </a:r>
            <a:r>
              <a:rPr lang="en-GB" sz="2800" baseline="30000" dirty="0">
                <a:solidFill>
                  <a:schemeClr val="tx1"/>
                </a:solidFill>
                <a:latin typeface="Arial"/>
                <a:cs typeface="Arial"/>
              </a:rPr>
              <a:t>th</a:t>
            </a:r>
            <a:r>
              <a:rPr lang="en-GB" sz="2800" dirty="0">
                <a:solidFill>
                  <a:schemeClr val="tx1"/>
                </a:solidFill>
                <a:latin typeface="Arial"/>
                <a:cs typeface="Arial"/>
              </a:rPr>
              <a:t> March 2026</a:t>
            </a:r>
            <a:endParaRPr lang="en-GB" sz="2800" dirty="0">
              <a:solidFill>
                <a:schemeClr val="tx1"/>
              </a:solidFill>
            </a:endParaRPr>
          </a:p>
        </p:txBody>
      </p:sp>
    </p:spTree>
    <p:extLst>
      <p:ext uri="{BB962C8B-B14F-4D97-AF65-F5344CB8AC3E}">
        <p14:creationId xmlns:p14="http://schemas.microsoft.com/office/powerpoint/2010/main" val="2440531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546792-2C43-F778-A39A-3C78C5968CBA}"/>
              </a:ext>
            </a:extLst>
          </p:cNvPr>
          <p:cNvSpPr>
            <a:spLocks noGrp="1"/>
          </p:cNvSpPr>
          <p:nvPr>
            <p:ph type="body" sz="quarter" idx="12"/>
          </p:nvPr>
        </p:nvSpPr>
        <p:spPr/>
        <p:txBody>
          <a:bodyPr/>
          <a:lstStyle/>
          <a:p>
            <a:r>
              <a:rPr lang="en-GB" dirty="0"/>
              <a:t>Why mandatory training?</a:t>
            </a:r>
          </a:p>
        </p:txBody>
      </p:sp>
      <p:sp>
        <p:nvSpPr>
          <p:cNvPr id="5" name="Text Placeholder 4">
            <a:extLst>
              <a:ext uri="{FF2B5EF4-FFF2-40B4-BE49-F238E27FC236}">
                <a16:creationId xmlns:a16="http://schemas.microsoft.com/office/drawing/2014/main" id="{06F9C36D-A7DC-F8D0-0CAC-3D0673C17A21}"/>
              </a:ext>
            </a:extLst>
          </p:cNvPr>
          <p:cNvSpPr>
            <a:spLocks noGrp="1"/>
          </p:cNvSpPr>
          <p:nvPr>
            <p:ph type="body" sz="quarter" idx="10"/>
          </p:nvPr>
        </p:nvSpPr>
        <p:spPr/>
        <p:txBody>
          <a:bodyPr/>
          <a:lstStyle/>
          <a:p>
            <a:endParaRPr lang="en-GB"/>
          </a:p>
        </p:txBody>
      </p:sp>
      <p:pic>
        <p:nvPicPr>
          <p:cNvPr id="7" name="Picture 6">
            <a:extLst>
              <a:ext uri="{FF2B5EF4-FFF2-40B4-BE49-F238E27FC236}">
                <a16:creationId xmlns:a16="http://schemas.microsoft.com/office/drawing/2014/main" id="{6E4168F1-A9B4-30F1-50EA-F5FDD9947BDD}"/>
              </a:ext>
            </a:extLst>
          </p:cNvPr>
          <p:cNvPicPr>
            <a:picLocks noChangeAspect="1"/>
          </p:cNvPicPr>
          <p:nvPr/>
        </p:nvPicPr>
        <p:blipFill>
          <a:blip r:embed="rId3"/>
          <a:stretch>
            <a:fillRect/>
          </a:stretch>
        </p:blipFill>
        <p:spPr>
          <a:xfrm>
            <a:off x="495298" y="1314287"/>
            <a:ext cx="8061847" cy="5094340"/>
          </a:xfrm>
          <a:prstGeom prst="rect">
            <a:avLst/>
          </a:prstGeom>
        </p:spPr>
      </p:pic>
    </p:spTree>
    <p:extLst>
      <p:ext uri="{BB962C8B-B14F-4D97-AF65-F5344CB8AC3E}">
        <p14:creationId xmlns:p14="http://schemas.microsoft.com/office/powerpoint/2010/main" val="3980986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BCCA5D0-15B1-27CE-94EA-4D9E4F762BB0}"/>
              </a:ext>
            </a:extLst>
          </p:cNvPr>
          <p:cNvSpPr>
            <a:spLocks noGrp="1"/>
          </p:cNvSpPr>
          <p:nvPr>
            <p:ph type="body" sz="quarter" idx="12"/>
          </p:nvPr>
        </p:nvSpPr>
        <p:spPr/>
        <p:txBody>
          <a:bodyPr/>
          <a:lstStyle/>
          <a:p>
            <a:r>
              <a:rPr lang="en-GB" dirty="0"/>
              <a:t>Background</a:t>
            </a:r>
          </a:p>
        </p:txBody>
      </p:sp>
      <p:sp>
        <p:nvSpPr>
          <p:cNvPr id="4" name="Text Placeholder 3">
            <a:extLst>
              <a:ext uri="{FF2B5EF4-FFF2-40B4-BE49-F238E27FC236}">
                <a16:creationId xmlns:a16="http://schemas.microsoft.com/office/drawing/2014/main" id="{932711A0-322D-F806-5EBE-A528A1A737E9}"/>
              </a:ext>
            </a:extLst>
          </p:cNvPr>
          <p:cNvSpPr>
            <a:spLocks noGrp="1"/>
          </p:cNvSpPr>
          <p:nvPr>
            <p:ph type="body" sz="quarter" idx="13"/>
          </p:nvPr>
        </p:nvSpPr>
        <p:spPr>
          <a:xfrm>
            <a:off x="571499" y="1058576"/>
            <a:ext cx="8831263" cy="4180434"/>
          </a:xfrm>
        </p:spPr>
        <p:txBody>
          <a:bodyPr/>
          <a:lstStyle/>
          <a:p>
            <a:pPr marL="342900" indent="-342900">
              <a:buFontTx/>
              <a:buChar char="-"/>
            </a:pPr>
            <a:r>
              <a:rPr lang="en-GB" sz="2800" dirty="0"/>
              <a:t>The health and care act 2022 introduced a requirement for all H&amp;SC providers registered with CQC to ensure staff receive training on LD and autism appropriate to their role.</a:t>
            </a:r>
          </a:p>
          <a:p>
            <a:endParaRPr lang="en-GB" sz="2800" dirty="0"/>
          </a:p>
          <a:p>
            <a:pPr marL="342900" indent="-342900">
              <a:buFontTx/>
              <a:buChar char="-"/>
            </a:pPr>
            <a:r>
              <a:rPr lang="en-GB" sz="2800" dirty="0"/>
              <a:t>The Oliver McGowan code of practice was finalised in 2025.  It guides providers on how to meet the above and CQC will take it into account as part of their regulatory activity.</a:t>
            </a:r>
          </a:p>
          <a:p>
            <a:pPr marL="342900" indent="-342900">
              <a:buFontTx/>
              <a:buChar char="-"/>
            </a:pPr>
            <a:endParaRPr lang="en-GB" sz="2800" dirty="0"/>
          </a:p>
          <a:p>
            <a:pPr marL="342900" indent="-342900">
              <a:buFontTx/>
              <a:buChar char="-"/>
            </a:pPr>
            <a:r>
              <a:rPr lang="en-GB" sz="2800" dirty="0"/>
              <a:t>Oliver McGowan mandatory training is the government’s preferred package</a:t>
            </a:r>
          </a:p>
          <a:p>
            <a:pPr marL="342900" indent="-342900">
              <a:buFontTx/>
              <a:buChar char="-"/>
            </a:pPr>
            <a:endParaRPr lang="en-GB" sz="2400" dirty="0"/>
          </a:p>
          <a:p>
            <a:endParaRPr lang="en-GB" dirty="0"/>
          </a:p>
        </p:txBody>
      </p:sp>
      <p:sp>
        <p:nvSpPr>
          <p:cNvPr id="5" name="Text Placeholder 4">
            <a:extLst>
              <a:ext uri="{FF2B5EF4-FFF2-40B4-BE49-F238E27FC236}">
                <a16:creationId xmlns:a16="http://schemas.microsoft.com/office/drawing/2014/main" id="{4E6C0BA4-0D27-26D8-944D-F00E98531D48}"/>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644311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F0A8814-D59B-55AF-C4A2-903F5BABE792}"/>
              </a:ext>
            </a:extLst>
          </p:cNvPr>
          <p:cNvSpPr>
            <a:spLocks noGrp="1"/>
          </p:cNvSpPr>
          <p:nvPr>
            <p:ph type="body" sz="quarter" idx="12"/>
          </p:nvPr>
        </p:nvSpPr>
        <p:spPr/>
        <p:txBody>
          <a:bodyPr/>
          <a:lstStyle/>
          <a:p>
            <a:r>
              <a:rPr lang="en-GB" dirty="0"/>
              <a:t>The Code of Practice </a:t>
            </a:r>
          </a:p>
        </p:txBody>
      </p:sp>
      <p:sp>
        <p:nvSpPr>
          <p:cNvPr id="4" name="Text Placeholder 3">
            <a:extLst>
              <a:ext uri="{FF2B5EF4-FFF2-40B4-BE49-F238E27FC236}">
                <a16:creationId xmlns:a16="http://schemas.microsoft.com/office/drawing/2014/main" id="{88383A56-4E96-04EF-1FF2-C5C946284E91}"/>
              </a:ext>
            </a:extLst>
          </p:cNvPr>
          <p:cNvSpPr>
            <a:spLocks noGrp="1"/>
          </p:cNvSpPr>
          <p:nvPr>
            <p:ph type="body" sz="quarter" idx="13"/>
          </p:nvPr>
        </p:nvSpPr>
        <p:spPr>
          <a:xfrm>
            <a:off x="571499" y="1058576"/>
            <a:ext cx="8831263" cy="4180434"/>
          </a:xfrm>
        </p:spPr>
        <p:txBody>
          <a:bodyPr/>
          <a:lstStyle/>
          <a:p>
            <a:endParaRPr lang="en-GB" dirty="0"/>
          </a:p>
          <a:p>
            <a:pPr marL="342900" indent="-342900">
              <a:buFontTx/>
              <a:buChar char="-"/>
            </a:pPr>
            <a:r>
              <a:rPr lang="en-GB" sz="2800" dirty="0"/>
              <a:t>Provides information on responsibility to ensure that staff undertake training on learning disability and autism every 3 years, or more regularly if required</a:t>
            </a:r>
          </a:p>
          <a:p>
            <a:pPr marL="342900" indent="-342900">
              <a:buFontTx/>
              <a:buChar char="-"/>
            </a:pPr>
            <a:endParaRPr lang="en-GB" sz="2800" dirty="0"/>
          </a:p>
          <a:p>
            <a:pPr marL="342900" indent="-342900">
              <a:buFontTx/>
              <a:buChar char="-"/>
            </a:pPr>
            <a:r>
              <a:rPr lang="en-GB" sz="2800" dirty="0"/>
              <a:t>Providers are responsible and best placed to identify training most appropriate to the roles, responsibilities and learning needs of their staff</a:t>
            </a:r>
          </a:p>
          <a:p>
            <a:pPr marL="342900" indent="-342900">
              <a:buFontTx/>
              <a:buChar char="-"/>
            </a:pPr>
            <a:endParaRPr lang="en-GB" sz="2800" dirty="0"/>
          </a:p>
          <a:p>
            <a:pPr marL="342900" indent="-342900">
              <a:buFontTx/>
              <a:buChar char="-"/>
            </a:pPr>
            <a:r>
              <a:rPr lang="en-GB" sz="2800" dirty="0"/>
              <a:t>Details the tiers and gives examples of roles mapped to these for illustrative purposes</a:t>
            </a:r>
          </a:p>
          <a:p>
            <a:pPr marL="342900" indent="-342900">
              <a:buFontTx/>
              <a:buChar char="-"/>
            </a:pPr>
            <a:endParaRPr lang="en-GB" sz="2800" dirty="0"/>
          </a:p>
          <a:p>
            <a:pPr marL="342900" indent="-342900">
              <a:buFontTx/>
              <a:buChar char="-"/>
            </a:pPr>
            <a:endParaRPr lang="en-GB" dirty="0"/>
          </a:p>
          <a:p>
            <a:pPr marL="342900" indent="-342900">
              <a:buFontTx/>
              <a:buChar char="-"/>
            </a:pPr>
            <a:endParaRPr lang="en-GB" dirty="0"/>
          </a:p>
          <a:p>
            <a:pPr marL="342900" indent="-342900">
              <a:buFontTx/>
              <a:buChar char="-"/>
            </a:pPr>
            <a:endParaRPr lang="en-GB" dirty="0"/>
          </a:p>
          <a:p>
            <a:pPr marL="342900" indent="-342900">
              <a:buFontTx/>
              <a:buChar char="-"/>
            </a:pPr>
            <a:endParaRPr lang="en-GB" dirty="0"/>
          </a:p>
        </p:txBody>
      </p:sp>
      <p:sp>
        <p:nvSpPr>
          <p:cNvPr id="5" name="Text Placeholder 4">
            <a:extLst>
              <a:ext uri="{FF2B5EF4-FFF2-40B4-BE49-F238E27FC236}">
                <a16:creationId xmlns:a16="http://schemas.microsoft.com/office/drawing/2014/main" id="{6ABED4FC-2ACD-F3BE-EA8E-4A2197E7695F}"/>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627121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4BB12-495B-1D52-4AA1-D0F26E709F8B}"/>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F8D158DF-1FA8-F032-44F0-BCD9676F88DC}"/>
              </a:ext>
            </a:extLst>
          </p:cNvPr>
          <p:cNvSpPr>
            <a:spLocks noGrp="1"/>
          </p:cNvSpPr>
          <p:nvPr>
            <p:ph type="body" sz="quarter" idx="12"/>
          </p:nvPr>
        </p:nvSpPr>
        <p:spPr/>
        <p:txBody>
          <a:bodyPr lIns="91440" tIns="45720" rIns="91440" bIns="45720" anchor="t"/>
          <a:lstStyle/>
          <a:p>
            <a:r>
              <a:rPr lang="en-GB">
                <a:latin typeface="Arial"/>
                <a:cs typeface="Arial"/>
              </a:rPr>
              <a:t>How will the CQC use the Code of Practice?</a:t>
            </a:r>
            <a:endParaRPr lang="en-GB"/>
          </a:p>
        </p:txBody>
      </p:sp>
      <p:sp>
        <p:nvSpPr>
          <p:cNvPr id="9" name="Text Placeholder 8">
            <a:extLst>
              <a:ext uri="{FF2B5EF4-FFF2-40B4-BE49-F238E27FC236}">
                <a16:creationId xmlns:a16="http://schemas.microsoft.com/office/drawing/2014/main" id="{06403D2B-3746-2B34-5BC3-5DEF8A5023E4}"/>
              </a:ext>
            </a:extLst>
          </p:cNvPr>
          <p:cNvSpPr>
            <a:spLocks noGrp="1"/>
          </p:cNvSpPr>
          <p:nvPr>
            <p:ph type="body" sz="quarter" idx="13"/>
          </p:nvPr>
        </p:nvSpPr>
        <p:spPr>
          <a:xfrm>
            <a:off x="495299" y="1740386"/>
            <a:ext cx="10444844" cy="3377228"/>
          </a:xfrm>
        </p:spPr>
        <p:txBody>
          <a:bodyPr lIns="91440" tIns="45720" rIns="91440" bIns="45720" anchor="t"/>
          <a:lstStyle/>
          <a:p>
            <a:pPr marL="342900" indent="-342900">
              <a:buClr>
                <a:srgbClr val="0068B3"/>
              </a:buClr>
              <a:buFont typeface="Wingdings" panose="05000000000000000000" pitchFamily="2" charset="2"/>
              <a:buChar char="§"/>
            </a:pPr>
            <a:r>
              <a:rPr lang="en-GB" sz="2400" dirty="0"/>
              <a:t>The CQC regulate health and social care providers registered with CQC on the statutory requirement on learning disability and autism training, in line with the requirements of Regulation 18 of the Health and Social Care Act 2008 (Regulated Activities) Regulations 2014. </a:t>
            </a:r>
          </a:p>
          <a:p>
            <a:pPr>
              <a:buClr>
                <a:srgbClr val="0068B3"/>
              </a:buClr>
            </a:pPr>
            <a:endParaRPr lang="en-GB" sz="2400" dirty="0"/>
          </a:p>
          <a:p>
            <a:pPr marL="342900" indent="-342900">
              <a:buClr>
                <a:srgbClr val="0068B3"/>
              </a:buClr>
              <a:buFont typeface="Wingdings" panose="05000000000000000000" pitchFamily="2" charset="2"/>
              <a:buChar char="§"/>
            </a:pPr>
            <a:r>
              <a:rPr lang="en-GB" sz="2400" dirty="0"/>
              <a:t>More information is available here: </a:t>
            </a:r>
            <a:r>
              <a:rPr lang="en-GB" sz="2400" u="sng" dirty="0">
                <a:hlinkClick r:id="rId3"/>
              </a:rPr>
              <a:t>Training staff to support autistic people and people with a learning disability - Care Quality Commission (cqc.org.uk)</a:t>
            </a:r>
            <a:r>
              <a:rPr lang="en-GB" sz="2400" dirty="0"/>
              <a:t>.</a:t>
            </a:r>
          </a:p>
          <a:p>
            <a:pPr marL="342900" indent="-342900">
              <a:buClr>
                <a:srgbClr val="0068B3"/>
              </a:buClr>
              <a:buFont typeface="Wingdings" panose="05000000000000000000" pitchFamily="2" charset="2"/>
              <a:buChar char="§"/>
            </a:pPr>
            <a:endParaRPr lang="en-GB" sz="2400" dirty="0"/>
          </a:p>
          <a:p>
            <a:pPr marL="342900" indent="-342900">
              <a:buClr>
                <a:srgbClr val="0068B3"/>
              </a:buClr>
              <a:buFont typeface="Wingdings" panose="05000000000000000000" pitchFamily="2" charset="2"/>
              <a:buChar char="§"/>
            </a:pPr>
            <a:r>
              <a:rPr lang="en-GB" sz="2400" dirty="0"/>
              <a:t>Specific queries about CQC’s regulatory approach can be sent to </a:t>
            </a:r>
            <a:r>
              <a:rPr lang="en-GB" sz="2400" u="sng" dirty="0">
                <a:hlinkClick r:id="rId4"/>
              </a:rPr>
              <a:t>enquiries@cqc.org.uk</a:t>
            </a:r>
            <a:r>
              <a:rPr lang="en-GB" sz="2400" dirty="0"/>
              <a:t> including ‘Mandatory training requirement on learning disability and autism / Code of Practice’ in the subject line. </a:t>
            </a:r>
          </a:p>
          <a:p>
            <a:pPr marL="342900" indent="-342900">
              <a:buClr>
                <a:srgbClr val="0068B3"/>
              </a:buClr>
              <a:buFont typeface="Wingdings" panose="05000000000000000000" pitchFamily="2" charset="2"/>
              <a:buChar char="§"/>
            </a:pPr>
            <a:endParaRPr lang="en-GB" sz="2400" dirty="0"/>
          </a:p>
          <a:p>
            <a:br>
              <a:rPr lang="en-GB" dirty="0"/>
            </a:br>
            <a:endParaRPr lang="en-GB" dirty="0"/>
          </a:p>
          <a:p>
            <a:br>
              <a:rPr lang="en-GB" dirty="0"/>
            </a:br>
            <a:endParaRPr lang="en-GB" dirty="0"/>
          </a:p>
        </p:txBody>
      </p:sp>
    </p:spTree>
    <p:extLst>
      <p:ext uri="{BB962C8B-B14F-4D97-AF65-F5344CB8AC3E}">
        <p14:creationId xmlns:p14="http://schemas.microsoft.com/office/powerpoint/2010/main" val="1108295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6C641-0FDE-A20E-026F-72EF7C176151}"/>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02CA08BB-9E2E-D6AC-F550-1139FEBF1816}"/>
              </a:ext>
            </a:extLst>
          </p:cNvPr>
          <p:cNvSpPr>
            <a:spLocks noGrp="1"/>
          </p:cNvSpPr>
          <p:nvPr>
            <p:ph type="body" sz="quarter" idx="12"/>
          </p:nvPr>
        </p:nvSpPr>
        <p:spPr/>
        <p:txBody>
          <a:bodyPr lIns="91440" tIns="45720" rIns="91440" bIns="45720" anchor="t"/>
          <a:lstStyle/>
          <a:p>
            <a:r>
              <a:rPr lang="en-GB">
                <a:latin typeface="Arial"/>
                <a:cs typeface="Arial"/>
              </a:rPr>
              <a:t>Different tiers of training</a:t>
            </a:r>
            <a:endParaRPr lang="en-GB"/>
          </a:p>
        </p:txBody>
      </p:sp>
      <p:pic>
        <p:nvPicPr>
          <p:cNvPr id="4" name="Picture 3">
            <a:extLst>
              <a:ext uri="{FF2B5EF4-FFF2-40B4-BE49-F238E27FC236}">
                <a16:creationId xmlns:a16="http://schemas.microsoft.com/office/drawing/2014/main" id="{44BB7290-7E00-8F26-B239-74218207C357}"/>
              </a:ext>
            </a:extLst>
          </p:cNvPr>
          <p:cNvPicPr>
            <a:picLocks noChangeAspect="1"/>
          </p:cNvPicPr>
          <p:nvPr/>
        </p:nvPicPr>
        <p:blipFill>
          <a:blip r:embed="rId3"/>
          <a:srcRect l="62825" t="23232" r="9022" b="41629"/>
          <a:stretch>
            <a:fillRect/>
          </a:stretch>
        </p:blipFill>
        <p:spPr>
          <a:xfrm>
            <a:off x="725300" y="1734670"/>
            <a:ext cx="10741399" cy="4570638"/>
          </a:xfrm>
          <a:prstGeom prst="rect">
            <a:avLst/>
          </a:prstGeom>
        </p:spPr>
      </p:pic>
    </p:spTree>
    <p:extLst>
      <p:ext uri="{BB962C8B-B14F-4D97-AF65-F5344CB8AC3E}">
        <p14:creationId xmlns:p14="http://schemas.microsoft.com/office/powerpoint/2010/main" val="3284222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E0ADC4F-DF11-DE59-5320-E87422F466DA}"/>
              </a:ext>
            </a:extLst>
          </p:cNvPr>
          <p:cNvSpPr>
            <a:spLocks noGrp="1"/>
          </p:cNvSpPr>
          <p:nvPr>
            <p:ph type="body" sz="quarter" idx="11"/>
          </p:nvPr>
        </p:nvSpPr>
        <p:spPr/>
        <p:txBody>
          <a:bodyPr/>
          <a:lstStyle/>
          <a:p>
            <a:r>
              <a:rPr lang="en-GB" dirty="0"/>
              <a:t>Funding arrangements and reimbursement rates </a:t>
            </a:r>
          </a:p>
        </p:txBody>
      </p:sp>
      <p:sp>
        <p:nvSpPr>
          <p:cNvPr id="6" name="Text Placeholder 5">
            <a:extLst>
              <a:ext uri="{FF2B5EF4-FFF2-40B4-BE49-F238E27FC236}">
                <a16:creationId xmlns:a16="http://schemas.microsoft.com/office/drawing/2014/main" id="{DC082C96-849C-60FB-757D-40C7A438295A}"/>
              </a:ext>
            </a:extLst>
          </p:cNvPr>
          <p:cNvSpPr>
            <a:spLocks noGrp="1"/>
          </p:cNvSpPr>
          <p:nvPr>
            <p:ph type="body" sz="quarter" idx="12"/>
          </p:nvPr>
        </p:nvSpPr>
        <p:spPr>
          <a:xfrm>
            <a:off x="495299" y="143042"/>
            <a:ext cx="8907463" cy="703263"/>
          </a:xfrm>
        </p:spPr>
        <p:txBody>
          <a:bodyPr/>
          <a:lstStyle/>
          <a:p>
            <a:r>
              <a:rPr lang="en-GB" dirty="0"/>
              <a:t>Oliver McGowan Mandatory Training (‘Oliver’s Training’)</a:t>
            </a:r>
          </a:p>
        </p:txBody>
      </p:sp>
      <p:sp>
        <p:nvSpPr>
          <p:cNvPr id="8" name="Text Placeholder 3">
            <a:extLst>
              <a:ext uri="{FF2B5EF4-FFF2-40B4-BE49-F238E27FC236}">
                <a16:creationId xmlns:a16="http://schemas.microsoft.com/office/drawing/2014/main" id="{4792DF0D-99DF-9C96-357D-E28D47552185}"/>
              </a:ext>
            </a:extLst>
          </p:cNvPr>
          <p:cNvSpPr txBox="1">
            <a:spLocks/>
          </p:cNvSpPr>
          <p:nvPr/>
        </p:nvSpPr>
        <p:spPr>
          <a:xfrm>
            <a:off x="495299" y="1840740"/>
            <a:ext cx="11108470" cy="4764775"/>
          </a:xfrm>
          <a:prstGeom prst="rect">
            <a:avLst/>
          </a:prstGeom>
        </p:spPr>
        <p:txBody>
          <a:bodyPr/>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lgn="l">
              <a:buFont typeface="Wingdings" panose="05000000000000000000" pitchFamily="2" charset="2"/>
              <a:buChar char="§"/>
            </a:pPr>
            <a:r>
              <a:rPr lang="en-GB" dirty="0"/>
              <a:t>Funding to support Oliver’s Training is available to the adult social care sector through the </a:t>
            </a:r>
            <a:r>
              <a:rPr lang="en-GB" dirty="0">
                <a:hlinkClick r:id="rId3"/>
              </a:rPr>
              <a:t>Learning and Development Support Scheme (LDSS), </a:t>
            </a:r>
            <a:r>
              <a:rPr lang="en-GB" dirty="0"/>
              <a:t>separate to the overall existing LDSS funding already available for other training courses and qualifications. The LDSS is administered by NHSBSA via the </a:t>
            </a:r>
            <a:r>
              <a:rPr lang="en-GB" dirty="0">
                <a:hlinkClick r:id="rId4"/>
              </a:rPr>
              <a:t>online claims service</a:t>
            </a:r>
            <a:r>
              <a:rPr lang="en-GB" dirty="0"/>
              <a:t>.</a:t>
            </a:r>
          </a:p>
          <a:p>
            <a:pPr marL="342900" indent="-342900" algn="l">
              <a:buFont typeface="Wingdings" panose="05000000000000000000" pitchFamily="2" charset="2"/>
              <a:buChar char="§"/>
            </a:pPr>
            <a:endParaRPr lang="en-GB" dirty="0"/>
          </a:p>
          <a:p>
            <a:pPr marL="342900" indent="-342900" algn="l">
              <a:buFont typeface="Wingdings" panose="05000000000000000000" pitchFamily="2" charset="2"/>
              <a:buChar char="§"/>
            </a:pPr>
            <a:endParaRPr lang="en-GB" dirty="0"/>
          </a:p>
          <a:p>
            <a:pPr marL="342900" indent="-342900" algn="l">
              <a:buFont typeface="Wingdings" panose="05000000000000000000" pitchFamily="2" charset="2"/>
              <a:buChar char="§"/>
            </a:pPr>
            <a:endParaRPr lang="en-GB" dirty="0"/>
          </a:p>
          <a:p>
            <a:pPr marL="342900" indent="-342900" algn="l">
              <a:buFont typeface="Wingdings" panose="05000000000000000000" pitchFamily="2" charset="2"/>
              <a:buChar char="§"/>
            </a:pPr>
            <a:endParaRPr lang="en-GB" dirty="0"/>
          </a:p>
          <a:p>
            <a:pPr marL="342900" indent="-342900" algn="l">
              <a:buFont typeface="Wingdings" panose="05000000000000000000" pitchFamily="2" charset="2"/>
              <a:buChar char="§"/>
            </a:pPr>
            <a:endParaRPr lang="en-GB" dirty="0"/>
          </a:p>
          <a:p>
            <a:pPr marL="342900" indent="-342900" algn="l">
              <a:buFont typeface="Wingdings" panose="05000000000000000000" pitchFamily="2" charset="2"/>
              <a:buChar char="§"/>
            </a:pPr>
            <a:endParaRPr lang="en-GB" dirty="0"/>
          </a:p>
          <a:p>
            <a:pPr marL="342900" indent="-342900" algn="l">
              <a:buFont typeface="Wingdings" panose="05000000000000000000" pitchFamily="2" charset="2"/>
              <a:buChar char="§"/>
            </a:pPr>
            <a:r>
              <a:rPr lang="en-GB" dirty="0"/>
              <a:t>You will need an up-to-date </a:t>
            </a:r>
            <a:r>
              <a:rPr lang="en-GB" dirty="0">
                <a:hlinkClick r:id="rId5"/>
              </a:rPr>
              <a:t>ASC-WDS</a:t>
            </a:r>
            <a:r>
              <a:rPr lang="en-GB" dirty="0"/>
              <a:t> account to claim funding. </a:t>
            </a:r>
            <a:endParaRPr lang="en-GB" sz="1800" b="1" dirty="0"/>
          </a:p>
          <a:p>
            <a:pPr marL="342900" indent="-342900" algn="l">
              <a:buFont typeface="Wingdings" panose="05000000000000000000" pitchFamily="2" charset="2"/>
              <a:buChar char="§"/>
            </a:pPr>
            <a:r>
              <a:rPr lang="en-GB" b="1" dirty="0"/>
              <a:t>Updated FAQs available (2 December 2025) </a:t>
            </a:r>
            <a:r>
              <a:rPr lang="en-GB" dirty="0">
                <a:hlinkClick r:id="rId6"/>
              </a:rPr>
              <a:t>here</a:t>
            </a:r>
            <a:r>
              <a:rPr lang="en-GB" dirty="0"/>
              <a:t>.</a:t>
            </a:r>
          </a:p>
          <a:p>
            <a:pPr marL="342900" indent="-342900" algn="l">
              <a:buFont typeface="Wingdings" panose="05000000000000000000" pitchFamily="2" charset="2"/>
              <a:buChar char="§"/>
            </a:pPr>
            <a:r>
              <a:rPr lang="en-GB" b="1" dirty="0">
                <a:hlinkClick r:id="rId7"/>
              </a:rPr>
              <a:t>Recording </a:t>
            </a:r>
            <a:r>
              <a:rPr lang="en-GB" b="1" dirty="0"/>
              <a:t>of the ‘Overview on the mandatory training requirement on learning disability and autism: What you need to know about the code of practice’ 13 November webinar </a:t>
            </a:r>
            <a:r>
              <a:rPr lang="en-GB" dirty="0"/>
              <a:t> </a:t>
            </a:r>
          </a:p>
          <a:p>
            <a:pPr algn="l"/>
            <a:endParaRPr lang="en-GB" b="1" dirty="0"/>
          </a:p>
          <a:p>
            <a:endParaRPr lang="en-GB" dirty="0"/>
          </a:p>
          <a:p>
            <a:endParaRPr lang="en-GB" sz="1000" b="1" dirty="0">
              <a:solidFill>
                <a:srgbClr val="008C95"/>
              </a:solidFill>
            </a:endParaRPr>
          </a:p>
          <a:p>
            <a:endParaRPr lang="en-GB" dirty="0"/>
          </a:p>
          <a:p>
            <a:endParaRPr lang="en-GB" dirty="0"/>
          </a:p>
        </p:txBody>
      </p:sp>
      <p:graphicFrame>
        <p:nvGraphicFramePr>
          <p:cNvPr id="2" name="Table 1">
            <a:extLst>
              <a:ext uri="{FF2B5EF4-FFF2-40B4-BE49-F238E27FC236}">
                <a16:creationId xmlns:a16="http://schemas.microsoft.com/office/drawing/2014/main" id="{5BF3D8CB-62BA-C90F-43EC-BE3B763BCB9E}"/>
              </a:ext>
            </a:extLst>
          </p:cNvPr>
          <p:cNvGraphicFramePr>
            <a:graphicFrameLocks noGrp="1"/>
          </p:cNvGraphicFramePr>
          <p:nvPr/>
        </p:nvGraphicFramePr>
        <p:xfrm>
          <a:off x="588232" y="3270801"/>
          <a:ext cx="10397094" cy="1478280"/>
        </p:xfrm>
        <a:graphic>
          <a:graphicData uri="http://schemas.openxmlformats.org/drawingml/2006/table">
            <a:tbl>
              <a:tblPr firstRow="1" bandRow="1">
                <a:tableStyleId>{69012ECD-51FC-41F1-AA8D-1B2483CD663E}</a:tableStyleId>
              </a:tblPr>
              <a:tblGrid>
                <a:gridCol w="5198547">
                  <a:extLst>
                    <a:ext uri="{9D8B030D-6E8A-4147-A177-3AD203B41FA5}">
                      <a16:colId xmlns:a16="http://schemas.microsoft.com/office/drawing/2014/main" val="3041099235"/>
                    </a:ext>
                  </a:extLst>
                </a:gridCol>
                <a:gridCol w="5198547">
                  <a:extLst>
                    <a:ext uri="{9D8B030D-6E8A-4147-A177-3AD203B41FA5}">
                      <a16:colId xmlns:a16="http://schemas.microsoft.com/office/drawing/2014/main" val="662662506"/>
                    </a:ext>
                  </a:extLst>
                </a:gridCol>
              </a:tblGrid>
              <a:tr h="0">
                <a:tc gridSpan="2">
                  <a:txBody>
                    <a:bodyPr/>
                    <a:lstStyle/>
                    <a:p>
                      <a:pPr algn="ctr"/>
                      <a:r>
                        <a:rPr lang="en-GB" dirty="0">
                          <a:solidFill>
                            <a:schemeClr val="tx1"/>
                          </a:solidFill>
                          <a:latin typeface="Arial" panose="020B0604020202020204" pitchFamily="34" charset="0"/>
                          <a:cs typeface="Arial" panose="020B0604020202020204" pitchFamily="34" charset="0"/>
                        </a:rPr>
                        <a:t>Procured training - reimbursement rates</a:t>
                      </a:r>
                    </a:p>
                  </a:txBody>
                  <a:tcPr>
                    <a:solidFill>
                      <a:schemeClr val="bg1">
                        <a:lumMod val="75000"/>
                      </a:schemeClr>
                    </a:solidFill>
                  </a:tcPr>
                </a:tc>
                <a:tc hMerge="1">
                  <a:txBody>
                    <a:bodyPr/>
                    <a:lstStyle/>
                    <a:p>
                      <a:endParaRPr lang="en-GB" dirty="0"/>
                    </a:p>
                  </a:txBody>
                  <a:tcPr/>
                </a:tc>
                <a:extLst>
                  <a:ext uri="{0D108BD9-81ED-4DB2-BD59-A6C34878D82A}">
                    <a16:rowId xmlns:a16="http://schemas.microsoft.com/office/drawing/2014/main" val="1682664584"/>
                  </a:ext>
                </a:extLst>
              </a:tr>
              <a:tr h="370840">
                <a:tc>
                  <a:txBody>
                    <a:bodyPr/>
                    <a:lstStyle/>
                    <a:p>
                      <a:pPr algn="ctr"/>
                      <a:r>
                        <a:rPr lang="en-GB" dirty="0">
                          <a:latin typeface="Arial" panose="020B0604020202020204" pitchFamily="34" charset="0"/>
                          <a:cs typeface="Arial" panose="020B0604020202020204" pitchFamily="34" charset="0"/>
                        </a:rPr>
                        <a:t>Tier 1 - £25.00</a:t>
                      </a:r>
                    </a:p>
                  </a:txBody>
                  <a:tcPr/>
                </a:tc>
                <a:tc>
                  <a:txBody>
                    <a:bodyPr/>
                    <a:lstStyle/>
                    <a:p>
                      <a:pPr algn="ctr"/>
                      <a:r>
                        <a:rPr lang="en-GB" dirty="0">
                          <a:latin typeface="Arial" panose="020B0604020202020204" pitchFamily="34" charset="0"/>
                          <a:cs typeface="Arial" panose="020B0604020202020204" pitchFamily="34" charset="0"/>
                        </a:rPr>
                        <a:t>Tier 2 - £90.00</a:t>
                      </a:r>
                    </a:p>
                  </a:txBody>
                  <a:tcPr/>
                </a:tc>
                <a:extLst>
                  <a:ext uri="{0D108BD9-81ED-4DB2-BD59-A6C34878D82A}">
                    <a16:rowId xmlns:a16="http://schemas.microsoft.com/office/drawing/2014/main" val="984480214"/>
                  </a:ext>
                </a:extLst>
              </a:tr>
              <a:tr h="370840">
                <a:tc gridSpan="2">
                  <a:txBody>
                    <a:bodyPr/>
                    <a:lstStyle/>
                    <a:p>
                      <a:pPr algn="ctr"/>
                      <a:r>
                        <a:rPr lang="en-GB" b="1" dirty="0">
                          <a:solidFill>
                            <a:schemeClr val="tx1"/>
                          </a:solidFill>
                          <a:latin typeface="Arial" panose="020B0604020202020204" pitchFamily="34" charset="0"/>
                          <a:cs typeface="Arial" panose="020B0604020202020204" pitchFamily="34" charset="0"/>
                        </a:rPr>
                        <a:t>In-house training - reimbursement rates </a:t>
                      </a:r>
                    </a:p>
                  </a:txBody>
                  <a:tcPr>
                    <a:solidFill>
                      <a:schemeClr val="bg1">
                        <a:lumMod val="75000"/>
                      </a:schemeClr>
                    </a:solidFill>
                  </a:tcPr>
                </a:tc>
                <a:tc hMerge="1">
                  <a:txBody>
                    <a:bodyPr/>
                    <a:lstStyle/>
                    <a:p>
                      <a:endParaRPr lang="en-GB" dirty="0"/>
                    </a:p>
                  </a:txBody>
                  <a:tcPr/>
                </a:tc>
                <a:extLst>
                  <a:ext uri="{0D108BD9-81ED-4DB2-BD59-A6C34878D82A}">
                    <a16:rowId xmlns:a16="http://schemas.microsoft.com/office/drawing/2014/main" val="2336374397"/>
                  </a:ext>
                </a:extLst>
              </a:tr>
              <a:tr h="370840">
                <a:tc>
                  <a:txBody>
                    <a:bodyPr/>
                    <a:lstStyle/>
                    <a:p>
                      <a:pPr algn="ctr"/>
                      <a:r>
                        <a:rPr lang="en-GB" dirty="0">
                          <a:latin typeface="Arial" panose="020B0604020202020204" pitchFamily="34" charset="0"/>
                          <a:cs typeface="Arial" panose="020B0604020202020204" pitchFamily="34" charset="0"/>
                        </a:rPr>
                        <a:t>Tier 1 - £12.50</a:t>
                      </a:r>
                    </a:p>
                  </a:txBody>
                  <a:tcPr/>
                </a:tc>
                <a:tc>
                  <a:txBody>
                    <a:bodyPr/>
                    <a:lstStyle/>
                    <a:p>
                      <a:pPr algn="ctr"/>
                      <a:r>
                        <a:rPr lang="en-GB" dirty="0">
                          <a:latin typeface="Arial" panose="020B0604020202020204" pitchFamily="34" charset="0"/>
                          <a:cs typeface="Arial" panose="020B0604020202020204" pitchFamily="34" charset="0"/>
                        </a:rPr>
                        <a:t>Tier 2 - £50.00</a:t>
                      </a:r>
                    </a:p>
                  </a:txBody>
                  <a:tcPr/>
                </a:tc>
                <a:extLst>
                  <a:ext uri="{0D108BD9-81ED-4DB2-BD59-A6C34878D82A}">
                    <a16:rowId xmlns:a16="http://schemas.microsoft.com/office/drawing/2014/main" val="1040023972"/>
                  </a:ext>
                </a:extLst>
              </a:tr>
            </a:tbl>
          </a:graphicData>
        </a:graphic>
      </p:graphicFrame>
    </p:spTree>
    <p:extLst>
      <p:ext uri="{BB962C8B-B14F-4D97-AF65-F5344CB8AC3E}">
        <p14:creationId xmlns:p14="http://schemas.microsoft.com/office/powerpoint/2010/main" val="3126648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901BD-CDCD-CAA0-BA59-17A2F3AEEEE2}"/>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D4F730C7-C5DF-308E-E379-FAEF37B2A45D}"/>
              </a:ext>
            </a:extLst>
          </p:cNvPr>
          <p:cNvSpPr>
            <a:spLocks noGrp="1"/>
          </p:cNvSpPr>
          <p:nvPr>
            <p:ph type="body" sz="quarter" idx="12"/>
          </p:nvPr>
        </p:nvSpPr>
        <p:spPr/>
        <p:txBody>
          <a:bodyPr lIns="91440" tIns="45720" rIns="91440" bIns="45720" anchor="t"/>
          <a:lstStyle/>
          <a:p>
            <a:r>
              <a:rPr lang="en-GB">
                <a:latin typeface="Arial"/>
                <a:cs typeface="Arial"/>
              </a:rPr>
              <a:t>Links to the Quality Assured Care Learning Service (QACLS)</a:t>
            </a:r>
            <a:endParaRPr lang="en-GB"/>
          </a:p>
        </p:txBody>
      </p:sp>
      <p:sp>
        <p:nvSpPr>
          <p:cNvPr id="9" name="Text Placeholder 8">
            <a:extLst>
              <a:ext uri="{FF2B5EF4-FFF2-40B4-BE49-F238E27FC236}">
                <a16:creationId xmlns:a16="http://schemas.microsoft.com/office/drawing/2014/main" id="{32C89BFA-9B07-C5F1-9331-AA07BA85A9E7}"/>
              </a:ext>
            </a:extLst>
          </p:cNvPr>
          <p:cNvSpPr>
            <a:spLocks noGrp="1"/>
          </p:cNvSpPr>
          <p:nvPr>
            <p:ph type="body" sz="quarter" idx="13"/>
          </p:nvPr>
        </p:nvSpPr>
        <p:spPr>
          <a:xfrm>
            <a:off x="495299" y="1740386"/>
            <a:ext cx="10444844" cy="3377228"/>
          </a:xfrm>
        </p:spPr>
        <p:txBody>
          <a:bodyPr lIns="91440" tIns="45720" rIns="91440" bIns="45720" anchor="t"/>
          <a:lstStyle/>
          <a:p>
            <a:pPr marL="342900" indent="-342900">
              <a:buClr>
                <a:srgbClr val="0068B3"/>
              </a:buClr>
              <a:buFont typeface="Wingdings" panose="05000000000000000000" pitchFamily="2" charset="2"/>
              <a:buChar char="§"/>
            </a:pPr>
            <a:r>
              <a:rPr lang="en-GB">
                <a:latin typeface="Arial"/>
                <a:cs typeface="Arial"/>
              </a:rPr>
              <a:t>This service from the Department of Health and Social Care (DHSC) and delivered by Skills for Care reviews the quality of individual courses and qualifications delivered by training providers to ensure that training and development is of good quality, easily accessible, meets the needs of the workforce and users of care services.</a:t>
            </a:r>
          </a:p>
          <a:p>
            <a:pPr marL="342900" indent="-342900">
              <a:buClr>
                <a:srgbClr val="0068B3"/>
              </a:buClr>
              <a:buFont typeface="Wingdings" panose="05000000000000000000" pitchFamily="2" charset="2"/>
              <a:buChar char="§"/>
            </a:pPr>
            <a:endParaRPr lang="en-GB"/>
          </a:p>
          <a:p>
            <a:pPr marL="342900" indent="-342900">
              <a:buClr>
                <a:srgbClr val="0068B3"/>
              </a:buClr>
              <a:buFont typeface="Wingdings" panose="05000000000000000000" pitchFamily="2" charset="2"/>
              <a:buChar char="§"/>
            </a:pPr>
            <a:r>
              <a:rPr lang="en-GB">
                <a:latin typeface="Arial"/>
                <a:cs typeface="Arial"/>
              </a:rPr>
              <a:t>As part of this service, Skills for Care quality assures training providers who deliver Oliver's Training to the ASC sector against a Quality Framework which was coproduced with autistic people and people with a learning disability. </a:t>
            </a:r>
          </a:p>
          <a:p>
            <a:pPr marL="342900" indent="-342900">
              <a:buClr>
                <a:srgbClr val="0068B3"/>
              </a:buClr>
              <a:buFont typeface="Wingdings" panose="05000000000000000000" pitchFamily="2" charset="2"/>
              <a:buChar char="§"/>
            </a:pPr>
            <a:endParaRPr lang="en-GB"/>
          </a:p>
          <a:p>
            <a:pPr marL="342900" indent="-342900">
              <a:buClr>
                <a:srgbClr val="0068B3"/>
              </a:buClr>
              <a:buFont typeface="Wingdings" panose="05000000000000000000" pitchFamily="2" charset="2"/>
              <a:buChar char="§"/>
            </a:pPr>
            <a:r>
              <a:rPr lang="en-GB">
                <a:latin typeface="Arial"/>
                <a:cs typeface="Arial"/>
              </a:rPr>
              <a:t>The purpose of quality assuring Oliver’s Training is to ensure that there is a list of quality assured training providers who can demonstrate they can deliver Oliver’s Training to the ASC workforce against the quality framework. This </a:t>
            </a:r>
            <a:r>
              <a:rPr lang="en-GB" dirty="0">
                <a:latin typeface="Arial"/>
                <a:cs typeface="Arial"/>
              </a:rPr>
              <a:t>support's</a:t>
            </a:r>
            <a:r>
              <a:rPr lang="en-GB">
                <a:latin typeface="Arial"/>
                <a:cs typeface="Arial"/>
              </a:rPr>
              <a:t> employers to make informed decisions when commissioning Oliver’s Training, improving the quality of training offered and access to and uptake of training within the ASC sector. </a:t>
            </a:r>
          </a:p>
          <a:p>
            <a:br>
              <a:rPr lang="en-GB"/>
            </a:br>
            <a:endParaRPr lang="en-GB"/>
          </a:p>
          <a:p>
            <a:endParaRPr lang="en-GB"/>
          </a:p>
          <a:p>
            <a:br>
              <a:rPr lang="en-GB"/>
            </a:br>
            <a:endParaRPr lang="en-GB"/>
          </a:p>
          <a:p>
            <a:br>
              <a:rPr lang="en-GB"/>
            </a:br>
            <a:endParaRPr lang="en-GB"/>
          </a:p>
        </p:txBody>
      </p:sp>
    </p:spTree>
    <p:extLst>
      <p:ext uri="{BB962C8B-B14F-4D97-AF65-F5344CB8AC3E}">
        <p14:creationId xmlns:p14="http://schemas.microsoft.com/office/powerpoint/2010/main" val="815457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3929E3-3CEA-9571-3E65-6FEF44DED91E}"/>
              </a:ext>
            </a:extLst>
          </p:cNvPr>
          <p:cNvSpPr>
            <a:spLocks noGrp="1"/>
          </p:cNvSpPr>
          <p:nvPr>
            <p:ph type="body" sz="quarter" idx="12"/>
          </p:nvPr>
        </p:nvSpPr>
        <p:spPr/>
        <p:txBody>
          <a:bodyPr/>
          <a:lstStyle/>
          <a:p>
            <a:r>
              <a:rPr lang="en-GB" dirty="0"/>
              <a:t>Funding </a:t>
            </a:r>
          </a:p>
        </p:txBody>
      </p:sp>
      <p:sp>
        <p:nvSpPr>
          <p:cNvPr id="4" name="Text Placeholder 3">
            <a:extLst>
              <a:ext uri="{FF2B5EF4-FFF2-40B4-BE49-F238E27FC236}">
                <a16:creationId xmlns:a16="http://schemas.microsoft.com/office/drawing/2014/main" id="{6A41E73D-C6C1-5B69-6BEE-F5A2DE49BB8A}"/>
              </a:ext>
            </a:extLst>
          </p:cNvPr>
          <p:cNvSpPr>
            <a:spLocks noGrp="1"/>
          </p:cNvSpPr>
          <p:nvPr>
            <p:ph type="body" sz="quarter" idx="13"/>
          </p:nvPr>
        </p:nvSpPr>
        <p:spPr>
          <a:xfrm>
            <a:off x="533398" y="938151"/>
            <a:ext cx="10794244" cy="4179463"/>
          </a:xfrm>
        </p:spPr>
        <p:txBody>
          <a:bodyPr/>
          <a:lstStyle/>
          <a:p>
            <a:pPr marL="342900" indent="-342900">
              <a:buFontTx/>
              <a:buChar char="-"/>
            </a:pPr>
            <a:r>
              <a:rPr lang="en-GB" dirty="0"/>
              <a:t>£11.98M available to claim for reimbursement of Oliver’s training in 25/6 from a separate Learning and Development Support Scheme (L&amp;DSS), claimed pot via the NHS BSA portal.  This is limited and will be allocated on a first come, first serve basis. </a:t>
            </a:r>
          </a:p>
          <a:p>
            <a:pPr marL="342900" indent="-342900">
              <a:buFontTx/>
              <a:buChar char="-"/>
            </a:pPr>
            <a:endParaRPr lang="en-GB" dirty="0"/>
          </a:p>
          <a:p>
            <a:pPr marL="342900" indent="-342900">
              <a:buFontTx/>
              <a:buChar char="-"/>
            </a:pPr>
            <a:r>
              <a:rPr lang="en-GB" dirty="0"/>
              <a:t>For external training you can claim £25 for tier 1 and £90 for tier 2.  For in-house training you can claim £12.50 for tier 1 and £50 for tier 2.  </a:t>
            </a:r>
          </a:p>
          <a:p>
            <a:pPr marL="342900" indent="-342900">
              <a:buFontTx/>
              <a:buChar char="-"/>
            </a:pPr>
            <a:endParaRPr lang="en-GB" dirty="0"/>
          </a:p>
          <a:p>
            <a:pPr marL="342900" indent="-342900">
              <a:buFontTx/>
              <a:buChar char="-"/>
            </a:pPr>
            <a:r>
              <a:rPr lang="en-GB" dirty="0"/>
              <a:t>To claim, you need to:</a:t>
            </a:r>
          </a:p>
          <a:p>
            <a:endParaRPr lang="en-GB" dirty="0"/>
          </a:p>
          <a:p>
            <a:pPr marL="457200" indent="-457200">
              <a:buAutoNum type="arabicPeriod"/>
            </a:pPr>
            <a:r>
              <a:rPr lang="en-GB" dirty="0"/>
              <a:t>Be registered with CQC</a:t>
            </a:r>
          </a:p>
          <a:p>
            <a:pPr marL="457200" indent="-457200">
              <a:buAutoNum type="arabicPeriod"/>
            </a:pPr>
            <a:r>
              <a:rPr lang="en-GB" dirty="0"/>
              <a:t>Ensure you have a </a:t>
            </a:r>
            <a:r>
              <a:rPr lang="en-GB" dirty="0">
                <a:hlinkClick r:id="rId3"/>
              </a:rPr>
              <a:t>Skills for Care ASC-WDS account</a:t>
            </a:r>
            <a:endParaRPr lang="en-GB" dirty="0"/>
          </a:p>
          <a:p>
            <a:pPr marL="457200" indent="-457200">
              <a:buAutoNum type="arabicPeriod"/>
            </a:pPr>
            <a:r>
              <a:rPr lang="en-GB" dirty="0"/>
              <a:t>Complete a </a:t>
            </a:r>
            <a:r>
              <a:rPr lang="en-GB" dirty="0">
                <a:hlinkClick r:id="rId4"/>
              </a:rPr>
              <a:t>L&amp;DSS onboarding form</a:t>
            </a:r>
            <a:endParaRPr lang="en-GB" dirty="0"/>
          </a:p>
          <a:p>
            <a:pPr marL="457200" indent="-457200">
              <a:buAutoNum type="arabicPeriod"/>
            </a:pPr>
            <a:r>
              <a:rPr lang="en-GB" dirty="0"/>
              <a:t>Submit once training is paid for and completed, providing evidence </a:t>
            </a:r>
          </a:p>
          <a:p>
            <a:pPr marL="457200" indent="-457200">
              <a:buAutoNum type="arabicPeriod"/>
            </a:pPr>
            <a:r>
              <a:rPr lang="en-GB" dirty="0"/>
              <a:t>External training must be provided by those on NHSE’s </a:t>
            </a:r>
            <a:r>
              <a:rPr lang="en-GB" dirty="0">
                <a:hlinkClick r:id="rId5"/>
              </a:rPr>
              <a:t>list of providers delivering Oliver’s training</a:t>
            </a:r>
            <a:endParaRPr lang="en-GB" dirty="0"/>
          </a:p>
        </p:txBody>
      </p:sp>
      <p:sp>
        <p:nvSpPr>
          <p:cNvPr id="5" name="Text Placeholder 4">
            <a:extLst>
              <a:ext uri="{FF2B5EF4-FFF2-40B4-BE49-F238E27FC236}">
                <a16:creationId xmlns:a16="http://schemas.microsoft.com/office/drawing/2014/main" id="{E172812A-4244-368F-AB7C-97C9B7CEEAC9}"/>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944721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CBC8D0-F5E9-19A2-2720-5691E7AC68B0}"/>
              </a:ext>
            </a:extLst>
          </p:cNvPr>
          <p:cNvSpPr>
            <a:spLocks noGrp="1"/>
          </p:cNvSpPr>
          <p:nvPr>
            <p:ph type="body" sz="quarter" idx="11"/>
          </p:nvPr>
        </p:nvSpPr>
        <p:spPr>
          <a:xfrm>
            <a:off x="495299" y="1297734"/>
            <a:ext cx="11544301" cy="703263"/>
          </a:xfrm>
        </p:spPr>
        <p:txBody>
          <a:bodyPr/>
          <a:lstStyle/>
          <a:p>
            <a:r>
              <a:rPr lang="en-GB" dirty="0"/>
              <a:t>CALL FOR ACTION: Claim funding for training for you and your workforce</a:t>
            </a:r>
          </a:p>
          <a:p>
            <a:endParaRPr lang="en-GB" dirty="0"/>
          </a:p>
        </p:txBody>
      </p:sp>
      <p:sp>
        <p:nvSpPr>
          <p:cNvPr id="3" name="Text Placeholder 2">
            <a:extLst>
              <a:ext uri="{FF2B5EF4-FFF2-40B4-BE49-F238E27FC236}">
                <a16:creationId xmlns:a16="http://schemas.microsoft.com/office/drawing/2014/main" id="{BDCDCF68-E04F-7727-B8B9-437A38001DE1}"/>
              </a:ext>
            </a:extLst>
          </p:cNvPr>
          <p:cNvSpPr>
            <a:spLocks noGrp="1"/>
          </p:cNvSpPr>
          <p:nvPr>
            <p:ph type="body" sz="quarter" idx="12"/>
          </p:nvPr>
        </p:nvSpPr>
        <p:spPr>
          <a:xfrm>
            <a:off x="495299" y="110486"/>
            <a:ext cx="8907463" cy="703263"/>
          </a:xfrm>
        </p:spPr>
        <p:txBody>
          <a:bodyPr/>
          <a:lstStyle/>
          <a:p>
            <a:r>
              <a:rPr lang="en-GB" dirty="0"/>
              <a:t>Adult Social Care Learning and Development Support Scheme (LDSS)</a:t>
            </a:r>
          </a:p>
          <a:p>
            <a:endParaRPr lang="en-GB" dirty="0"/>
          </a:p>
        </p:txBody>
      </p:sp>
      <p:sp>
        <p:nvSpPr>
          <p:cNvPr id="4" name="Text Placeholder 3">
            <a:extLst>
              <a:ext uri="{FF2B5EF4-FFF2-40B4-BE49-F238E27FC236}">
                <a16:creationId xmlns:a16="http://schemas.microsoft.com/office/drawing/2014/main" id="{9F5D9183-1F45-797B-7AB1-240363ADBE40}"/>
              </a:ext>
            </a:extLst>
          </p:cNvPr>
          <p:cNvSpPr>
            <a:spLocks noGrp="1"/>
          </p:cNvSpPr>
          <p:nvPr>
            <p:ph type="body" sz="quarter" idx="13"/>
          </p:nvPr>
        </p:nvSpPr>
        <p:spPr>
          <a:xfrm>
            <a:off x="495299" y="2278217"/>
            <a:ext cx="11415050" cy="3962400"/>
          </a:xfrm>
        </p:spPr>
        <p:txBody>
          <a:bodyPr/>
          <a:lstStyle/>
          <a:p>
            <a:r>
              <a:rPr lang="en-GB" dirty="0"/>
              <a:t>The LDSS scheme supports adult social care employers to invest in learning and development for their staff, by providing a financial contribution towards the costs of training. Up-to-date information, including guidance for employers and a list of courses and qualifications eligible for funding can be found on the </a:t>
            </a:r>
            <a:r>
              <a:rPr lang="en-GB" dirty="0">
                <a:hlinkClick r:id="rId3"/>
              </a:rPr>
              <a:t>Government website</a:t>
            </a:r>
            <a:r>
              <a:rPr lang="en-GB" dirty="0"/>
              <a:t>. (</a:t>
            </a:r>
            <a:r>
              <a:rPr lang="en-GB" b="1" dirty="0"/>
              <a:t>Updated to include Oliver’s Training information</a:t>
            </a:r>
            <a:r>
              <a:rPr lang="en-GB" dirty="0"/>
              <a:t>).</a:t>
            </a:r>
          </a:p>
          <a:p>
            <a:endParaRPr lang="en-GB" sz="1000" dirty="0"/>
          </a:p>
          <a:p>
            <a:pPr marL="342900" indent="-342900">
              <a:buFont typeface="Wingdings" panose="05000000000000000000" pitchFamily="2" charset="2"/>
              <a:buChar char="§"/>
            </a:pPr>
            <a:r>
              <a:rPr lang="en-GB" dirty="0"/>
              <a:t>The LDSS is administered by NHSBSA via the </a:t>
            </a:r>
            <a:r>
              <a:rPr lang="en-GB" dirty="0">
                <a:hlinkClick r:id="rId4"/>
              </a:rPr>
              <a:t>online claims service</a:t>
            </a:r>
            <a:r>
              <a:rPr lang="en-GB" dirty="0"/>
              <a:t>.</a:t>
            </a:r>
          </a:p>
          <a:p>
            <a:pPr marL="342900" indent="-342900">
              <a:buFont typeface="Wingdings" panose="05000000000000000000" pitchFamily="2" charset="2"/>
              <a:buChar char="§"/>
            </a:pPr>
            <a:r>
              <a:rPr lang="en-GB" dirty="0">
                <a:hlinkClick r:id="rId5"/>
              </a:rPr>
              <a:t>FAQs available</a:t>
            </a:r>
            <a:r>
              <a:rPr lang="en-GB" dirty="0"/>
              <a:t>.</a:t>
            </a:r>
          </a:p>
          <a:p>
            <a:endParaRPr lang="en-GB" dirty="0"/>
          </a:p>
          <a:p>
            <a:endParaRPr lang="en-GB" sz="1000" b="1" dirty="0">
              <a:solidFill>
                <a:srgbClr val="008C95"/>
              </a:solidFill>
            </a:endParaRPr>
          </a:p>
          <a:p>
            <a:r>
              <a:rPr lang="en-GB" sz="2400" b="1" dirty="0">
                <a:solidFill>
                  <a:srgbClr val="008C95"/>
                </a:solidFill>
              </a:rPr>
              <a:t>Adult Social Care Workforce Data Set (ASC-WDS) | Up-to-date account required to claim funding</a:t>
            </a:r>
          </a:p>
          <a:p>
            <a:pPr>
              <a:spcBef>
                <a:spcPts val="600"/>
              </a:spcBef>
            </a:pPr>
            <a:r>
              <a:rPr lang="en-GB" dirty="0"/>
              <a:t>Did you know that to claim LDSS funding, you need an up-to-date ASC-WDS account?</a:t>
            </a:r>
            <a:endParaRPr lang="en-GB" sz="1000" dirty="0"/>
          </a:p>
          <a:p>
            <a:pPr>
              <a:spcBef>
                <a:spcPts val="600"/>
              </a:spcBef>
            </a:pPr>
            <a:r>
              <a:rPr lang="en-GB" dirty="0"/>
              <a:t>Find out more about </a:t>
            </a:r>
            <a:r>
              <a:rPr lang="en-GB" dirty="0">
                <a:hlinkClick r:id="rId6"/>
              </a:rPr>
              <a:t>ASC-WDS</a:t>
            </a:r>
            <a:r>
              <a:rPr lang="en-GB" dirty="0"/>
              <a:t> |</a:t>
            </a:r>
          </a:p>
          <a:p>
            <a:endParaRPr lang="en-GB" dirty="0"/>
          </a:p>
        </p:txBody>
      </p:sp>
      <p:cxnSp>
        <p:nvCxnSpPr>
          <p:cNvPr id="7" name="Straight Connector 6">
            <a:extLst>
              <a:ext uri="{FF2B5EF4-FFF2-40B4-BE49-F238E27FC236}">
                <a16:creationId xmlns:a16="http://schemas.microsoft.com/office/drawing/2014/main" id="{54D299B2-7DE4-EDE4-89D3-4F3173E54D73}"/>
              </a:ext>
            </a:extLst>
          </p:cNvPr>
          <p:cNvCxnSpPr/>
          <p:nvPr/>
        </p:nvCxnSpPr>
        <p:spPr>
          <a:xfrm>
            <a:off x="476249" y="4603855"/>
            <a:ext cx="11239501" cy="0"/>
          </a:xfrm>
          <a:prstGeom prst="line">
            <a:avLst/>
          </a:prstGeom>
          <a:ln w="25400">
            <a:solidFill>
              <a:srgbClr val="008C9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2884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BD2CFFA-B7C4-9610-1A6D-783AA5E315B7}"/>
              </a:ext>
            </a:extLst>
          </p:cNvPr>
          <p:cNvSpPr>
            <a:spLocks noGrp="1"/>
          </p:cNvSpPr>
          <p:nvPr>
            <p:ph type="body" sz="quarter" idx="12"/>
          </p:nvPr>
        </p:nvSpPr>
        <p:spPr/>
        <p:txBody>
          <a:bodyPr/>
          <a:lstStyle/>
          <a:p>
            <a:r>
              <a:rPr lang="en-GB" dirty="0"/>
              <a:t>Resources</a:t>
            </a:r>
          </a:p>
        </p:txBody>
      </p:sp>
      <p:sp>
        <p:nvSpPr>
          <p:cNvPr id="4" name="Text Placeholder 3">
            <a:extLst>
              <a:ext uri="{FF2B5EF4-FFF2-40B4-BE49-F238E27FC236}">
                <a16:creationId xmlns:a16="http://schemas.microsoft.com/office/drawing/2014/main" id="{1FC8A7F5-9260-70B5-84D7-4976731CA84A}"/>
              </a:ext>
            </a:extLst>
          </p:cNvPr>
          <p:cNvSpPr>
            <a:spLocks noGrp="1"/>
          </p:cNvSpPr>
          <p:nvPr>
            <p:ph type="body" sz="quarter" idx="13"/>
          </p:nvPr>
        </p:nvSpPr>
        <p:spPr>
          <a:xfrm>
            <a:off x="495299" y="1733797"/>
            <a:ext cx="8831263" cy="4310431"/>
          </a:xfrm>
        </p:spPr>
        <p:txBody>
          <a:bodyPr/>
          <a:lstStyle/>
          <a:p>
            <a:r>
              <a:rPr lang="en-GB" sz="2800" dirty="0" err="1"/>
              <a:t>SfC’s</a:t>
            </a:r>
            <a:r>
              <a:rPr lang="en-GB" sz="2800" dirty="0"/>
              <a:t> </a:t>
            </a:r>
            <a:r>
              <a:rPr lang="en-GB" sz="2800" dirty="0">
                <a:hlinkClick r:id="rId3"/>
              </a:rPr>
              <a:t>dedicated webpage </a:t>
            </a:r>
            <a:r>
              <a:rPr lang="en-GB" sz="2800" dirty="0"/>
              <a:t>includes:</a:t>
            </a:r>
          </a:p>
          <a:p>
            <a:endParaRPr lang="en-GB" sz="2800" dirty="0"/>
          </a:p>
          <a:p>
            <a:pPr marL="342900" indent="-342900">
              <a:buFontTx/>
              <a:buChar char="-"/>
            </a:pPr>
            <a:r>
              <a:rPr lang="en-GB" sz="2800" dirty="0"/>
              <a:t>FAQs (updated after the webinar)</a:t>
            </a:r>
          </a:p>
          <a:p>
            <a:pPr marL="342900" indent="-342900">
              <a:buFontTx/>
              <a:buChar char="-"/>
            </a:pPr>
            <a:r>
              <a:rPr lang="en-GB" sz="2800" dirty="0"/>
              <a:t>Diagrams</a:t>
            </a:r>
          </a:p>
          <a:p>
            <a:pPr marL="342900" indent="-342900">
              <a:buFontTx/>
              <a:buChar char="-"/>
            </a:pPr>
            <a:r>
              <a:rPr lang="en-GB" sz="2800" dirty="0"/>
              <a:t>Videos</a:t>
            </a:r>
          </a:p>
          <a:p>
            <a:pPr marL="342900" indent="-342900">
              <a:buFontTx/>
              <a:buChar char="-"/>
            </a:pPr>
            <a:r>
              <a:rPr lang="en-GB" sz="2800" dirty="0"/>
              <a:t>Links to the CoP, e-learning and CQC and NHSE webpages</a:t>
            </a:r>
          </a:p>
          <a:p>
            <a:pPr marL="342900" indent="-342900">
              <a:buFontTx/>
              <a:buChar char="-"/>
            </a:pPr>
            <a:endParaRPr lang="en-GB" sz="2800" dirty="0"/>
          </a:p>
          <a:p>
            <a:r>
              <a:rPr lang="en-GB" sz="2800" dirty="0"/>
              <a:t>Subscribe to </a:t>
            </a:r>
            <a:r>
              <a:rPr lang="en-GB" sz="2800" dirty="0" err="1"/>
              <a:t>enews</a:t>
            </a:r>
            <a:r>
              <a:rPr lang="en-GB" sz="2800" dirty="0"/>
              <a:t> to stay up-to-date.  </a:t>
            </a:r>
          </a:p>
        </p:txBody>
      </p:sp>
      <p:sp>
        <p:nvSpPr>
          <p:cNvPr id="5" name="Text Placeholder 4">
            <a:extLst>
              <a:ext uri="{FF2B5EF4-FFF2-40B4-BE49-F238E27FC236}">
                <a16:creationId xmlns:a16="http://schemas.microsoft.com/office/drawing/2014/main" id="{46F2D742-23CF-F0FC-E4C8-B76E06079854}"/>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4095595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318A94-3847-5C3D-4A3A-EFFD0F83BADB}"/>
              </a:ext>
            </a:extLst>
          </p:cNvPr>
          <p:cNvSpPr>
            <a:spLocks noGrp="1"/>
          </p:cNvSpPr>
          <p:nvPr>
            <p:ph type="body" sz="quarter" idx="12"/>
          </p:nvPr>
        </p:nvSpPr>
        <p:spPr/>
        <p:txBody>
          <a:bodyPr/>
          <a:lstStyle/>
          <a:p>
            <a:r>
              <a:rPr lang="en-GB" dirty="0"/>
              <a:t>Overview of the mandatory training requirement on learning disability and autism: what you need to know about the code of practice </a:t>
            </a:r>
          </a:p>
        </p:txBody>
      </p:sp>
      <p:sp>
        <p:nvSpPr>
          <p:cNvPr id="4" name="Text Placeholder 3">
            <a:extLst>
              <a:ext uri="{FF2B5EF4-FFF2-40B4-BE49-F238E27FC236}">
                <a16:creationId xmlns:a16="http://schemas.microsoft.com/office/drawing/2014/main" id="{3E2B6034-F88D-02C1-F004-984312711B32}"/>
              </a:ext>
            </a:extLst>
          </p:cNvPr>
          <p:cNvSpPr>
            <a:spLocks noGrp="1"/>
          </p:cNvSpPr>
          <p:nvPr>
            <p:ph type="body" sz="quarter" idx="13"/>
          </p:nvPr>
        </p:nvSpPr>
        <p:spPr/>
        <p:txBody>
          <a:bodyPr/>
          <a:lstStyle/>
          <a:p>
            <a:endParaRPr lang="en-GB" dirty="0"/>
          </a:p>
          <a:p>
            <a:r>
              <a:rPr lang="en-GB" dirty="0" err="1"/>
              <a:t>SfC</a:t>
            </a:r>
            <a:r>
              <a:rPr lang="en-GB" dirty="0"/>
              <a:t> webinar 13.11.25 with DHSC, NHS BSA, CQC and NHSE</a:t>
            </a:r>
          </a:p>
          <a:p>
            <a:endParaRPr lang="en-GB" dirty="0"/>
          </a:p>
          <a:p>
            <a:r>
              <a:rPr lang="en-GB" dirty="0"/>
              <a:t>Watch it here: </a:t>
            </a:r>
            <a:r>
              <a:rPr lang="en-GB" dirty="0">
                <a:hlinkClick r:id="rId3"/>
              </a:rPr>
              <a:t>Oliver McGowan Mandatory Training on Learning Disability and Autism and the Oliver McGowan Code of Practice</a:t>
            </a:r>
            <a:endParaRPr lang="en-GB" dirty="0"/>
          </a:p>
        </p:txBody>
      </p:sp>
      <p:sp>
        <p:nvSpPr>
          <p:cNvPr id="5" name="Text Placeholder 4">
            <a:extLst>
              <a:ext uri="{FF2B5EF4-FFF2-40B4-BE49-F238E27FC236}">
                <a16:creationId xmlns:a16="http://schemas.microsoft.com/office/drawing/2014/main" id="{2800D266-6FF4-AE7E-FA0D-E9BAE1B51F51}"/>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371361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200CAEC-0169-881B-10E4-DBCC082DB0FA}"/>
              </a:ext>
            </a:extLst>
          </p:cNvPr>
          <p:cNvSpPr>
            <a:spLocks noGrp="1"/>
          </p:cNvSpPr>
          <p:nvPr>
            <p:ph type="title"/>
          </p:nvPr>
        </p:nvSpPr>
        <p:spPr>
          <a:xfrm>
            <a:off x="537399" y="1116282"/>
            <a:ext cx="9349993" cy="1266940"/>
          </a:xfrm>
        </p:spPr>
        <p:txBody>
          <a:bodyPr/>
          <a:lstStyle/>
          <a:p>
            <a:r>
              <a:rPr lang="en-GB" dirty="0"/>
              <a:t>Adult Social Care Reforms</a:t>
            </a:r>
            <a:br>
              <a:rPr lang="en-GB" dirty="0"/>
            </a:br>
            <a:br>
              <a:rPr lang="en-GB" dirty="0"/>
            </a:br>
            <a:r>
              <a:rPr lang="en-GB" dirty="0"/>
              <a:t>Care Workforce Pathway</a:t>
            </a:r>
            <a:br>
              <a:rPr lang="en-GB" dirty="0"/>
            </a:br>
            <a:r>
              <a:rPr lang="en-GB" dirty="0"/>
              <a:t>National ASC Workforce Pathway</a:t>
            </a:r>
            <a:br>
              <a:rPr lang="en-GB" dirty="0"/>
            </a:br>
            <a:r>
              <a:rPr lang="en-GB" dirty="0"/>
              <a:t>Funding LDSS</a:t>
            </a:r>
            <a:br>
              <a:rPr lang="en-GB" dirty="0"/>
            </a:br>
            <a:r>
              <a:rPr lang="en-GB" dirty="0"/>
              <a:t>Level 2 Certificate</a:t>
            </a:r>
            <a:br>
              <a:rPr lang="en-GB" dirty="0"/>
            </a:br>
            <a:r>
              <a:rPr lang="en-GB" dirty="0"/>
              <a:t>Casey Review</a:t>
            </a:r>
            <a:br>
              <a:rPr lang="en-GB" dirty="0"/>
            </a:br>
            <a:endParaRPr lang="en-GB" dirty="0"/>
          </a:p>
        </p:txBody>
      </p:sp>
    </p:spTree>
    <p:extLst>
      <p:ext uri="{BB962C8B-B14F-4D97-AF65-F5344CB8AC3E}">
        <p14:creationId xmlns:p14="http://schemas.microsoft.com/office/powerpoint/2010/main" val="542301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62BD82A-5CEF-3F4A-AB84-5A243DF03AD9}"/>
              </a:ext>
            </a:extLst>
          </p:cNvPr>
          <p:cNvSpPr>
            <a:spLocks noGrp="1"/>
          </p:cNvSpPr>
          <p:nvPr>
            <p:ph type="body" sz="quarter" idx="12"/>
          </p:nvPr>
        </p:nvSpPr>
        <p:spPr>
          <a:xfrm>
            <a:off x="517421" y="230642"/>
            <a:ext cx="9982200" cy="703263"/>
          </a:xfrm>
        </p:spPr>
        <p:txBody>
          <a:bodyPr/>
          <a:lstStyle/>
          <a:p>
            <a:r>
              <a:rPr lang="en-GB" sz="3400" dirty="0"/>
              <a:t>Level 2 Adult Social Care Certificate (L2ASCC) qualification</a:t>
            </a:r>
          </a:p>
          <a:p>
            <a:endParaRPr lang="en-GB" dirty="0"/>
          </a:p>
        </p:txBody>
      </p:sp>
      <p:sp>
        <p:nvSpPr>
          <p:cNvPr id="6" name="Text Placeholder 3">
            <a:extLst>
              <a:ext uri="{FF2B5EF4-FFF2-40B4-BE49-F238E27FC236}">
                <a16:creationId xmlns:a16="http://schemas.microsoft.com/office/drawing/2014/main" id="{45B43940-7C78-D9D2-185B-5E0A0C96D4D8}"/>
              </a:ext>
            </a:extLst>
          </p:cNvPr>
          <p:cNvSpPr txBox="1">
            <a:spLocks/>
          </p:cNvSpPr>
          <p:nvPr/>
        </p:nvSpPr>
        <p:spPr>
          <a:xfrm>
            <a:off x="517421" y="1415126"/>
            <a:ext cx="11546759" cy="2013874"/>
          </a:xfrm>
          <a:prstGeom prst="rect">
            <a:avLst/>
          </a:prstGeom>
        </p:spPr>
        <p:txBody>
          <a:bodyPr lIns="91440" tIns="45720" rIns="91440" bIns="45720" anchor="t"/>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dirty="0">
                <a:latin typeface="Arial"/>
                <a:cs typeface="Arial"/>
              </a:rPr>
              <a:t>An accredited qualification designed to provide a baseline standard to care, reduce the need for repeat training and give recognition to our care workforce. Ofqual-regulated, requiring workplace assessment, completed in 6–8 months (or less), </a:t>
            </a:r>
            <a:r>
              <a:rPr lang="en-GB" b="1" dirty="0">
                <a:latin typeface="Arial"/>
                <a:cs typeface="Arial"/>
              </a:rPr>
              <a:t>claim £1,540 LDSS funding</a:t>
            </a:r>
            <a:r>
              <a:rPr lang="en-GB" dirty="0">
                <a:latin typeface="Arial"/>
                <a:cs typeface="Arial"/>
              </a:rPr>
              <a:t>.</a:t>
            </a:r>
            <a:endParaRPr lang="en-GB" dirty="0"/>
          </a:p>
          <a:p>
            <a:pPr algn="l" rtl="0"/>
            <a:endParaRPr lang="en-GB" sz="1000" b="1" dirty="0">
              <a:latin typeface="Arial"/>
              <a:cs typeface="Arial"/>
            </a:endParaRPr>
          </a:p>
          <a:p>
            <a:pPr algn="l" rtl="0"/>
            <a:r>
              <a:rPr lang="en-GB" b="1" dirty="0">
                <a:latin typeface="Arial"/>
                <a:cs typeface="Arial"/>
              </a:rPr>
              <a:t>Find out more:</a:t>
            </a:r>
            <a:r>
              <a:rPr lang="en-GB" dirty="0">
                <a:latin typeface="Arial"/>
                <a:cs typeface="Arial"/>
              </a:rPr>
              <a:t> </a:t>
            </a:r>
            <a:r>
              <a:rPr lang="en-GB" dirty="0">
                <a:solidFill>
                  <a:prstClr val="black"/>
                </a:solidFill>
                <a:ea typeface="Calibri" panose="020F0502020204030204" pitchFamily="34" charset="0"/>
                <a:cs typeface="Aptos" panose="020B0004020202020204" pitchFamily="34" charset="0"/>
                <a:hlinkClick r:id="rId3"/>
              </a:rPr>
              <a:t>www.skillsforcare.org.uk/CareCertificateQual</a:t>
            </a:r>
            <a:endParaRPr lang="en-GB" dirty="0">
              <a:solidFill>
                <a:prstClr val="black"/>
              </a:solidFill>
              <a:ea typeface="Calibri" panose="020F0502020204030204" pitchFamily="34" charset="0"/>
              <a:cs typeface="Aptos" panose="020B0004020202020204" pitchFamily="34" charset="0"/>
            </a:endParaRPr>
          </a:p>
          <a:p>
            <a:pPr algn="l" rtl="0"/>
            <a:r>
              <a:rPr lang="en-GB" b="1" dirty="0">
                <a:solidFill>
                  <a:prstClr val="black"/>
                </a:solidFill>
                <a:ea typeface="Calibri" panose="020F0502020204030204" pitchFamily="34" charset="0"/>
                <a:cs typeface="Aptos" panose="020B0004020202020204" pitchFamily="34" charset="0"/>
              </a:rPr>
              <a:t>Updated August 2025: </a:t>
            </a:r>
            <a:r>
              <a:rPr lang="en-GB" dirty="0">
                <a:solidFill>
                  <a:prstClr val="black"/>
                </a:solidFill>
                <a:ea typeface="Calibri" panose="020F0502020204030204" pitchFamily="34" charset="0"/>
                <a:cs typeface="Aptos" panose="020B0004020202020204" pitchFamily="34" charset="0"/>
                <a:hlinkClick r:id="rId4"/>
              </a:rPr>
              <a:t>Factsheets and FAQs for care providers, care workers and training provides</a:t>
            </a:r>
            <a:endParaRPr lang="en-GB" dirty="0">
              <a:solidFill>
                <a:prstClr val="black"/>
              </a:solidFill>
              <a:ea typeface="Calibri" panose="020F0502020204030204" pitchFamily="34" charset="0"/>
              <a:cs typeface="Aptos" panose="020B0004020202020204" pitchFamily="34" charset="0"/>
            </a:endParaRPr>
          </a:p>
          <a:p>
            <a:pPr marL="342900" indent="-342900">
              <a:buFont typeface="Wingdings" panose="05000000000000000000" pitchFamily="2" charset="2"/>
              <a:buChar char="§"/>
            </a:pPr>
            <a:endParaRPr lang="en-GB" dirty="0"/>
          </a:p>
          <a:p>
            <a:endParaRPr lang="en-GB" dirty="0"/>
          </a:p>
        </p:txBody>
      </p:sp>
      <p:sp>
        <p:nvSpPr>
          <p:cNvPr id="7" name="Text Placeholder 3">
            <a:extLst>
              <a:ext uri="{FF2B5EF4-FFF2-40B4-BE49-F238E27FC236}">
                <a16:creationId xmlns:a16="http://schemas.microsoft.com/office/drawing/2014/main" id="{B863FA7B-7CE1-4D74-2F1A-E312C58CF557}"/>
              </a:ext>
            </a:extLst>
          </p:cNvPr>
          <p:cNvSpPr txBox="1">
            <a:spLocks/>
          </p:cNvSpPr>
          <p:nvPr/>
        </p:nvSpPr>
        <p:spPr>
          <a:xfrm>
            <a:off x="517421" y="3220181"/>
            <a:ext cx="11369778" cy="2996228"/>
          </a:xfrm>
          <a:prstGeom prst="rect">
            <a:avLst/>
          </a:prstGeom>
        </p:spPr>
        <p:txBody>
          <a:bodyPr lIns="91440" tIns="45720" rIns="91440" bIns="45720" anchor="t"/>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3200" b="1" kern="100" dirty="0">
                <a:solidFill>
                  <a:srgbClr val="606060"/>
                </a:solidFill>
              </a:rPr>
              <a:t>Updated Care Certificate Standards</a:t>
            </a:r>
            <a:r>
              <a:rPr lang="en-GB" sz="3400" b="1" kern="100" dirty="0">
                <a:solidFill>
                  <a:srgbClr val="606060"/>
                </a:solidFill>
              </a:rPr>
              <a:t> </a:t>
            </a:r>
          </a:p>
          <a:p>
            <a:endParaRPr lang="en-GB" sz="1000" kern="100" dirty="0"/>
          </a:p>
          <a:p>
            <a:r>
              <a:rPr lang="en-GB" kern="100" dirty="0"/>
              <a:t>The Care Certificate Standards have been updated to align with sector developments and the introduction of the L2ASCC qualification. </a:t>
            </a:r>
          </a:p>
          <a:p>
            <a:endParaRPr lang="en-GB" sz="1000" kern="100" dirty="0"/>
          </a:p>
          <a:p>
            <a:r>
              <a:rPr lang="en-GB" b="0" i="0" dirty="0">
                <a:solidFill>
                  <a:srgbClr val="000000"/>
                </a:solidFill>
                <a:effectLst/>
                <a:latin typeface="Arial" panose="020B0604020202020204" pitchFamily="34" charset="0"/>
              </a:rPr>
              <a:t>The standards deﬁne the knowledge, skills and behaviours expected of speciﬁc job roles in health and social care. They can be used to inform what information is covered during induction.</a:t>
            </a:r>
          </a:p>
          <a:p>
            <a:endParaRPr lang="en-GB" sz="1000" b="0" i="0" dirty="0">
              <a:solidFill>
                <a:srgbClr val="000000"/>
              </a:solidFill>
              <a:effectLst/>
              <a:latin typeface="Arial" panose="020B0604020202020204" pitchFamily="34" charset="0"/>
            </a:endParaRPr>
          </a:p>
          <a:p>
            <a:r>
              <a:rPr lang="en-GB" b="0" i="0" dirty="0">
                <a:solidFill>
                  <a:srgbClr val="000000"/>
                </a:solidFill>
                <a:effectLst/>
              </a:rPr>
              <a:t>A self-assessment tool and an assessor and employer guide are available to support the standards. There is also a summary of the updates and a set of FAQs.</a:t>
            </a:r>
            <a:endParaRPr lang="en-GB" kern="100" dirty="0"/>
          </a:p>
          <a:p>
            <a:endParaRPr lang="en-GB" sz="800" dirty="0">
              <a:latin typeface="Arial"/>
              <a:cs typeface="Arial"/>
            </a:endParaRPr>
          </a:p>
          <a:p>
            <a:pPr algn="l" rtl="0"/>
            <a:r>
              <a:rPr lang="en-GB" dirty="0">
                <a:latin typeface="Arial"/>
                <a:cs typeface="Arial"/>
                <a:hlinkClick r:id="rId5"/>
              </a:rPr>
              <a:t>See the updated standards</a:t>
            </a:r>
            <a:endParaRPr lang="en-GB" dirty="0">
              <a:solidFill>
                <a:prstClr val="black"/>
              </a:solidFill>
              <a:ea typeface="Calibri" panose="020F0502020204030204" pitchFamily="34" charset="0"/>
              <a:cs typeface="Aptos" panose="020B0004020202020204" pitchFamily="34" charset="0"/>
            </a:endParaRPr>
          </a:p>
          <a:p>
            <a:endParaRPr lang="en-GB" dirty="0"/>
          </a:p>
          <a:p>
            <a:endParaRPr lang="en-GB" dirty="0"/>
          </a:p>
        </p:txBody>
      </p:sp>
    </p:spTree>
    <p:extLst>
      <p:ext uri="{BB962C8B-B14F-4D97-AF65-F5344CB8AC3E}">
        <p14:creationId xmlns:p14="http://schemas.microsoft.com/office/powerpoint/2010/main" val="2210564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89355-7590-F1FD-F244-A3217F7138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680285-7F51-B64D-063C-2E58399DBB4D}"/>
              </a:ext>
            </a:extLst>
          </p:cNvPr>
          <p:cNvSpPr>
            <a:spLocks noGrp="1"/>
          </p:cNvSpPr>
          <p:nvPr>
            <p:ph type="title"/>
          </p:nvPr>
        </p:nvSpPr>
        <p:spPr>
          <a:xfrm>
            <a:off x="537399" y="2456944"/>
            <a:ext cx="9349993" cy="559323"/>
          </a:xfrm>
        </p:spPr>
        <p:txBody>
          <a:bodyPr/>
          <a:lstStyle/>
          <a:p>
            <a:r>
              <a:rPr lang="en-GB"/>
              <a:t>The Care Workforce Pathway</a:t>
            </a:r>
          </a:p>
        </p:txBody>
      </p:sp>
    </p:spTree>
    <p:extLst>
      <p:ext uri="{BB962C8B-B14F-4D97-AF65-F5344CB8AC3E}">
        <p14:creationId xmlns:p14="http://schemas.microsoft.com/office/powerpoint/2010/main" val="3810378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BB44E-C945-6621-C3A4-1FE021BCACC3}"/>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9D69795-07E8-2C9A-A610-3CBAE39988F3}"/>
              </a:ext>
            </a:extLst>
          </p:cNvPr>
          <p:cNvGraphicFramePr/>
          <p:nvPr/>
        </p:nvGraphicFramePr>
        <p:xfrm>
          <a:off x="3538440" y="622252"/>
          <a:ext cx="10677526" cy="57478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DDE5B877-B358-94A2-25D3-A64E338CD9DA}"/>
              </a:ext>
            </a:extLst>
          </p:cNvPr>
          <p:cNvSpPr txBox="1"/>
          <p:nvPr/>
        </p:nvSpPr>
        <p:spPr>
          <a:xfrm>
            <a:off x="343023" y="1785623"/>
            <a:ext cx="5457702" cy="3896708"/>
          </a:xfrm>
          <a:prstGeom prst="rect">
            <a:avLst/>
          </a:prstGeom>
          <a:noFill/>
        </p:spPr>
        <p:txBody>
          <a:bodyPr wrap="square">
            <a:spAutoFit/>
          </a:bodyPr>
          <a:lstStyle/>
          <a:p>
            <a:pPr lvl="0">
              <a:lnSpc>
                <a:spcPct val="115000"/>
              </a:lnSpc>
            </a:pPr>
            <a:r>
              <a:rPr lang="en-US" b="1">
                <a:latin typeface="Arial" panose="020B0604020202020204" pitchFamily="34" charset="0"/>
                <a:cs typeface="Arial" panose="020B0604020202020204" pitchFamily="34" charset="0"/>
              </a:rPr>
              <a:t>The Pathway is a career structure which applies to practical care settings and includes roles employed in Adult Social Care or those directly provided by Local Authorities</a:t>
            </a:r>
            <a:r>
              <a:rPr lang="en-US">
                <a:latin typeface="Arial" panose="020B0604020202020204" pitchFamily="34" charset="0"/>
                <a:cs typeface="Arial" panose="020B0604020202020204" pitchFamily="34" charset="0"/>
              </a:rPr>
              <a:t>. </a:t>
            </a:r>
          </a:p>
          <a:p>
            <a:pPr lvl="0">
              <a:lnSpc>
                <a:spcPct val="115000"/>
              </a:lnSpc>
            </a:pPr>
            <a:endParaRPr lang="en-US">
              <a:latin typeface="Arial" panose="020B0604020202020204" pitchFamily="34" charset="0"/>
              <a:cs typeface="Arial" panose="020B0604020202020204" pitchFamily="34" charset="0"/>
            </a:endParaRPr>
          </a:p>
          <a:p>
            <a:pPr lvl="0">
              <a:lnSpc>
                <a:spcPct val="115000"/>
              </a:lnSpc>
            </a:pPr>
            <a:r>
              <a:rPr lang="en-US">
                <a:latin typeface="Arial" panose="020B0604020202020204" pitchFamily="34" charset="0"/>
                <a:cs typeface="Arial" panose="020B0604020202020204" pitchFamily="34" charset="0"/>
              </a:rPr>
              <a:t>It covers those who deliver, coordinate, and manage care, and also </a:t>
            </a:r>
            <a:r>
              <a:rPr lang="en-US" err="1">
                <a:latin typeface="Arial" panose="020B0604020202020204" pitchFamily="34" charset="0"/>
                <a:cs typeface="Arial" panose="020B0604020202020204" pitchFamily="34" charset="0"/>
              </a:rPr>
              <a:t>recognises</a:t>
            </a:r>
            <a:r>
              <a:rPr lang="en-US">
                <a:latin typeface="Arial" panose="020B0604020202020204" pitchFamily="34" charset="0"/>
                <a:cs typeface="Arial" panose="020B0604020202020204" pitchFamily="34" charset="0"/>
              </a:rPr>
              <a:t> the vital support of ancillary staff who help make care possible.</a:t>
            </a:r>
          </a:p>
          <a:p>
            <a:pPr lvl="0">
              <a:lnSpc>
                <a:spcPct val="115000"/>
              </a:lnSpc>
            </a:pPr>
            <a:endParaRPr lang="en-US">
              <a:latin typeface="Arial" panose="020B0604020202020204" pitchFamily="34" charset="0"/>
              <a:cs typeface="Arial" panose="020B0604020202020204" pitchFamily="34" charset="0"/>
            </a:endParaRPr>
          </a:p>
          <a:p>
            <a:pPr lvl="0">
              <a:lnSpc>
                <a:spcPct val="115000"/>
              </a:lnSpc>
            </a:pPr>
            <a:r>
              <a:rPr lang="en-US">
                <a:latin typeface="Arial" panose="020B0604020202020204" pitchFamily="34" charset="0"/>
                <a:cs typeface="Arial" panose="020B0604020202020204" pitchFamily="34" charset="0"/>
              </a:rPr>
              <a:t>The Pathway is not ‘mandatory’, but it’s strategically important, because transforming adult social care starts with investing in the people who deliver it.</a:t>
            </a:r>
          </a:p>
        </p:txBody>
      </p:sp>
      <p:sp>
        <p:nvSpPr>
          <p:cNvPr id="6" name="TextBox 5">
            <a:extLst>
              <a:ext uri="{FF2B5EF4-FFF2-40B4-BE49-F238E27FC236}">
                <a16:creationId xmlns:a16="http://schemas.microsoft.com/office/drawing/2014/main" id="{635141A1-87BE-98AA-8C35-3681BFED6F2C}"/>
              </a:ext>
            </a:extLst>
          </p:cNvPr>
          <p:cNvSpPr txBox="1"/>
          <p:nvPr/>
        </p:nvSpPr>
        <p:spPr>
          <a:xfrm>
            <a:off x="343023" y="487945"/>
            <a:ext cx="11389176" cy="677108"/>
          </a:xfrm>
          <a:prstGeom prst="rect">
            <a:avLst/>
          </a:prstGeom>
          <a:noFill/>
        </p:spPr>
        <p:txBody>
          <a:bodyPr wrap="square" rtlCol="0">
            <a:spAutoFit/>
          </a:bodyPr>
          <a:lstStyle/>
          <a:p>
            <a:r>
              <a:rPr lang="en-US" sz="3800" b="1">
                <a:solidFill>
                  <a:srgbClr val="606060"/>
                </a:solidFill>
                <a:latin typeface="Arial" panose="020B0604020202020204" pitchFamily="34" charset="0"/>
                <a:cs typeface="Arial" panose="020B0604020202020204" pitchFamily="34" charset="0"/>
              </a:rPr>
              <a:t>Defining the Pathway</a:t>
            </a:r>
            <a:endParaRPr lang="en-GB" sz="3800" b="1" noProof="0">
              <a:solidFill>
                <a:srgbClr val="606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3359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C68BB-1EF8-C8D9-13B7-3057222E938B}"/>
            </a:ext>
          </a:extLst>
        </p:cNvPr>
        <p:cNvGrpSpPr/>
        <p:nvPr/>
      </p:nvGrpSpPr>
      <p:grpSpPr>
        <a:xfrm>
          <a:off x="0" y="0"/>
          <a:ext cx="0" cy="0"/>
          <a:chOff x="0" y="0"/>
          <a:chExt cx="0" cy="0"/>
        </a:xfrm>
      </p:grpSpPr>
      <p:sp>
        <p:nvSpPr>
          <p:cNvPr id="5" name="Parallelogram 7">
            <a:extLst>
              <a:ext uri="{FF2B5EF4-FFF2-40B4-BE49-F238E27FC236}">
                <a16:creationId xmlns:a16="http://schemas.microsoft.com/office/drawing/2014/main" id="{20812CC2-D82A-4D36-9B87-FB15B94947FC}"/>
              </a:ext>
            </a:extLst>
          </p:cNvPr>
          <p:cNvSpPr/>
          <p:nvPr/>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arallelogram 9">
            <a:extLst>
              <a:ext uri="{FF2B5EF4-FFF2-40B4-BE49-F238E27FC236}">
                <a16:creationId xmlns:a16="http://schemas.microsoft.com/office/drawing/2014/main" id="{48B1BD87-014D-2F2F-E8E1-DB10E65C5676}"/>
              </a:ext>
            </a:extLst>
          </p:cNvPr>
          <p:cNvSpPr/>
          <p:nvPr/>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ue and black text on a black background&#10;&#10;Description automatically generated">
            <a:extLst>
              <a:ext uri="{FF2B5EF4-FFF2-40B4-BE49-F238E27FC236}">
                <a16:creationId xmlns:a16="http://schemas.microsoft.com/office/drawing/2014/main" id="{976BADF9-C5CB-BAB5-23B1-0AB7E9ABF0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3" name="Content Placeholder 2">
            <a:extLst>
              <a:ext uri="{FF2B5EF4-FFF2-40B4-BE49-F238E27FC236}">
                <a16:creationId xmlns:a16="http://schemas.microsoft.com/office/drawing/2014/main" id="{40F5C48A-DB89-0C07-CDB7-E78917C1BA5C}"/>
              </a:ext>
            </a:extLst>
          </p:cNvPr>
          <p:cNvSpPr txBox="1">
            <a:spLocks/>
          </p:cNvSpPr>
          <p:nvPr/>
        </p:nvSpPr>
        <p:spPr>
          <a:xfrm>
            <a:off x="1236660" y="2010647"/>
            <a:ext cx="10410470" cy="464360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82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nSpc>
                <a:spcPct val="140000"/>
              </a:lnSpc>
              <a:spcBef>
                <a:spcPts val="1400"/>
              </a:spcBef>
              <a:spcAft>
                <a:spcPts val="1400"/>
              </a:spcAft>
            </a:pPr>
            <a:r>
              <a:rPr lang="en-GB" sz="1600" dirty="0">
                <a:solidFill>
                  <a:schemeClr val="tx1"/>
                </a:solidFill>
                <a:latin typeface="Arial" panose="020B0604020202020204" pitchFamily="34" charset="0"/>
                <a:cs typeface="Arial" panose="020B0604020202020204" pitchFamily="34" charset="0"/>
              </a:rPr>
              <a:t>Professionalise non-regulated adult social care roles</a:t>
            </a:r>
          </a:p>
          <a:p>
            <a:pPr>
              <a:lnSpc>
                <a:spcPct val="140000"/>
              </a:lnSpc>
              <a:spcBef>
                <a:spcPts val="1400"/>
              </a:spcBef>
              <a:spcAft>
                <a:spcPts val="1400"/>
              </a:spcAft>
            </a:pPr>
            <a:r>
              <a:rPr lang="en-GB" sz="1600" dirty="0">
                <a:solidFill>
                  <a:schemeClr val="tx1"/>
                </a:solidFill>
                <a:latin typeface="Arial" panose="020B0604020202020204" pitchFamily="34" charset="0"/>
                <a:cs typeface="Arial" panose="020B0604020202020204" pitchFamily="34" charset="0"/>
              </a:rPr>
              <a:t>Improve recruitment and retention of the adult social care workforce</a:t>
            </a:r>
          </a:p>
          <a:p>
            <a:pPr>
              <a:lnSpc>
                <a:spcPct val="140000"/>
              </a:lnSpc>
              <a:spcBef>
                <a:spcPts val="1400"/>
              </a:spcBef>
              <a:spcAft>
                <a:spcPts val="1400"/>
              </a:spcAft>
            </a:pPr>
            <a:r>
              <a:rPr lang="en-GB" sz="1600" dirty="0">
                <a:solidFill>
                  <a:schemeClr val="tx1"/>
                </a:solidFill>
                <a:latin typeface="Arial" panose="020B0604020202020204" pitchFamily="34" charset="0"/>
                <a:cs typeface="Arial" panose="020B0604020202020204" pitchFamily="34" charset="0"/>
              </a:rPr>
              <a:t>Enhance the quality and standards of care provided through a skilled, confident and competent workforce</a:t>
            </a:r>
          </a:p>
          <a:p>
            <a:pPr>
              <a:lnSpc>
                <a:spcPct val="140000"/>
              </a:lnSpc>
              <a:spcBef>
                <a:spcPts val="1400"/>
              </a:spcBef>
              <a:spcAft>
                <a:spcPts val="1400"/>
              </a:spcAft>
            </a:pPr>
            <a:r>
              <a:rPr lang="en-GB" sz="1600" dirty="0">
                <a:solidFill>
                  <a:schemeClr val="tx1"/>
                </a:solidFill>
                <a:latin typeface="Arial"/>
                <a:cs typeface="Arial"/>
              </a:rPr>
              <a:t>Promote adult social care as a viable and rewarding long-term career option</a:t>
            </a:r>
          </a:p>
          <a:p>
            <a:pPr>
              <a:lnSpc>
                <a:spcPct val="140000"/>
              </a:lnSpc>
              <a:spcBef>
                <a:spcPts val="1400"/>
              </a:spcBef>
              <a:spcAft>
                <a:spcPts val="1400"/>
              </a:spcAft>
            </a:pPr>
            <a:r>
              <a:rPr lang="en-GB" sz="1600" dirty="0">
                <a:solidFill>
                  <a:schemeClr val="tx1"/>
                </a:solidFill>
                <a:latin typeface="Arial" panose="020B0604020202020204" pitchFamily="34" charset="0"/>
                <a:cs typeface="Arial" panose="020B0604020202020204" pitchFamily="34" charset="0"/>
              </a:rPr>
              <a:t>Sets clear expectations for training, development and competence</a:t>
            </a:r>
          </a:p>
          <a:p>
            <a:pPr>
              <a:lnSpc>
                <a:spcPct val="140000"/>
              </a:lnSpc>
              <a:spcBef>
                <a:spcPts val="1400"/>
              </a:spcBef>
              <a:spcAft>
                <a:spcPts val="1400"/>
              </a:spcAft>
            </a:pPr>
            <a:r>
              <a:rPr lang="en-GB" sz="1600" dirty="0">
                <a:solidFill>
                  <a:schemeClr val="tx1"/>
                </a:solidFill>
                <a:latin typeface="Arial" panose="020B0604020202020204" pitchFamily="34" charset="0"/>
                <a:cs typeface="Arial" panose="020B0604020202020204" pitchFamily="34" charset="0"/>
              </a:rPr>
              <a:t>Supports workforce planning for now, and the future</a:t>
            </a:r>
          </a:p>
        </p:txBody>
      </p:sp>
      <p:sp>
        <p:nvSpPr>
          <p:cNvPr id="9" name="TextBox 8">
            <a:extLst>
              <a:ext uri="{FF2B5EF4-FFF2-40B4-BE49-F238E27FC236}">
                <a16:creationId xmlns:a16="http://schemas.microsoft.com/office/drawing/2014/main" id="{0909F54B-7FB6-9ACA-A3BB-70BED5465D00}"/>
              </a:ext>
            </a:extLst>
          </p:cNvPr>
          <p:cNvSpPr txBox="1"/>
          <p:nvPr/>
        </p:nvSpPr>
        <p:spPr>
          <a:xfrm>
            <a:off x="257954" y="352478"/>
            <a:ext cx="11389176" cy="646331"/>
          </a:xfrm>
          <a:prstGeom prst="rect">
            <a:avLst/>
          </a:prstGeom>
          <a:noFill/>
        </p:spPr>
        <p:txBody>
          <a:bodyPr wrap="square" rtlCol="0">
            <a:spAutoFit/>
          </a:bodyPr>
          <a:lstStyle/>
          <a:p>
            <a:r>
              <a:rPr lang="en-US" sz="3600" b="1" noProof="0">
                <a:solidFill>
                  <a:srgbClr val="606060"/>
                </a:solidFill>
                <a:latin typeface="Arial" panose="020B0604020202020204" pitchFamily="34" charset="0"/>
                <a:cs typeface="Arial" panose="020B0604020202020204" pitchFamily="34" charset="0"/>
              </a:rPr>
              <a:t>What the Pathway aims to do</a:t>
            </a:r>
            <a:endParaRPr lang="en-GB" sz="3600" b="1" noProof="0">
              <a:solidFill>
                <a:srgbClr val="606060"/>
              </a:solidFill>
              <a:latin typeface="Arial" panose="020B0604020202020204" pitchFamily="34" charset="0"/>
              <a:cs typeface="Arial" panose="020B0604020202020204" pitchFamily="34" charset="0"/>
            </a:endParaRPr>
          </a:p>
        </p:txBody>
      </p:sp>
      <p:pic>
        <p:nvPicPr>
          <p:cNvPr id="11" name="Graphic 10" descr="Building Brick Wall with solid fill">
            <a:extLst>
              <a:ext uri="{FF2B5EF4-FFF2-40B4-BE49-F238E27FC236}">
                <a16:creationId xmlns:a16="http://schemas.microsoft.com/office/drawing/2014/main" id="{74F0D0B6-1B3C-4254-5AA0-FCBE3BA06E3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985" y="5266127"/>
            <a:ext cx="690932" cy="690932"/>
          </a:xfrm>
          <a:prstGeom prst="rect">
            <a:avLst/>
          </a:prstGeom>
        </p:spPr>
      </p:pic>
      <p:pic>
        <p:nvPicPr>
          <p:cNvPr id="13" name="Graphic 12" descr="Classroom with solid fill">
            <a:extLst>
              <a:ext uri="{FF2B5EF4-FFF2-40B4-BE49-F238E27FC236}">
                <a16:creationId xmlns:a16="http://schemas.microsoft.com/office/drawing/2014/main" id="{BADD9F04-F0D9-68B7-F4A8-913E244C84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7954" y="4586875"/>
            <a:ext cx="690932" cy="690932"/>
          </a:xfrm>
          <a:prstGeom prst="rect">
            <a:avLst/>
          </a:prstGeom>
        </p:spPr>
      </p:pic>
      <p:pic>
        <p:nvPicPr>
          <p:cNvPr id="17" name="Graphic 16" descr="Hierarchy with solid fill">
            <a:extLst>
              <a:ext uri="{FF2B5EF4-FFF2-40B4-BE49-F238E27FC236}">
                <a16:creationId xmlns:a16="http://schemas.microsoft.com/office/drawing/2014/main" id="{6F173305-0B33-4416-F1B8-414E4C09AC9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99291" y="3917525"/>
            <a:ext cx="690932" cy="690932"/>
          </a:xfrm>
          <a:prstGeom prst="rect">
            <a:avLst/>
          </a:prstGeom>
        </p:spPr>
      </p:pic>
      <p:pic>
        <p:nvPicPr>
          <p:cNvPr id="19" name="Graphic 18" descr="Clipboard Badge with solid fill">
            <a:extLst>
              <a:ext uri="{FF2B5EF4-FFF2-40B4-BE49-F238E27FC236}">
                <a16:creationId xmlns:a16="http://schemas.microsoft.com/office/drawing/2014/main" id="{60BE8619-C5F8-394D-E417-231848841C0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57954" y="3259855"/>
            <a:ext cx="690932" cy="690932"/>
          </a:xfrm>
          <a:prstGeom prst="rect">
            <a:avLst/>
          </a:prstGeom>
        </p:spPr>
      </p:pic>
      <p:pic>
        <p:nvPicPr>
          <p:cNvPr id="21" name="Graphic 20" descr="Linear Graph with solid fill">
            <a:extLst>
              <a:ext uri="{FF2B5EF4-FFF2-40B4-BE49-F238E27FC236}">
                <a16:creationId xmlns:a16="http://schemas.microsoft.com/office/drawing/2014/main" id="{90592D4F-0990-5D11-743B-A9A73B78F36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99291" y="2542827"/>
            <a:ext cx="690932" cy="690932"/>
          </a:xfrm>
          <a:prstGeom prst="rect">
            <a:avLst/>
          </a:prstGeom>
        </p:spPr>
      </p:pic>
      <p:pic>
        <p:nvPicPr>
          <p:cNvPr id="23" name="Graphic 22" descr="Diploma with solid fill">
            <a:extLst>
              <a:ext uri="{FF2B5EF4-FFF2-40B4-BE49-F238E27FC236}">
                <a16:creationId xmlns:a16="http://schemas.microsoft.com/office/drawing/2014/main" id="{75719366-B924-CC12-691B-41678EA743D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78623" y="1879317"/>
            <a:ext cx="690932" cy="690932"/>
          </a:xfrm>
          <a:prstGeom prst="rect">
            <a:avLst/>
          </a:prstGeom>
        </p:spPr>
      </p:pic>
      <p:sp>
        <p:nvSpPr>
          <p:cNvPr id="25" name="TextBox 24">
            <a:extLst>
              <a:ext uri="{FF2B5EF4-FFF2-40B4-BE49-F238E27FC236}">
                <a16:creationId xmlns:a16="http://schemas.microsoft.com/office/drawing/2014/main" id="{F9E58BA9-9A8E-03C1-6E7C-68C6E89FFB7D}"/>
              </a:ext>
            </a:extLst>
          </p:cNvPr>
          <p:cNvSpPr txBox="1"/>
          <p:nvPr/>
        </p:nvSpPr>
        <p:spPr>
          <a:xfrm>
            <a:off x="257954" y="1405130"/>
            <a:ext cx="11505954" cy="394210"/>
          </a:xfrm>
          <a:prstGeom prst="rect">
            <a:avLst/>
          </a:prstGeom>
          <a:noFill/>
        </p:spPr>
        <p:txBody>
          <a:bodyPr wrap="square">
            <a:spAutoFit/>
          </a:bodyPr>
          <a:lstStyle/>
          <a:p>
            <a:pPr>
              <a:lnSpc>
                <a:spcPct val="120000"/>
              </a:lnSpc>
              <a:spcBef>
                <a:spcPts val="600"/>
              </a:spcBef>
              <a:spcAft>
                <a:spcPts val="600"/>
              </a:spcAft>
            </a:pPr>
            <a:r>
              <a:rPr lang="en-GB" sz="1800" b="1">
                <a:solidFill>
                  <a:schemeClr val="tx1"/>
                </a:solidFill>
                <a:latin typeface="Arial"/>
                <a:cs typeface="Arial"/>
              </a:rPr>
              <a:t>The Pathway is a universal career structure for the adult social care sector,</a:t>
            </a:r>
            <a:r>
              <a:rPr lang="en-GB" b="1">
                <a:latin typeface="Arial"/>
                <a:cs typeface="Arial"/>
              </a:rPr>
              <a:t> which aims to:</a:t>
            </a:r>
            <a:endParaRPr lang="en-GB" sz="1800" b="1">
              <a:solidFill>
                <a:schemeClr val="tx1"/>
              </a:solidFill>
              <a:latin typeface="Arial"/>
              <a:cs typeface="Arial"/>
            </a:endParaRPr>
          </a:p>
        </p:txBody>
      </p:sp>
    </p:spTree>
    <p:extLst>
      <p:ext uri="{BB962C8B-B14F-4D97-AF65-F5344CB8AC3E}">
        <p14:creationId xmlns:p14="http://schemas.microsoft.com/office/powerpoint/2010/main" val="997766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082BA-7686-F046-AC7B-503EF7894943}"/>
            </a:ext>
          </a:extLst>
        </p:cNvPr>
        <p:cNvGrpSpPr/>
        <p:nvPr/>
      </p:nvGrpSpPr>
      <p:grpSpPr>
        <a:xfrm>
          <a:off x="0" y="0"/>
          <a:ext cx="0" cy="0"/>
          <a:chOff x="0" y="0"/>
          <a:chExt cx="0" cy="0"/>
        </a:xfrm>
      </p:grpSpPr>
      <p:sp>
        <p:nvSpPr>
          <p:cNvPr id="7" name="Parallelogram 7">
            <a:extLst>
              <a:ext uri="{FF2B5EF4-FFF2-40B4-BE49-F238E27FC236}">
                <a16:creationId xmlns:a16="http://schemas.microsoft.com/office/drawing/2014/main" id="{FE838E65-953D-AAF3-F64D-4750B1A2C321}"/>
              </a:ext>
            </a:extLst>
          </p:cNvPr>
          <p:cNvSpPr/>
          <p:nvPr/>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rallelogram 9">
            <a:extLst>
              <a:ext uri="{FF2B5EF4-FFF2-40B4-BE49-F238E27FC236}">
                <a16:creationId xmlns:a16="http://schemas.microsoft.com/office/drawing/2014/main" id="{9F168291-1299-0171-4F36-BBA9BC6CB42D}"/>
              </a:ext>
            </a:extLst>
          </p:cNvPr>
          <p:cNvSpPr/>
          <p:nvPr/>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ue and black text on a black background&#10;&#10;Description automatically generated">
            <a:extLst>
              <a:ext uri="{FF2B5EF4-FFF2-40B4-BE49-F238E27FC236}">
                <a16:creationId xmlns:a16="http://schemas.microsoft.com/office/drawing/2014/main" id="{B076DC26-7EC1-E398-82C1-8FEE8B9007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graphicFrame>
        <p:nvGraphicFramePr>
          <p:cNvPr id="4" name="Table 3">
            <a:extLst>
              <a:ext uri="{FF2B5EF4-FFF2-40B4-BE49-F238E27FC236}">
                <a16:creationId xmlns:a16="http://schemas.microsoft.com/office/drawing/2014/main" id="{088AE49A-5F68-CBBD-A81B-B1C138CC0AC5}"/>
              </a:ext>
            </a:extLst>
          </p:cNvPr>
          <p:cNvGraphicFramePr>
            <a:graphicFrameLocks noGrp="1"/>
          </p:cNvGraphicFramePr>
          <p:nvPr/>
        </p:nvGraphicFramePr>
        <p:xfrm>
          <a:off x="2733470" y="2050610"/>
          <a:ext cx="8913659" cy="1324226"/>
        </p:xfrm>
        <a:graphic>
          <a:graphicData uri="http://schemas.openxmlformats.org/drawingml/2006/table">
            <a:tbl>
              <a:tblPr firstRow="1" bandRow="1">
                <a:tableStyleId>{5C22544A-7EE6-4342-B048-85BDC9FD1C3A}</a:tableStyleId>
              </a:tblPr>
              <a:tblGrid>
                <a:gridCol w="1016871">
                  <a:extLst>
                    <a:ext uri="{9D8B030D-6E8A-4147-A177-3AD203B41FA5}">
                      <a16:colId xmlns:a16="http://schemas.microsoft.com/office/drawing/2014/main" val="3927614017"/>
                    </a:ext>
                  </a:extLst>
                </a:gridCol>
                <a:gridCol w="1149553">
                  <a:extLst>
                    <a:ext uri="{9D8B030D-6E8A-4147-A177-3AD203B41FA5}">
                      <a16:colId xmlns:a16="http://schemas.microsoft.com/office/drawing/2014/main" val="1539055248"/>
                    </a:ext>
                  </a:extLst>
                </a:gridCol>
                <a:gridCol w="1149553">
                  <a:extLst>
                    <a:ext uri="{9D8B030D-6E8A-4147-A177-3AD203B41FA5}">
                      <a16:colId xmlns:a16="http://schemas.microsoft.com/office/drawing/2014/main" val="656421839"/>
                    </a:ext>
                  </a:extLst>
                </a:gridCol>
                <a:gridCol w="1149553">
                  <a:extLst>
                    <a:ext uri="{9D8B030D-6E8A-4147-A177-3AD203B41FA5}">
                      <a16:colId xmlns:a16="http://schemas.microsoft.com/office/drawing/2014/main" val="3039168380"/>
                    </a:ext>
                  </a:extLst>
                </a:gridCol>
                <a:gridCol w="1149553">
                  <a:extLst>
                    <a:ext uri="{9D8B030D-6E8A-4147-A177-3AD203B41FA5}">
                      <a16:colId xmlns:a16="http://schemas.microsoft.com/office/drawing/2014/main" val="3355312657"/>
                    </a:ext>
                  </a:extLst>
                </a:gridCol>
                <a:gridCol w="1149553">
                  <a:extLst>
                    <a:ext uri="{9D8B030D-6E8A-4147-A177-3AD203B41FA5}">
                      <a16:colId xmlns:a16="http://schemas.microsoft.com/office/drawing/2014/main" val="3601847213"/>
                    </a:ext>
                  </a:extLst>
                </a:gridCol>
                <a:gridCol w="1149553">
                  <a:extLst>
                    <a:ext uri="{9D8B030D-6E8A-4147-A177-3AD203B41FA5}">
                      <a16:colId xmlns:a16="http://schemas.microsoft.com/office/drawing/2014/main" val="2458093272"/>
                    </a:ext>
                  </a:extLst>
                </a:gridCol>
                <a:gridCol w="999470">
                  <a:extLst>
                    <a:ext uri="{9D8B030D-6E8A-4147-A177-3AD203B41FA5}">
                      <a16:colId xmlns:a16="http://schemas.microsoft.com/office/drawing/2014/main" val="3038504417"/>
                    </a:ext>
                  </a:extLst>
                </a:gridCol>
              </a:tblGrid>
              <a:tr h="539134">
                <a:tc gridSpan="8">
                  <a:txBody>
                    <a:bodyPr/>
                    <a:lstStyle/>
                    <a:p>
                      <a:pPr algn="ctr"/>
                      <a:r>
                        <a:rPr lang="en-US" sz="1400">
                          <a:solidFill>
                            <a:schemeClr val="tx1"/>
                          </a:solidFill>
                          <a:latin typeface="Arial" panose="020B0604020202020204" pitchFamily="34" charset="0"/>
                          <a:cs typeface="Arial" panose="020B0604020202020204" pitchFamily="34" charset="0"/>
                        </a:rPr>
                        <a:t>Published Roles</a:t>
                      </a:r>
                      <a:endParaRPr lang="en-GB" sz="140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AC143"/>
                    </a:solidFill>
                  </a:tcPr>
                </a:tc>
                <a:tc hMerge="1">
                  <a:txBody>
                    <a:bodyPr/>
                    <a:lstStyle/>
                    <a:p>
                      <a:endParaRPr lang="en-GB" sz="1200"/>
                    </a:p>
                  </a:txBody>
                  <a:tcPr/>
                </a:tc>
                <a:tc hMerge="1">
                  <a:txBody>
                    <a:bodyPr/>
                    <a:lstStyle/>
                    <a:p>
                      <a:endParaRPr lang="en-GB" sz="1200"/>
                    </a:p>
                  </a:txBody>
                  <a:tcPr/>
                </a:tc>
                <a:tc hMerge="1">
                  <a:txBody>
                    <a:bodyPr/>
                    <a:lstStyle/>
                    <a:p>
                      <a:endParaRPr lang="en-GB" sz="1200"/>
                    </a:p>
                  </a:txBody>
                  <a:tcPr/>
                </a:tc>
                <a:tc hMerge="1">
                  <a:txBody>
                    <a:bodyPr/>
                    <a:lstStyle/>
                    <a:p>
                      <a:endParaRPr lang="en-GB" sz="1200"/>
                    </a:p>
                  </a:txBody>
                  <a:tcPr/>
                </a:tc>
                <a:tc hMerge="1">
                  <a:txBody>
                    <a:bodyPr/>
                    <a:lstStyle/>
                    <a:p>
                      <a:endParaRPr lang="en-GB" sz="1200"/>
                    </a:p>
                  </a:txBody>
                  <a:tcPr/>
                </a:tc>
                <a:tc hMerge="1">
                  <a:txBody>
                    <a:bodyPr/>
                    <a:lstStyle/>
                    <a:p>
                      <a:endParaRPr lang="en-GB" sz="1200"/>
                    </a:p>
                  </a:txBody>
                  <a:tcPr/>
                </a:tc>
                <a:tc hMerge="1">
                  <a:txBody>
                    <a:bodyPr/>
                    <a:lstStyle/>
                    <a:p>
                      <a:endParaRPr lang="en-GB" sz="1200"/>
                    </a:p>
                  </a:txBody>
                  <a:tcPr/>
                </a:tc>
                <a:extLst>
                  <a:ext uri="{0D108BD9-81ED-4DB2-BD59-A6C34878D82A}">
                    <a16:rowId xmlns:a16="http://schemas.microsoft.com/office/drawing/2014/main" val="2348143211"/>
                  </a:ext>
                </a:extLst>
              </a:tr>
              <a:tr h="785092">
                <a:tc>
                  <a:txBody>
                    <a:bodyPr/>
                    <a:lstStyle/>
                    <a:p>
                      <a:pPr algn="ctr"/>
                      <a:r>
                        <a:rPr lang="en-US" sz="1100" b="0">
                          <a:solidFill>
                            <a:schemeClr val="tx1"/>
                          </a:solidFill>
                          <a:latin typeface="Arial" panose="020B0604020202020204" pitchFamily="34" charset="0"/>
                          <a:cs typeface="Arial" panose="020B0604020202020204" pitchFamily="34" charset="0"/>
                        </a:rPr>
                        <a:t>New to Care</a:t>
                      </a:r>
                      <a:endParaRPr lang="en-GB" sz="1100" b="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chemeClr val="tx1"/>
                          </a:solidFill>
                          <a:latin typeface="Arial" panose="020B0604020202020204" pitchFamily="34" charset="0"/>
                          <a:cs typeface="Arial" panose="020B0604020202020204" pitchFamily="34" charset="0"/>
                        </a:rPr>
                        <a:t>Care / Support Worker</a:t>
                      </a:r>
                      <a:endParaRPr lang="en-GB" sz="1100" b="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chemeClr val="tx1"/>
                          </a:solidFill>
                          <a:latin typeface="Arial" panose="020B0604020202020204" pitchFamily="34" charset="0"/>
                          <a:cs typeface="Arial" panose="020B0604020202020204" pitchFamily="34" charset="0"/>
                        </a:rPr>
                        <a:t>Personal Assistant</a:t>
                      </a:r>
                      <a:endParaRPr lang="en-GB" sz="1100" b="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chemeClr val="tx1"/>
                          </a:solidFill>
                          <a:latin typeface="Arial" panose="020B0604020202020204" pitchFamily="34" charset="0"/>
                          <a:cs typeface="Arial" panose="020B0604020202020204" pitchFamily="34" charset="0"/>
                        </a:rPr>
                        <a:t>Enhanced Care Worker</a:t>
                      </a:r>
                      <a:endParaRPr lang="en-GB" sz="1100" b="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chemeClr val="tx1"/>
                          </a:solidFill>
                          <a:latin typeface="Arial" panose="020B0604020202020204" pitchFamily="34" charset="0"/>
                          <a:cs typeface="Arial" panose="020B0604020202020204" pitchFamily="34" charset="0"/>
                        </a:rPr>
                        <a:t>Supervisor / Leader</a:t>
                      </a:r>
                      <a:endParaRPr lang="en-GB" sz="1100" b="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chemeClr val="tx1"/>
                          </a:solidFill>
                          <a:latin typeface="Arial" panose="020B0604020202020204" pitchFamily="34" charset="0"/>
                          <a:cs typeface="Arial" panose="020B0604020202020204" pitchFamily="34" charset="0"/>
                        </a:rPr>
                        <a:t>Practice Leader</a:t>
                      </a:r>
                      <a:endParaRPr lang="en-GB" sz="1100" b="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chemeClr val="tx1"/>
                          </a:solidFill>
                          <a:latin typeface="Arial" panose="020B0604020202020204" pitchFamily="34" charset="0"/>
                          <a:cs typeface="Arial" panose="020B0604020202020204" pitchFamily="34" charset="0"/>
                        </a:rPr>
                        <a:t>Deputy Manager</a:t>
                      </a:r>
                      <a:endParaRPr lang="en-GB" sz="1100" b="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chemeClr val="tx1"/>
                          </a:solidFill>
                          <a:latin typeface="Arial" panose="020B0604020202020204" pitchFamily="34" charset="0"/>
                          <a:cs typeface="Arial" panose="020B0604020202020204" pitchFamily="34" charset="0"/>
                        </a:rPr>
                        <a:t>Registered Manager</a:t>
                      </a:r>
                      <a:endParaRPr lang="en-GB" sz="1100" b="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72277354"/>
                  </a:ext>
                </a:extLst>
              </a:tr>
            </a:tbl>
          </a:graphicData>
        </a:graphic>
      </p:graphicFrame>
      <p:graphicFrame>
        <p:nvGraphicFramePr>
          <p:cNvPr id="2" name="Table 1">
            <a:extLst>
              <a:ext uri="{FF2B5EF4-FFF2-40B4-BE49-F238E27FC236}">
                <a16:creationId xmlns:a16="http://schemas.microsoft.com/office/drawing/2014/main" id="{1DF0A524-1E85-7D41-AF50-2BE681624BE6}"/>
              </a:ext>
            </a:extLst>
          </p:cNvPr>
          <p:cNvGraphicFramePr>
            <a:graphicFrameLocks noGrp="1"/>
          </p:cNvGraphicFramePr>
          <p:nvPr/>
        </p:nvGraphicFramePr>
        <p:xfrm>
          <a:off x="2733471" y="4282077"/>
          <a:ext cx="8913659" cy="1226465"/>
        </p:xfrm>
        <a:graphic>
          <a:graphicData uri="http://schemas.openxmlformats.org/drawingml/2006/table">
            <a:tbl>
              <a:tblPr firstRow="1" bandRow="1">
                <a:tableStyleId>{5C22544A-7EE6-4342-B048-85BDC9FD1C3A}</a:tableStyleId>
              </a:tblPr>
              <a:tblGrid>
                <a:gridCol w="2763742">
                  <a:extLst>
                    <a:ext uri="{9D8B030D-6E8A-4147-A177-3AD203B41FA5}">
                      <a16:colId xmlns:a16="http://schemas.microsoft.com/office/drawing/2014/main" val="3740927154"/>
                    </a:ext>
                  </a:extLst>
                </a:gridCol>
                <a:gridCol w="3230648">
                  <a:extLst>
                    <a:ext uri="{9D8B030D-6E8A-4147-A177-3AD203B41FA5}">
                      <a16:colId xmlns:a16="http://schemas.microsoft.com/office/drawing/2014/main" val="370951534"/>
                    </a:ext>
                  </a:extLst>
                </a:gridCol>
                <a:gridCol w="2919269">
                  <a:extLst>
                    <a:ext uri="{9D8B030D-6E8A-4147-A177-3AD203B41FA5}">
                      <a16:colId xmlns:a16="http://schemas.microsoft.com/office/drawing/2014/main" val="2433057835"/>
                    </a:ext>
                  </a:extLst>
                </a:gridCol>
              </a:tblGrid>
              <a:tr h="489843">
                <a:tc gridSpan="3">
                  <a:txBody>
                    <a:bodyPr/>
                    <a:lstStyle/>
                    <a:p>
                      <a:pPr algn="ctr"/>
                      <a:r>
                        <a:rPr lang="en-US" sz="1400">
                          <a:solidFill>
                            <a:schemeClr val="tx1"/>
                          </a:solidFill>
                          <a:latin typeface="Arial" panose="020B0604020202020204" pitchFamily="34" charset="0"/>
                          <a:cs typeface="Arial" panose="020B0604020202020204" pitchFamily="34" charset="0"/>
                        </a:rPr>
                        <a:t>Roles currently in development</a:t>
                      </a:r>
                      <a:endParaRPr lang="en-GB" sz="140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hMerge="1">
                  <a:txBody>
                    <a:bodyPr/>
                    <a:lstStyle/>
                    <a:p>
                      <a:endParaRPr lang="en-GB" sz="1200"/>
                    </a:p>
                  </a:txBody>
                  <a:tcPr/>
                </a:tc>
                <a:tc hMerge="1">
                  <a:txBody>
                    <a:bodyPr/>
                    <a:lstStyle/>
                    <a:p>
                      <a:endParaRPr lang="en-GB" sz="1200"/>
                    </a:p>
                  </a:txBody>
                  <a:tcPr/>
                </a:tc>
                <a:extLst>
                  <a:ext uri="{0D108BD9-81ED-4DB2-BD59-A6C34878D82A}">
                    <a16:rowId xmlns:a16="http://schemas.microsoft.com/office/drawing/2014/main" val="1903741336"/>
                  </a:ext>
                </a:extLst>
              </a:tr>
              <a:tr h="383720">
                <a:tc>
                  <a:txBody>
                    <a:bodyPr/>
                    <a:lstStyle/>
                    <a:p>
                      <a:pPr algn="ctr"/>
                      <a:r>
                        <a:rPr lang="en-US" sz="1100">
                          <a:solidFill>
                            <a:schemeClr val="tx1"/>
                          </a:solidFill>
                          <a:latin typeface="Arial" panose="020B0604020202020204" pitchFamily="34" charset="0"/>
                          <a:cs typeface="Arial" panose="020B0604020202020204" pitchFamily="34" charset="0"/>
                        </a:rPr>
                        <a:t>Nominated Individual</a:t>
                      </a:r>
                      <a:endParaRPr lang="en-GB" sz="110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a:solidFill>
                            <a:schemeClr val="tx1"/>
                          </a:solidFill>
                          <a:latin typeface="Arial" panose="020B0604020202020204" pitchFamily="34" charset="0"/>
                          <a:cs typeface="Arial" panose="020B0604020202020204" pitchFamily="34" charset="0"/>
                        </a:rPr>
                        <a:t>Care/Digital Technologist</a:t>
                      </a:r>
                      <a:endParaRPr lang="en-GB" sz="110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a:solidFill>
                            <a:schemeClr val="tx1"/>
                          </a:solidFill>
                          <a:latin typeface="Arial" panose="020B0604020202020204" pitchFamily="34" charset="0"/>
                          <a:cs typeface="Arial" panose="020B0604020202020204" pitchFamily="34" charset="0"/>
                        </a:rPr>
                        <a:t>Activities Co-Ordinator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38739601"/>
                  </a:ext>
                </a:extLst>
              </a:tr>
              <a:tr h="352902">
                <a:tc>
                  <a:txBody>
                    <a:bodyPr/>
                    <a:lstStyle/>
                    <a:p>
                      <a:pPr algn="ctr"/>
                      <a:r>
                        <a:rPr lang="en-US" sz="1100">
                          <a:solidFill>
                            <a:schemeClr val="tx1"/>
                          </a:solidFill>
                          <a:latin typeface="Arial" panose="020B0604020202020204" pitchFamily="34" charset="0"/>
                          <a:cs typeface="Arial" panose="020B0604020202020204" pitchFamily="34" charset="0"/>
                        </a:rPr>
                        <a:t>Quality Assurance</a:t>
                      </a:r>
                      <a:endParaRPr lang="en-GB" sz="110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a:solidFill>
                            <a:schemeClr val="tx1"/>
                          </a:solidFill>
                          <a:latin typeface="Arial" panose="020B0604020202020204" pitchFamily="34" charset="0"/>
                          <a:cs typeface="Arial" panose="020B0604020202020204" pitchFamily="34" charset="0"/>
                        </a:rPr>
                        <a:t>Learning and Development</a:t>
                      </a:r>
                      <a:endParaRPr lang="en-GB" sz="110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a:solidFill>
                            <a:schemeClr val="tx1"/>
                          </a:solidFill>
                          <a:latin typeface="Arial" panose="020B0604020202020204" pitchFamily="34" charset="0"/>
                          <a:cs typeface="Arial" panose="020B0604020202020204" pitchFamily="34" charset="0"/>
                        </a:rPr>
                        <a:t>Corporate middle / senior managers</a:t>
                      </a:r>
                      <a:endParaRPr lang="en-GB" sz="110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0753239"/>
                  </a:ext>
                </a:extLst>
              </a:tr>
            </a:tbl>
          </a:graphicData>
        </a:graphic>
      </p:graphicFrame>
      <p:graphicFrame>
        <p:nvGraphicFramePr>
          <p:cNvPr id="6" name="Table 5">
            <a:extLst>
              <a:ext uri="{FF2B5EF4-FFF2-40B4-BE49-F238E27FC236}">
                <a16:creationId xmlns:a16="http://schemas.microsoft.com/office/drawing/2014/main" id="{5563971F-3533-6EC6-845F-E0E657868B26}"/>
              </a:ext>
            </a:extLst>
          </p:cNvPr>
          <p:cNvGraphicFramePr>
            <a:graphicFrameLocks noGrp="1"/>
          </p:cNvGraphicFramePr>
          <p:nvPr/>
        </p:nvGraphicFramePr>
        <p:xfrm>
          <a:off x="2733472" y="5489492"/>
          <a:ext cx="8913658" cy="352902"/>
        </p:xfrm>
        <a:graphic>
          <a:graphicData uri="http://schemas.openxmlformats.org/drawingml/2006/table">
            <a:tbl>
              <a:tblPr firstRow="1" bandRow="1">
                <a:tableStyleId>{5C22544A-7EE6-4342-B048-85BDC9FD1C3A}</a:tableStyleId>
              </a:tblPr>
              <a:tblGrid>
                <a:gridCol w="4109685">
                  <a:extLst>
                    <a:ext uri="{9D8B030D-6E8A-4147-A177-3AD203B41FA5}">
                      <a16:colId xmlns:a16="http://schemas.microsoft.com/office/drawing/2014/main" val="4170376351"/>
                    </a:ext>
                  </a:extLst>
                </a:gridCol>
                <a:gridCol w="4803973">
                  <a:extLst>
                    <a:ext uri="{9D8B030D-6E8A-4147-A177-3AD203B41FA5}">
                      <a16:colId xmlns:a16="http://schemas.microsoft.com/office/drawing/2014/main" val="3775544780"/>
                    </a:ext>
                  </a:extLst>
                </a:gridCol>
              </a:tblGrid>
              <a:tr h="352902">
                <a:tc>
                  <a:txBody>
                    <a:bodyPr/>
                    <a:lstStyle/>
                    <a:p>
                      <a:pPr algn="ctr"/>
                      <a:r>
                        <a:rPr lang="en-US" sz="1100" b="0">
                          <a:solidFill>
                            <a:schemeClr val="tx1"/>
                          </a:solidFill>
                          <a:latin typeface="Arial" panose="020B0604020202020204" pitchFamily="34" charset="0"/>
                          <a:cs typeface="Arial" panose="020B0604020202020204" pitchFamily="34" charset="0"/>
                        </a:rPr>
                        <a:t>Corporate admin roles</a:t>
                      </a:r>
                      <a:endParaRPr lang="en-GB" sz="1100" b="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chemeClr val="tx1"/>
                          </a:solidFill>
                          <a:latin typeface="Arial" panose="020B0604020202020204" pitchFamily="34" charset="0"/>
                          <a:cs typeface="Arial" panose="020B0604020202020204" pitchFamily="34" charset="0"/>
                        </a:rPr>
                        <a:t>Ancillary roles</a:t>
                      </a:r>
                      <a:endParaRPr lang="en-GB" sz="1100" b="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11811772"/>
                  </a:ext>
                </a:extLst>
              </a:tr>
            </a:tbl>
          </a:graphicData>
        </a:graphic>
      </p:graphicFrame>
      <p:pic>
        <p:nvPicPr>
          <p:cNvPr id="14" name="Graphic 13" descr="Traffic light with solid fill">
            <a:extLst>
              <a:ext uri="{FF2B5EF4-FFF2-40B4-BE49-F238E27FC236}">
                <a16:creationId xmlns:a16="http://schemas.microsoft.com/office/drawing/2014/main" id="{18C926AF-5CBF-B2DB-66F3-2F22CC5C046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230" y="1738336"/>
            <a:ext cx="1948774" cy="1948774"/>
          </a:xfrm>
          <a:prstGeom prst="rect">
            <a:avLst/>
          </a:prstGeom>
        </p:spPr>
      </p:pic>
      <p:pic>
        <p:nvPicPr>
          <p:cNvPr id="15" name="Graphic 14" descr="Traffic light with solid fill">
            <a:extLst>
              <a:ext uri="{FF2B5EF4-FFF2-40B4-BE49-F238E27FC236}">
                <a16:creationId xmlns:a16="http://schemas.microsoft.com/office/drawing/2014/main" id="{BFED3CFB-0B28-F46A-EBAF-AA5BABB764D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230" y="4200944"/>
            <a:ext cx="1948774" cy="1948774"/>
          </a:xfrm>
          <a:prstGeom prst="rect">
            <a:avLst/>
          </a:prstGeom>
        </p:spPr>
      </p:pic>
      <p:sp>
        <p:nvSpPr>
          <p:cNvPr id="16" name="Oval 15">
            <a:extLst>
              <a:ext uri="{FF2B5EF4-FFF2-40B4-BE49-F238E27FC236}">
                <a16:creationId xmlns:a16="http://schemas.microsoft.com/office/drawing/2014/main" id="{8A5C3959-CF54-61C1-377E-DBF0A04ED8E7}"/>
              </a:ext>
            </a:extLst>
          </p:cNvPr>
          <p:cNvSpPr/>
          <p:nvPr/>
        </p:nvSpPr>
        <p:spPr>
          <a:xfrm>
            <a:off x="1237490" y="2967862"/>
            <a:ext cx="362254" cy="368874"/>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2D6D7287-F290-C9B4-DF1A-E03349809142}"/>
              </a:ext>
            </a:extLst>
          </p:cNvPr>
          <p:cNvSpPr/>
          <p:nvPr/>
        </p:nvSpPr>
        <p:spPr>
          <a:xfrm>
            <a:off x="1238252" y="4999911"/>
            <a:ext cx="362254" cy="350839"/>
          </a:xfrm>
          <a:prstGeom prst="ellipse">
            <a:avLst/>
          </a:prstGeom>
          <a:solidFill>
            <a:srgbClr val="FF9900"/>
          </a:solidFill>
          <a:ln>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759A69FB-07F3-5F0A-0FFD-F65D03C87AC3}"/>
              </a:ext>
            </a:extLst>
          </p:cNvPr>
          <p:cNvSpPr txBox="1"/>
          <p:nvPr/>
        </p:nvSpPr>
        <p:spPr>
          <a:xfrm>
            <a:off x="257954" y="352478"/>
            <a:ext cx="11389176" cy="646331"/>
          </a:xfrm>
          <a:prstGeom prst="rect">
            <a:avLst/>
          </a:prstGeom>
          <a:noFill/>
        </p:spPr>
        <p:txBody>
          <a:bodyPr wrap="square" rtlCol="0">
            <a:spAutoFit/>
          </a:bodyPr>
          <a:lstStyle/>
          <a:p>
            <a:r>
              <a:rPr lang="en-GB" sz="3600" b="1" noProof="0">
                <a:solidFill>
                  <a:srgbClr val="606060"/>
                </a:solidFill>
                <a:latin typeface="Arial" panose="020B0604020202020204" pitchFamily="34" charset="0"/>
                <a:cs typeface="Arial" panose="020B0604020202020204" pitchFamily="34" charset="0"/>
              </a:rPr>
              <a:t>Role categories </a:t>
            </a:r>
          </a:p>
        </p:txBody>
      </p:sp>
    </p:spTree>
    <p:extLst>
      <p:ext uri="{BB962C8B-B14F-4D97-AF65-F5344CB8AC3E}">
        <p14:creationId xmlns:p14="http://schemas.microsoft.com/office/powerpoint/2010/main" val="4237004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CCE33-D58D-4208-0439-E16BB2ED9410}"/>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71CCE76-A72B-5743-1CA1-14621CCC6273}"/>
              </a:ext>
            </a:extLst>
          </p:cNvPr>
          <p:cNvGraphicFramePr>
            <a:graphicFrameLocks noGrp="1"/>
          </p:cNvGraphicFramePr>
          <p:nvPr/>
        </p:nvGraphicFramePr>
        <p:xfrm>
          <a:off x="179614" y="1277069"/>
          <a:ext cx="11832772" cy="5029250"/>
        </p:xfrm>
        <a:graphic>
          <a:graphicData uri="http://schemas.openxmlformats.org/drawingml/2006/table">
            <a:tbl>
              <a:tblPr firstRow="1" firstCol="1" bandRow="1">
                <a:tableStyleId>{5C22544A-7EE6-4342-B048-85BDC9FD1C3A}</a:tableStyleId>
              </a:tblPr>
              <a:tblGrid>
                <a:gridCol w="1467000">
                  <a:extLst>
                    <a:ext uri="{9D8B030D-6E8A-4147-A177-3AD203B41FA5}">
                      <a16:colId xmlns:a16="http://schemas.microsoft.com/office/drawing/2014/main" val="396236431"/>
                    </a:ext>
                  </a:extLst>
                </a:gridCol>
                <a:gridCol w="1513706">
                  <a:extLst>
                    <a:ext uri="{9D8B030D-6E8A-4147-A177-3AD203B41FA5}">
                      <a16:colId xmlns:a16="http://schemas.microsoft.com/office/drawing/2014/main" val="2748868649"/>
                    </a:ext>
                  </a:extLst>
                </a:gridCol>
                <a:gridCol w="1553102">
                  <a:extLst>
                    <a:ext uri="{9D8B030D-6E8A-4147-A177-3AD203B41FA5}">
                      <a16:colId xmlns:a16="http://schemas.microsoft.com/office/drawing/2014/main" val="384339885"/>
                    </a:ext>
                  </a:extLst>
                </a:gridCol>
                <a:gridCol w="1553102">
                  <a:extLst>
                    <a:ext uri="{9D8B030D-6E8A-4147-A177-3AD203B41FA5}">
                      <a16:colId xmlns:a16="http://schemas.microsoft.com/office/drawing/2014/main" val="3313095589"/>
                    </a:ext>
                  </a:extLst>
                </a:gridCol>
                <a:gridCol w="1434911">
                  <a:extLst>
                    <a:ext uri="{9D8B030D-6E8A-4147-A177-3AD203B41FA5}">
                      <a16:colId xmlns:a16="http://schemas.microsoft.com/office/drawing/2014/main" val="2548299414"/>
                    </a:ext>
                  </a:extLst>
                </a:gridCol>
                <a:gridCol w="1505411">
                  <a:extLst>
                    <a:ext uri="{9D8B030D-6E8A-4147-A177-3AD203B41FA5}">
                      <a16:colId xmlns:a16="http://schemas.microsoft.com/office/drawing/2014/main" val="2406878308"/>
                    </a:ext>
                  </a:extLst>
                </a:gridCol>
                <a:gridCol w="1451499">
                  <a:extLst>
                    <a:ext uri="{9D8B030D-6E8A-4147-A177-3AD203B41FA5}">
                      <a16:colId xmlns:a16="http://schemas.microsoft.com/office/drawing/2014/main" val="4265709441"/>
                    </a:ext>
                  </a:extLst>
                </a:gridCol>
                <a:gridCol w="1354041">
                  <a:extLst>
                    <a:ext uri="{9D8B030D-6E8A-4147-A177-3AD203B41FA5}">
                      <a16:colId xmlns:a16="http://schemas.microsoft.com/office/drawing/2014/main" val="2721293930"/>
                    </a:ext>
                  </a:extLst>
                </a:gridCol>
              </a:tblGrid>
              <a:tr h="411804">
                <a:tc>
                  <a:txBody>
                    <a:bodyPr/>
                    <a:lstStyle/>
                    <a:p>
                      <a:pPr algn="ctr">
                        <a:lnSpc>
                          <a:spcPct val="115000"/>
                        </a:lnSpc>
                        <a:spcAft>
                          <a:spcPts val="800"/>
                        </a:spcAft>
                        <a:buNone/>
                      </a:pPr>
                      <a:r>
                        <a:rPr lang="en-US" sz="1400" kern="100">
                          <a:solidFill>
                            <a:schemeClr val="bg1"/>
                          </a:solidFill>
                          <a:effectLst/>
                          <a:latin typeface="Arial" panose="020B0604020202020204" pitchFamily="34" charset="0"/>
                          <a:ea typeface="Aptos" panose="020B0004020202020204" pitchFamily="34" charset="0"/>
                          <a:cs typeface="Arial" panose="020B0604020202020204" pitchFamily="34" charset="0"/>
                        </a:rPr>
                        <a:t>New to Care</a:t>
                      </a:r>
                      <a:endParaRPr lang="en-GB" sz="1400" kern="10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8C95"/>
                    </a:solidFill>
                  </a:tcPr>
                </a:tc>
                <a:tc>
                  <a:txBody>
                    <a:bodyPr/>
                    <a:lstStyle/>
                    <a:p>
                      <a:pPr algn="ctr">
                        <a:lnSpc>
                          <a:spcPct val="115000"/>
                        </a:lnSpc>
                        <a:spcAft>
                          <a:spcPts val="800"/>
                        </a:spcAft>
                        <a:buNone/>
                      </a:pPr>
                      <a:r>
                        <a:rPr lang="en-GB" sz="1400" kern="0">
                          <a:effectLst/>
                          <a:latin typeface="Arial" panose="020B0604020202020204" pitchFamily="34" charset="0"/>
                          <a:cs typeface="Arial" panose="020B0604020202020204" pitchFamily="34" charset="0"/>
                        </a:rPr>
                        <a:t>Care/Support Worker</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30072"/>
                    </a:solidFill>
                  </a:tcPr>
                </a:tc>
                <a:tc>
                  <a:txBody>
                    <a:bodyPr/>
                    <a:lstStyle/>
                    <a:p>
                      <a:pPr algn="ctr">
                        <a:lnSpc>
                          <a:spcPct val="115000"/>
                        </a:lnSpc>
                        <a:spcAft>
                          <a:spcPts val="800"/>
                        </a:spcAft>
                        <a:buNone/>
                      </a:pPr>
                      <a:r>
                        <a:rPr lang="en-US" sz="1400" kern="100">
                          <a:effectLst/>
                          <a:latin typeface="Arial" panose="020B0604020202020204" pitchFamily="34" charset="0"/>
                          <a:ea typeface="Aptos" panose="020B0004020202020204" pitchFamily="34" charset="0"/>
                          <a:cs typeface="Arial" panose="020B0604020202020204" pitchFamily="34" charset="0"/>
                        </a:rPr>
                        <a:t>Personal Assistant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87722"/>
                    </a:solidFill>
                  </a:tcPr>
                </a:tc>
                <a:tc>
                  <a:txBody>
                    <a:bodyPr/>
                    <a:lstStyle/>
                    <a:p>
                      <a:pPr algn="ctr">
                        <a:lnSpc>
                          <a:spcPct val="115000"/>
                        </a:lnSpc>
                        <a:spcAft>
                          <a:spcPts val="800"/>
                        </a:spcAft>
                        <a:buNone/>
                      </a:pPr>
                      <a:r>
                        <a:rPr lang="en-GB" sz="1400" kern="0">
                          <a:effectLst/>
                          <a:latin typeface="Arial" panose="020B0604020202020204" pitchFamily="34" charset="0"/>
                          <a:cs typeface="Arial" panose="020B0604020202020204" pitchFamily="34" charset="0"/>
                        </a:rPr>
                        <a:t>Enhanced Care Worker</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0067"/>
                    </a:solidFill>
                  </a:tcPr>
                </a:tc>
                <a:tc>
                  <a:txBody>
                    <a:bodyPr/>
                    <a:lstStyle/>
                    <a:p>
                      <a:pPr algn="ctr">
                        <a:lnSpc>
                          <a:spcPct val="115000"/>
                        </a:lnSpc>
                        <a:spcAft>
                          <a:spcPts val="800"/>
                        </a:spcAft>
                        <a:buNone/>
                      </a:pPr>
                      <a:r>
                        <a:rPr lang="en-GB" sz="1400" kern="0">
                          <a:effectLst/>
                          <a:latin typeface="Arial" panose="020B0604020202020204" pitchFamily="34" charset="0"/>
                          <a:cs typeface="Arial" panose="020B0604020202020204" pitchFamily="34" charset="0"/>
                        </a:rPr>
                        <a:t>Supervisor/</a:t>
                      </a:r>
                      <a:br>
                        <a:rPr lang="en-GB" sz="1400" kern="0">
                          <a:effectLst/>
                          <a:latin typeface="Arial" panose="020B0604020202020204" pitchFamily="34" charset="0"/>
                          <a:cs typeface="Arial" panose="020B0604020202020204" pitchFamily="34" charset="0"/>
                        </a:rPr>
                      </a:br>
                      <a:r>
                        <a:rPr lang="en-GB" sz="1400" kern="0">
                          <a:effectLst/>
                          <a:latin typeface="Arial" panose="020B0604020202020204" pitchFamily="34" charset="0"/>
                          <a:cs typeface="Arial" panose="020B0604020202020204" pitchFamily="34" charset="0"/>
                        </a:rPr>
                        <a:t>Leader</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0C2F"/>
                    </a:solidFill>
                  </a:tcPr>
                </a:tc>
                <a:tc>
                  <a:txBody>
                    <a:bodyPr/>
                    <a:lstStyle/>
                    <a:p>
                      <a:pPr algn="ctr">
                        <a:lnSpc>
                          <a:spcPct val="115000"/>
                        </a:lnSpc>
                        <a:spcAft>
                          <a:spcPts val="800"/>
                        </a:spcAft>
                        <a:buNone/>
                      </a:pPr>
                      <a:r>
                        <a:rPr lang="en-GB" sz="1400" kern="0">
                          <a:effectLst/>
                          <a:latin typeface="Arial" panose="020B0604020202020204" pitchFamily="34" charset="0"/>
                          <a:cs typeface="Arial" panose="020B0604020202020204" pitchFamily="34" charset="0"/>
                        </a:rPr>
                        <a:t>Practice Leader</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AC143"/>
                    </a:solidFill>
                  </a:tcPr>
                </a:tc>
                <a:tc>
                  <a:txBody>
                    <a:bodyPr/>
                    <a:lstStyle/>
                    <a:p>
                      <a:pPr algn="ctr">
                        <a:lnSpc>
                          <a:spcPct val="115000"/>
                        </a:lnSpc>
                        <a:spcAft>
                          <a:spcPts val="800"/>
                        </a:spcAft>
                        <a:buNone/>
                      </a:pPr>
                      <a:r>
                        <a:rPr lang="en-GB" sz="1400" kern="0">
                          <a:effectLst/>
                          <a:latin typeface="Arial" panose="020B0604020202020204" pitchFamily="34" charset="0"/>
                          <a:cs typeface="Arial" panose="020B0604020202020204" pitchFamily="34" charset="0"/>
                        </a:rPr>
                        <a:t>Deputy Manager</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B81C"/>
                    </a:solidFill>
                  </a:tcPr>
                </a:tc>
                <a:tc>
                  <a:txBody>
                    <a:bodyPr/>
                    <a:lstStyle/>
                    <a:p>
                      <a:pPr algn="ctr">
                        <a:lnSpc>
                          <a:spcPct val="115000"/>
                        </a:lnSpc>
                        <a:spcAft>
                          <a:spcPts val="800"/>
                        </a:spcAft>
                        <a:buNone/>
                      </a:pPr>
                      <a:r>
                        <a:rPr lang="en-GB" sz="1400" kern="0">
                          <a:effectLst/>
                          <a:latin typeface="Arial" panose="020B0604020202020204" pitchFamily="34" charset="0"/>
                          <a:cs typeface="Arial" panose="020B0604020202020204" pitchFamily="34" charset="0"/>
                        </a:rPr>
                        <a:t>Registered Manager</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EB8"/>
                    </a:solidFill>
                  </a:tcPr>
                </a:tc>
                <a:extLst>
                  <a:ext uri="{0D108BD9-81ED-4DB2-BD59-A6C34878D82A}">
                    <a16:rowId xmlns:a16="http://schemas.microsoft.com/office/drawing/2014/main" val="2466136964"/>
                  </a:ext>
                </a:extLst>
              </a:tr>
              <a:tr h="752364">
                <a:tc>
                  <a:txBody>
                    <a:bodyPr/>
                    <a:lstStyle/>
                    <a:p>
                      <a:pPr algn="ctr">
                        <a:lnSpc>
                          <a:spcPct val="115000"/>
                        </a:lnSpc>
                        <a:spcAft>
                          <a:spcPts val="800"/>
                        </a:spcAft>
                        <a:buNone/>
                      </a:pPr>
                      <a:r>
                        <a:rPr lang="en-GB" sz="1100" b="0" i="0" kern="0">
                          <a:solidFill>
                            <a:schemeClr val="tx1"/>
                          </a:solidFill>
                          <a:effectLst/>
                          <a:latin typeface="Arial" panose="020B0604020202020204" pitchFamily="34" charset="0"/>
                          <a:cs typeface="Arial" panose="020B0604020202020204" pitchFamily="34" charset="0"/>
                        </a:rPr>
                        <a:t>Entry point for individuals with no prior experience in social care.</a:t>
                      </a:r>
                      <a:endParaRPr lang="en-GB" sz="1100" b="0" i="0" kern="10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GB" sz="1100" b="0" i="0" kern="0">
                          <a:effectLst/>
                          <a:latin typeface="Arial" panose="020B0604020202020204" pitchFamily="34" charset="0"/>
                          <a:cs typeface="Arial" panose="020B0604020202020204" pitchFamily="34" charset="0"/>
                        </a:rPr>
                        <a:t>Provides direct care and support to individuals</a:t>
                      </a:r>
                      <a:endParaRPr lang="en-GB" sz="1100" b="0" i="0" kern="100">
                        <a:effectLst/>
                        <a:latin typeface="Arial" panose="020B0604020202020204" pitchFamily="34" charset="0"/>
                        <a:ea typeface="Aptos" panose="020B0004020202020204" pitchFamily="34" charset="0"/>
                        <a:cs typeface="Arial" panose="020B0604020202020204" pitchFamily="34" charset="0"/>
                      </a:endParaRPr>
                    </a:p>
                    <a:p>
                      <a:pPr algn="ctr">
                        <a:lnSpc>
                          <a:spcPct val="115000"/>
                        </a:lnSpc>
                        <a:spcAft>
                          <a:spcPts val="800"/>
                        </a:spcAft>
                        <a:buNone/>
                      </a:pPr>
                      <a:endParaRPr lang="en-GB" sz="1100" b="0" i="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US" sz="1100" b="0" i="0" kern="1200">
                          <a:solidFill>
                            <a:schemeClr val="dk1"/>
                          </a:solidFill>
                          <a:effectLst/>
                          <a:latin typeface="Arial" panose="020B0604020202020204" pitchFamily="34" charset="0"/>
                          <a:ea typeface="+mn-ea"/>
                          <a:cs typeface="Arial" panose="020B0604020202020204" pitchFamily="34" charset="0"/>
                        </a:rPr>
                        <a:t>Provides support and is directly employed by the person being supported or their representative.  </a:t>
                      </a:r>
                      <a:endParaRPr lang="en-GB" sz="1100">
                        <a:latin typeface="Arial" panose="020B0604020202020204" pitchFamily="34" charset="0"/>
                        <a:cs typeface="Arial" panose="020B0604020202020204" pitchFamily="34" charset="0"/>
                      </a:endParaRPr>
                    </a:p>
                  </a:txBody>
                  <a:tcPr marL="59342" marR="593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en-GB" sz="1100" b="0" i="0" kern="0">
                          <a:effectLst/>
                          <a:latin typeface="Arial" panose="020B0604020202020204" pitchFamily="34" charset="0"/>
                          <a:cs typeface="Arial" panose="020B0604020202020204" pitchFamily="34" charset="0"/>
                        </a:rPr>
                        <a:t>Delivers more complex care, including delegated healthcare tasks.</a:t>
                      </a:r>
                      <a:endParaRPr lang="en-GB" sz="1100" b="0" i="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en-GB" sz="1100" b="0" i="0" kern="0">
                          <a:effectLst/>
                          <a:latin typeface="Arial" panose="020B0604020202020204" pitchFamily="34" charset="0"/>
                          <a:cs typeface="Arial" panose="020B0604020202020204" pitchFamily="34" charset="0"/>
                        </a:rPr>
                        <a:t>Leads a team and supports care delivery.</a:t>
                      </a:r>
                      <a:endParaRPr lang="en-GB" sz="1100" b="0" i="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en-GB" sz="1100" b="0" i="0" kern="0">
                          <a:effectLst/>
                          <a:latin typeface="Arial" panose="020B0604020202020204" pitchFamily="34" charset="0"/>
                          <a:cs typeface="Arial" panose="020B0604020202020204" pitchFamily="34" charset="0"/>
                        </a:rPr>
                        <a:t>Leads on specialist practice and supports others to improve.</a:t>
                      </a:r>
                      <a:endParaRPr lang="en-GB" sz="1100" b="0" i="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en-GB" sz="1100" b="0" i="0" kern="0">
                          <a:effectLst/>
                          <a:latin typeface="Arial" panose="020B0604020202020204" pitchFamily="34" charset="0"/>
                          <a:cs typeface="Arial" panose="020B0604020202020204" pitchFamily="34" charset="0"/>
                        </a:rPr>
                        <a:t>Supports the Registered Manager in running the service.</a:t>
                      </a:r>
                      <a:endParaRPr lang="en-GB" sz="1100" b="0" i="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en-GB" sz="1100" b="0" i="0" kern="0">
                          <a:effectLst/>
                          <a:latin typeface="Arial" panose="020B0604020202020204" pitchFamily="34" charset="0"/>
                          <a:cs typeface="Arial" panose="020B0604020202020204" pitchFamily="34" charset="0"/>
                        </a:rPr>
                        <a:t>Leads the service and ensures regulatory and legal compliance.</a:t>
                      </a:r>
                      <a:endParaRPr lang="en-GB" sz="1100" b="0" i="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9242049"/>
                  </a:ext>
                </a:extLst>
              </a:tr>
              <a:tr h="3611866">
                <a:tc>
                  <a:txBody>
                    <a:bodyPr/>
                    <a:lstStyle/>
                    <a:p>
                      <a:pPr>
                        <a:lnSpc>
                          <a:spcPct val="115000"/>
                        </a:lnSpc>
                        <a:spcAft>
                          <a:spcPts val="0"/>
                        </a:spcAft>
                        <a:buNone/>
                      </a:pPr>
                      <a:r>
                        <a:rPr lang="en-GB" sz="1050" b="1" kern="0">
                          <a:solidFill>
                            <a:schemeClr val="tx1"/>
                          </a:solidFill>
                          <a:effectLst/>
                          <a:latin typeface="Arial" panose="020B0604020202020204" pitchFamily="34" charset="0"/>
                          <a:cs typeface="Arial" panose="020B0604020202020204" pitchFamily="34" charset="0"/>
                        </a:rPr>
                        <a:t>Key duties:</a:t>
                      </a:r>
                      <a:endParaRPr lang="en-GB" sz="1050" b="1" kern="100">
                        <a:solidFill>
                          <a:schemeClr val="tx1"/>
                        </a:solidFill>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b="0" kern="0">
                          <a:solidFill>
                            <a:schemeClr val="tx1"/>
                          </a:solidFill>
                          <a:effectLst/>
                          <a:latin typeface="Arial" panose="020B0604020202020204" pitchFamily="34" charset="0"/>
                          <a:cs typeface="Arial" panose="020B0604020202020204" pitchFamily="34" charset="0"/>
                        </a:rPr>
                        <a:t>Focused on learning and induction</a:t>
                      </a:r>
                      <a:endParaRPr lang="en-GB" sz="1050" b="0" kern="100">
                        <a:solidFill>
                          <a:schemeClr val="tx1"/>
                        </a:solidFill>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b="0" kern="0">
                          <a:solidFill>
                            <a:schemeClr val="tx1"/>
                          </a:solidFill>
                          <a:effectLst/>
                          <a:latin typeface="Arial" panose="020B0604020202020204" pitchFamily="34" charset="0"/>
                          <a:cs typeface="Arial" panose="020B0604020202020204" pitchFamily="34" charset="0"/>
                        </a:rPr>
                        <a:t>Shadowing and basic support tasks</a:t>
                      </a:r>
                      <a:endParaRPr lang="en-GB" sz="1050" b="0" kern="100">
                        <a:solidFill>
                          <a:schemeClr val="tx1"/>
                        </a:solidFill>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b="0" kern="0">
                          <a:solidFill>
                            <a:schemeClr val="tx1"/>
                          </a:solidFill>
                          <a:effectLst/>
                          <a:latin typeface="Arial" panose="020B0604020202020204" pitchFamily="34" charset="0"/>
                          <a:cs typeface="Arial" panose="020B0604020202020204" pitchFamily="34" charset="0"/>
                        </a:rPr>
                        <a:t>No independent responsibilities</a:t>
                      </a:r>
                      <a:endParaRPr lang="en-GB" sz="1050" b="0" kern="100">
                        <a:solidFill>
                          <a:schemeClr val="tx1"/>
                        </a:solidFill>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b="0" kern="0">
                          <a:solidFill>
                            <a:schemeClr val="tx1"/>
                          </a:solidFill>
                          <a:effectLst/>
                          <a:latin typeface="Arial" panose="020B0604020202020204" pitchFamily="34" charset="0"/>
                          <a:cs typeface="Arial" panose="020B0604020202020204" pitchFamily="34" charset="0"/>
                        </a:rPr>
                        <a:t>Ideal for probation or onboarding phase</a:t>
                      </a:r>
                      <a:endParaRPr lang="en-GB" sz="1050" b="0" kern="100">
                        <a:solidFill>
                          <a:schemeClr val="tx1"/>
                        </a:solidFill>
                        <a:effectLst/>
                        <a:latin typeface="Arial" panose="020B0604020202020204" pitchFamily="34" charset="0"/>
                        <a:cs typeface="Arial" panose="020B0604020202020204" pitchFamily="34" charset="0"/>
                      </a:endParaRPr>
                    </a:p>
                    <a:p>
                      <a:pPr>
                        <a:lnSpc>
                          <a:spcPct val="115000"/>
                        </a:lnSpc>
                        <a:spcAft>
                          <a:spcPts val="0"/>
                        </a:spcAft>
                        <a:buNone/>
                      </a:pPr>
                      <a:r>
                        <a:rPr lang="en-GB" sz="1050" b="0" kern="100">
                          <a:effectLst/>
                          <a:latin typeface="Arial" panose="020B0604020202020204" pitchFamily="34" charset="0"/>
                          <a:cs typeface="Arial" panose="020B0604020202020204" pitchFamily="34" charset="0"/>
                        </a:rPr>
                        <a:t> </a:t>
                      </a:r>
                      <a:endParaRPr lang="en-GB" sz="1050" b="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buNone/>
                      </a:pPr>
                      <a:r>
                        <a:rPr lang="en-GB" sz="1050" b="1" kern="0">
                          <a:effectLst/>
                          <a:latin typeface="Arial" panose="020B0604020202020204" pitchFamily="34" charset="0"/>
                          <a:cs typeface="Arial" panose="020B0604020202020204" pitchFamily="34" charset="0"/>
                        </a:rPr>
                        <a:t>Key duties:</a:t>
                      </a:r>
                      <a:endParaRPr lang="en-GB" sz="1050" b="1"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Personal care (washing, dressing, toileting)</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Assistance with eating and mobility</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Supporting access to activities and community</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Promoting independence and wellbeing</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May require clinical oversight depending on duties</a:t>
                      </a:r>
                      <a:endParaRPr lang="en-GB" sz="105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buNone/>
                      </a:pPr>
                      <a:r>
                        <a:rPr lang="en-US" sz="1050" b="1" kern="100">
                          <a:effectLst/>
                          <a:latin typeface="Arial" panose="020B0604020202020204" pitchFamily="34" charset="0"/>
                          <a:ea typeface="Aptos" panose="020B0004020202020204" pitchFamily="34" charset="0"/>
                          <a:cs typeface="Arial" panose="020B0604020202020204" pitchFamily="34" charset="0"/>
                        </a:rPr>
                        <a:t>Key duties: </a:t>
                      </a:r>
                    </a:p>
                    <a:p>
                      <a:pPr marL="171450" marR="0" lvl="0" indent="-171450" algn="l" defTabSz="9144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lang="en-US" sz="1050">
                          <a:latin typeface="Arial" panose="020B0604020202020204" pitchFamily="34" charset="0"/>
                          <a:cs typeface="Arial" panose="020B0604020202020204" pitchFamily="34" charset="0"/>
                        </a:rPr>
                        <a:t>One-to-one, person-directed support across daily living, social, employment and health-related tasks</a:t>
                      </a:r>
                    </a:p>
                    <a:p>
                      <a:pPr marL="171450" marR="0" lvl="0" indent="-171450" algn="l" defTabSz="9144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lang="en-US" sz="1050">
                          <a:latin typeface="Arial" panose="020B0604020202020204" pitchFamily="34" charset="0"/>
                          <a:cs typeface="Arial" panose="020B0604020202020204" pitchFamily="34" charset="0"/>
                        </a:rPr>
                        <a:t>Flexible, </a:t>
                      </a:r>
                      <a:r>
                        <a:rPr lang="en-US" sz="1050" err="1">
                          <a:latin typeface="Arial" panose="020B0604020202020204" pitchFamily="34" charset="0"/>
                          <a:cs typeface="Arial" panose="020B0604020202020204" pitchFamily="34" charset="0"/>
                        </a:rPr>
                        <a:t>personalised</a:t>
                      </a:r>
                      <a:r>
                        <a:rPr lang="en-US" sz="1050">
                          <a:latin typeface="Arial" panose="020B0604020202020204" pitchFamily="34" charset="0"/>
                          <a:cs typeface="Arial" panose="020B0604020202020204" pitchFamily="34" charset="0"/>
                        </a:rPr>
                        <a:t> care based on individual preferences and routines </a:t>
                      </a:r>
                    </a:p>
                    <a:p>
                      <a:pPr marL="171450" marR="0" lvl="0" indent="-171450" algn="l" defTabSz="9144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lang="en-US" sz="1050">
                          <a:latin typeface="Arial" panose="020B0604020202020204" pitchFamily="34" charset="0"/>
                          <a:cs typeface="Arial" panose="020B0604020202020204" pitchFamily="34" charset="0"/>
                        </a:rPr>
                        <a:t>No formal leadership responsibilities;</a:t>
                      </a:r>
                    </a:p>
                    <a:p>
                      <a:pPr marL="171450" marR="0" lvl="0" indent="-171450" algn="l" defTabSz="9144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lang="en-US" sz="1050">
                          <a:latin typeface="Arial" panose="020B0604020202020204" pitchFamily="34" charset="0"/>
                          <a:cs typeface="Arial" panose="020B0604020202020204" pitchFamily="34" charset="0"/>
                        </a:rPr>
                        <a:t>Works independently under the direction of the person drawing on care</a:t>
                      </a:r>
                      <a:endParaRPr lang="en-US" sz="1050" b="0">
                        <a:latin typeface="Arial" panose="020B06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buNone/>
                      </a:pPr>
                      <a:r>
                        <a:rPr lang="en-GB" sz="1050" b="1" kern="0">
                          <a:effectLst/>
                          <a:latin typeface="Arial" panose="020B0604020202020204" pitchFamily="34" charset="0"/>
                          <a:cs typeface="Arial" panose="020B0604020202020204" pitchFamily="34" charset="0"/>
                        </a:rPr>
                        <a:t>Key duties:</a:t>
                      </a:r>
                      <a:endParaRPr lang="en-GB" sz="1050" b="1"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Condition-specific or specialist support</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Delegated healthcare tasks from professionals (e.g. Nurses, OTs)</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Requires additional, auditable training</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Requires ongoing competency assessments</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No leadership responsibilities</a:t>
                      </a:r>
                      <a:endParaRPr lang="en-GB" sz="1050" kern="100">
                        <a:effectLst/>
                        <a:latin typeface="Arial" panose="020B0604020202020204" pitchFamily="34" charset="0"/>
                        <a:cs typeface="Arial" panose="020B0604020202020204" pitchFamily="34" charset="0"/>
                      </a:endParaRPr>
                    </a:p>
                    <a:p>
                      <a:pPr>
                        <a:lnSpc>
                          <a:spcPct val="115000"/>
                        </a:lnSpc>
                        <a:spcAft>
                          <a:spcPts val="0"/>
                        </a:spcAft>
                        <a:buNone/>
                      </a:pPr>
                      <a:r>
                        <a:rPr lang="en-GB" sz="1050" kern="100">
                          <a:effectLst/>
                          <a:latin typeface="Arial" panose="020B0604020202020204" pitchFamily="34" charset="0"/>
                          <a:cs typeface="Arial" panose="020B0604020202020204" pitchFamily="34" charset="0"/>
                        </a:rPr>
                        <a:t> </a:t>
                      </a:r>
                      <a:endParaRPr lang="en-GB" sz="105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buNone/>
                      </a:pPr>
                      <a:r>
                        <a:rPr lang="en-GB" sz="1050" b="1" kern="0">
                          <a:effectLst/>
                          <a:latin typeface="Arial" panose="020B0604020202020204" pitchFamily="34" charset="0"/>
                          <a:cs typeface="Arial" panose="020B0604020202020204" pitchFamily="34" charset="0"/>
                        </a:rPr>
                        <a:t>Key duties:</a:t>
                      </a:r>
                      <a:endParaRPr lang="en-GB" sz="1050" b="1"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Supervises care staff</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Supports staff development</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May manage rotas or shift planning</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Acts as a point of escalation</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Explores career progression into practice or management</a:t>
                      </a:r>
                      <a:endParaRPr lang="en-GB" sz="105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buNone/>
                      </a:pPr>
                      <a:r>
                        <a:rPr lang="en-GB" sz="1050" b="1" kern="0">
                          <a:effectLst/>
                          <a:latin typeface="Arial" panose="020B0604020202020204" pitchFamily="34" charset="0"/>
                          <a:cs typeface="Arial" panose="020B0604020202020204" pitchFamily="34" charset="0"/>
                        </a:rPr>
                        <a:t>Key duties:</a:t>
                      </a:r>
                      <a:endParaRPr lang="en-GB" sz="1050" b="1"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Develops and maintains a specialism</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Coaches and mentors others</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Leads on best practice in a specific area</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Stays up to date with sector developments</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Drives quality improvement in practice</a:t>
                      </a:r>
                      <a:endParaRPr lang="en-GB" sz="1050" kern="100">
                        <a:effectLst/>
                        <a:latin typeface="Arial" panose="020B0604020202020204" pitchFamily="34" charset="0"/>
                        <a:cs typeface="Arial" panose="020B0604020202020204" pitchFamily="34" charset="0"/>
                      </a:endParaRPr>
                    </a:p>
                    <a:p>
                      <a:pPr marL="0" indent="0">
                        <a:lnSpc>
                          <a:spcPct val="115000"/>
                        </a:lnSpc>
                        <a:spcAft>
                          <a:spcPts val="0"/>
                        </a:spcAft>
                        <a:buFont typeface="Wingdings" panose="05000000000000000000" pitchFamily="2" charset="2"/>
                        <a:buNone/>
                      </a:pPr>
                      <a:endParaRPr lang="en-GB" sz="105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buNone/>
                      </a:pPr>
                      <a:r>
                        <a:rPr lang="en-GB" sz="1050" b="1" kern="0">
                          <a:effectLst/>
                          <a:latin typeface="Arial" panose="020B0604020202020204" pitchFamily="34" charset="0"/>
                          <a:cs typeface="Arial" panose="020B0604020202020204" pitchFamily="34" charset="0"/>
                        </a:rPr>
                        <a:t>Key duties:</a:t>
                      </a:r>
                      <a:endParaRPr lang="en-GB" sz="1050" b="1"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People management and staff development</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Supports decision-making and service delivery</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Acts as manager in the registered managers absence</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Helps ensure regulatory compliance</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May be preparing for a registered manager role</a:t>
                      </a:r>
                      <a:endParaRPr lang="en-GB" sz="1050" kern="100">
                        <a:effectLst/>
                        <a:latin typeface="Arial" panose="020B0604020202020204" pitchFamily="34" charset="0"/>
                        <a:cs typeface="Arial" panose="020B0604020202020204" pitchFamily="34" charset="0"/>
                      </a:endParaRPr>
                    </a:p>
                    <a:p>
                      <a:pPr>
                        <a:lnSpc>
                          <a:spcPct val="115000"/>
                        </a:lnSpc>
                        <a:spcAft>
                          <a:spcPts val="0"/>
                        </a:spcAft>
                        <a:buNone/>
                      </a:pPr>
                      <a:r>
                        <a:rPr lang="en-GB" sz="1050" kern="100">
                          <a:effectLst/>
                          <a:latin typeface="Arial" panose="020B0604020202020204" pitchFamily="34" charset="0"/>
                          <a:cs typeface="Arial" panose="020B0604020202020204" pitchFamily="34" charset="0"/>
                        </a:rPr>
                        <a:t> </a:t>
                      </a:r>
                      <a:endParaRPr lang="en-GB" sz="105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buNone/>
                      </a:pPr>
                      <a:r>
                        <a:rPr lang="en-GB" sz="1050" b="1" kern="0">
                          <a:effectLst/>
                          <a:latin typeface="Arial" panose="020B0604020202020204" pitchFamily="34" charset="0"/>
                          <a:cs typeface="Arial" panose="020B0604020202020204" pitchFamily="34" charset="0"/>
                        </a:rPr>
                        <a:t>Key duties:</a:t>
                      </a:r>
                      <a:endParaRPr lang="en-GB" sz="1050" b="1"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Strategic and operational leadership</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Ensures safe, person-centred care</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Staff training, recognition, and support</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Regulatory compliance and inspections</a:t>
                      </a:r>
                      <a:endParaRPr lang="en-GB" sz="1050" kern="100">
                        <a:effectLst/>
                        <a:latin typeface="Arial" panose="020B0604020202020204" pitchFamily="34" charset="0"/>
                        <a:cs typeface="Arial" panose="020B0604020202020204" pitchFamily="34" charset="0"/>
                      </a:endParaRPr>
                    </a:p>
                    <a:p>
                      <a:pPr marL="171450" indent="-171450">
                        <a:lnSpc>
                          <a:spcPct val="115000"/>
                        </a:lnSpc>
                        <a:spcAft>
                          <a:spcPts val="0"/>
                        </a:spcAft>
                        <a:buFont typeface="Wingdings" panose="05000000000000000000" pitchFamily="2" charset="2"/>
                        <a:buChar char="§"/>
                      </a:pPr>
                      <a:r>
                        <a:rPr lang="en-GB" sz="1050" kern="0">
                          <a:effectLst/>
                          <a:latin typeface="Arial" panose="020B0604020202020204" pitchFamily="34" charset="0"/>
                          <a:cs typeface="Arial" panose="020B0604020202020204" pitchFamily="34" charset="0"/>
                        </a:rPr>
                        <a:t>Makes informed decisions about service delivery</a:t>
                      </a:r>
                      <a:endParaRPr lang="en-GB" sz="1050" kern="100">
                        <a:effectLst/>
                        <a:latin typeface="Arial" panose="020B0604020202020204" pitchFamily="34" charset="0"/>
                        <a:ea typeface="Aptos" panose="020B0004020202020204" pitchFamily="34" charset="0"/>
                        <a:cs typeface="Arial" panose="020B0604020202020204" pitchFamily="34" charset="0"/>
                      </a:endParaRPr>
                    </a:p>
                  </a:txBody>
                  <a:tcPr marL="59342" marR="593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0037976"/>
                  </a:ext>
                </a:extLst>
              </a:tr>
            </a:tbl>
          </a:graphicData>
        </a:graphic>
      </p:graphicFrame>
      <p:sp>
        <p:nvSpPr>
          <p:cNvPr id="3" name="Text Placeholder 2">
            <a:extLst>
              <a:ext uri="{FF2B5EF4-FFF2-40B4-BE49-F238E27FC236}">
                <a16:creationId xmlns:a16="http://schemas.microsoft.com/office/drawing/2014/main" id="{B2AAEC87-4EAE-BF3C-83B5-421547D9CE1C}"/>
              </a:ext>
            </a:extLst>
          </p:cNvPr>
          <p:cNvSpPr>
            <a:spLocks noGrp="1"/>
          </p:cNvSpPr>
          <p:nvPr>
            <p:ph type="body" sz="quarter" idx="11"/>
          </p:nvPr>
        </p:nvSpPr>
        <p:spPr>
          <a:xfrm>
            <a:off x="141515" y="432708"/>
            <a:ext cx="8907463" cy="703263"/>
          </a:xfrm>
        </p:spPr>
        <p:txBody>
          <a:bodyPr>
            <a:normAutofit/>
          </a:bodyPr>
          <a:lstStyle/>
          <a:p>
            <a:pPr marL="0" indent="0">
              <a:buNone/>
            </a:pPr>
            <a:r>
              <a:rPr lang="en-GB">
                <a:solidFill>
                  <a:schemeClr val="bg2">
                    <a:lumMod val="50000"/>
                  </a:schemeClr>
                </a:solidFill>
              </a:rPr>
              <a:t>Currently published role categories</a:t>
            </a:r>
            <a:endParaRPr lang="en-GB" sz="2800">
              <a:solidFill>
                <a:schemeClr val="bg2">
                  <a:lumMod val="50000"/>
                </a:schemeClr>
              </a:solidFill>
            </a:endParaRPr>
          </a:p>
        </p:txBody>
      </p:sp>
      <p:sp>
        <p:nvSpPr>
          <p:cNvPr id="10" name="TextBox 9">
            <a:extLst>
              <a:ext uri="{FF2B5EF4-FFF2-40B4-BE49-F238E27FC236}">
                <a16:creationId xmlns:a16="http://schemas.microsoft.com/office/drawing/2014/main" id="{73FA18ED-5F5D-F522-4A70-E6E3FD308B3A}"/>
              </a:ext>
            </a:extLst>
          </p:cNvPr>
          <p:cNvSpPr txBox="1"/>
          <p:nvPr/>
        </p:nvSpPr>
        <p:spPr>
          <a:xfrm>
            <a:off x="-5954485" y="1732194"/>
            <a:ext cx="6096000" cy="369332"/>
          </a:xfrm>
          <a:prstGeom prst="rect">
            <a:avLst/>
          </a:prstGeom>
          <a:noFill/>
        </p:spPr>
        <p:txBody>
          <a:bodyPr wrap="square">
            <a:spAutoFit/>
          </a:bodyPr>
          <a:lstStyle/>
          <a:p>
            <a:pPr>
              <a:buNone/>
            </a:pPr>
            <a:r>
              <a:rPr lang="en-GB" sz="1800">
                <a:effectLst/>
                <a:latin typeface="Arial" panose="020B0604020202020204" pitchFamily="34" charset="0"/>
                <a:ea typeface="Aptos" panose="020B0004020202020204" pitchFamily="34" charset="0"/>
                <a:cs typeface="Aptos" panose="020B0004020202020204" pitchFamily="34" charset="0"/>
              </a:rPr>
              <a:t> </a:t>
            </a:r>
            <a:endParaRPr lang="en-GB" sz="160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4189277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A30A2-BE10-FBD8-D1EE-6479CF2892F7}"/>
            </a:ext>
          </a:extLst>
        </p:cNvPr>
        <p:cNvGrpSpPr/>
        <p:nvPr/>
      </p:nvGrpSpPr>
      <p:grpSpPr>
        <a:xfrm>
          <a:off x="0" y="0"/>
          <a:ext cx="0" cy="0"/>
          <a:chOff x="0" y="0"/>
          <a:chExt cx="0" cy="0"/>
        </a:xfrm>
      </p:grpSpPr>
      <p:pic>
        <p:nvPicPr>
          <p:cNvPr id="40" name="Picture 39">
            <a:extLst>
              <a:ext uri="{FF2B5EF4-FFF2-40B4-BE49-F238E27FC236}">
                <a16:creationId xmlns:a16="http://schemas.microsoft.com/office/drawing/2014/main" id="{721276C7-D96D-7D1C-E8D1-1F9F55D8A8DB}"/>
              </a:ext>
            </a:extLst>
          </p:cNvPr>
          <p:cNvPicPr>
            <a:picLocks noChangeAspect="1"/>
          </p:cNvPicPr>
          <p:nvPr/>
        </p:nvPicPr>
        <p:blipFill>
          <a:blip r:embed="rId3"/>
          <a:srcRect l="10257" t="14583" r="40044" b="13142"/>
          <a:stretch>
            <a:fillRect/>
          </a:stretch>
        </p:blipFill>
        <p:spPr>
          <a:xfrm>
            <a:off x="257953" y="2245742"/>
            <a:ext cx="3223393" cy="2753966"/>
          </a:xfrm>
          <a:prstGeom prst="rect">
            <a:avLst/>
          </a:prstGeom>
        </p:spPr>
      </p:pic>
      <p:pic>
        <p:nvPicPr>
          <p:cNvPr id="42" name="Picture 41">
            <a:extLst>
              <a:ext uri="{FF2B5EF4-FFF2-40B4-BE49-F238E27FC236}">
                <a16:creationId xmlns:a16="http://schemas.microsoft.com/office/drawing/2014/main" id="{1E78C830-27FB-4ED5-2D02-4E5FDF14575C}"/>
              </a:ext>
            </a:extLst>
          </p:cNvPr>
          <p:cNvPicPr>
            <a:picLocks noChangeAspect="1"/>
          </p:cNvPicPr>
          <p:nvPr/>
        </p:nvPicPr>
        <p:blipFill>
          <a:blip r:embed="rId4"/>
          <a:srcRect l="10588" t="20834" r="41922" b="8333"/>
          <a:stretch>
            <a:fillRect/>
          </a:stretch>
        </p:blipFill>
        <p:spPr>
          <a:xfrm>
            <a:off x="4340845" y="2245742"/>
            <a:ext cx="3223393" cy="2824623"/>
          </a:xfrm>
          <a:prstGeom prst="rect">
            <a:avLst/>
          </a:prstGeom>
        </p:spPr>
      </p:pic>
      <p:pic>
        <p:nvPicPr>
          <p:cNvPr id="44" name="Picture 43">
            <a:extLst>
              <a:ext uri="{FF2B5EF4-FFF2-40B4-BE49-F238E27FC236}">
                <a16:creationId xmlns:a16="http://schemas.microsoft.com/office/drawing/2014/main" id="{C00F12DD-9913-BF25-FD30-282DE81754B0}"/>
              </a:ext>
            </a:extLst>
          </p:cNvPr>
          <p:cNvPicPr>
            <a:picLocks noChangeAspect="1"/>
          </p:cNvPicPr>
          <p:nvPr/>
        </p:nvPicPr>
        <p:blipFill>
          <a:blip r:embed="rId5"/>
          <a:srcRect l="10997" t="12778" r="43227" b="15684"/>
          <a:stretch>
            <a:fillRect/>
          </a:stretch>
        </p:blipFill>
        <p:spPr>
          <a:xfrm>
            <a:off x="8647590" y="2245741"/>
            <a:ext cx="2999540" cy="2753967"/>
          </a:xfrm>
          <a:prstGeom prst="rect">
            <a:avLst/>
          </a:prstGeom>
        </p:spPr>
      </p:pic>
      <p:sp>
        <p:nvSpPr>
          <p:cNvPr id="45" name="TextBox 44">
            <a:extLst>
              <a:ext uri="{FF2B5EF4-FFF2-40B4-BE49-F238E27FC236}">
                <a16:creationId xmlns:a16="http://schemas.microsoft.com/office/drawing/2014/main" id="{ED2A24F6-88D7-FC4A-9A2F-8787F9AFE1A4}"/>
              </a:ext>
            </a:extLst>
          </p:cNvPr>
          <p:cNvSpPr txBox="1"/>
          <p:nvPr/>
        </p:nvSpPr>
        <p:spPr>
          <a:xfrm>
            <a:off x="257954" y="352478"/>
            <a:ext cx="113891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606060"/>
                </a:solidFill>
                <a:effectLst/>
                <a:uLnTx/>
                <a:uFillTx/>
                <a:latin typeface="Arial" panose="020B0604020202020204" pitchFamily="34" charset="0"/>
                <a:ea typeface="+mn-ea"/>
                <a:cs typeface="Arial" panose="020B0604020202020204" pitchFamily="34" charset="0"/>
              </a:rPr>
              <a:t>Finding the role categories</a:t>
            </a:r>
          </a:p>
        </p:txBody>
      </p:sp>
      <p:sp>
        <p:nvSpPr>
          <p:cNvPr id="47" name="TextBox 46">
            <a:extLst>
              <a:ext uri="{FF2B5EF4-FFF2-40B4-BE49-F238E27FC236}">
                <a16:creationId xmlns:a16="http://schemas.microsoft.com/office/drawing/2014/main" id="{290D15B8-043A-71A1-13CD-CB5AE818D2FF}"/>
              </a:ext>
            </a:extLst>
          </p:cNvPr>
          <p:cNvSpPr txBox="1"/>
          <p:nvPr/>
        </p:nvSpPr>
        <p:spPr>
          <a:xfrm>
            <a:off x="257953" y="5528575"/>
            <a:ext cx="1154352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6"/>
              </a:rPr>
              <a:t>www.gov.uk/government/publications/care-workforce-pathway-for-adult-social-care</a:t>
            </a: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6228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5DC10-2B0D-FB54-66E1-66137C3D10C2}"/>
            </a:ext>
          </a:extLst>
        </p:cNvPr>
        <p:cNvGrpSpPr/>
        <p:nvPr/>
      </p:nvGrpSpPr>
      <p:grpSpPr>
        <a:xfrm>
          <a:off x="0" y="0"/>
          <a:ext cx="0" cy="0"/>
          <a:chOff x="0" y="0"/>
          <a:chExt cx="0" cy="0"/>
        </a:xfrm>
      </p:grpSpPr>
      <p:sp>
        <p:nvSpPr>
          <p:cNvPr id="7" name="Parallelogram 7">
            <a:extLst>
              <a:ext uri="{FF2B5EF4-FFF2-40B4-BE49-F238E27FC236}">
                <a16:creationId xmlns:a16="http://schemas.microsoft.com/office/drawing/2014/main" id="{E0D76C7C-6B8D-C196-48C6-D97C54B2DA3B}"/>
              </a:ext>
            </a:extLst>
          </p:cNvPr>
          <p:cNvSpPr/>
          <p:nvPr/>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rallelogram 9">
            <a:extLst>
              <a:ext uri="{FF2B5EF4-FFF2-40B4-BE49-F238E27FC236}">
                <a16:creationId xmlns:a16="http://schemas.microsoft.com/office/drawing/2014/main" id="{31883A37-2E0A-CC23-1CD8-94B258AEC417}"/>
              </a:ext>
            </a:extLst>
          </p:cNvPr>
          <p:cNvSpPr/>
          <p:nvPr/>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ue and black text on a black background&#10;&#10;Description automatically generated">
            <a:extLst>
              <a:ext uri="{FF2B5EF4-FFF2-40B4-BE49-F238E27FC236}">
                <a16:creationId xmlns:a16="http://schemas.microsoft.com/office/drawing/2014/main" id="{35E4C1C5-6CDB-5576-7913-342D3E7FBD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11" name="TextBox 10">
            <a:extLst>
              <a:ext uri="{FF2B5EF4-FFF2-40B4-BE49-F238E27FC236}">
                <a16:creationId xmlns:a16="http://schemas.microsoft.com/office/drawing/2014/main" id="{C4B632A1-064B-496E-5FE4-250AB160499C}"/>
              </a:ext>
            </a:extLst>
          </p:cNvPr>
          <p:cNvSpPr txBox="1"/>
          <p:nvPr/>
        </p:nvSpPr>
        <p:spPr>
          <a:xfrm>
            <a:off x="257954" y="352478"/>
            <a:ext cx="9267046" cy="646331"/>
          </a:xfrm>
          <a:prstGeom prst="rect">
            <a:avLst/>
          </a:prstGeom>
          <a:noFill/>
        </p:spPr>
        <p:txBody>
          <a:bodyPr wrap="square" rtlCol="0">
            <a:spAutoFit/>
          </a:bodyPr>
          <a:lstStyle/>
          <a:p>
            <a:r>
              <a:rPr lang="en-US" sz="3600" b="1" noProof="0">
                <a:solidFill>
                  <a:srgbClr val="606060"/>
                </a:solidFill>
                <a:latin typeface="Arial" panose="020B0604020202020204" pitchFamily="34" charset="0"/>
                <a:cs typeface="Arial" panose="020B0604020202020204" pitchFamily="34" charset="0"/>
              </a:rPr>
              <a:t>Explore the Pathway</a:t>
            </a:r>
            <a:endParaRPr lang="en-GB" sz="3600" b="1" noProof="0">
              <a:solidFill>
                <a:srgbClr val="606060"/>
              </a:solidFill>
              <a:latin typeface="Arial" panose="020B0604020202020204" pitchFamily="34" charset="0"/>
              <a:cs typeface="Arial" panose="020B0604020202020204" pitchFamily="34" charset="0"/>
            </a:endParaRPr>
          </a:p>
        </p:txBody>
      </p:sp>
      <p:graphicFrame>
        <p:nvGraphicFramePr>
          <p:cNvPr id="12" name="Table 11">
            <a:extLst>
              <a:ext uri="{FF2B5EF4-FFF2-40B4-BE49-F238E27FC236}">
                <a16:creationId xmlns:a16="http://schemas.microsoft.com/office/drawing/2014/main" id="{A16FC4CD-5EF9-5F0E-E7BA-43DC69D33F25}"/>
              </a:ext>
            </a:extLst>
          </p:cNvPr>
          <p:cNvGraphicFramePr>
            <a:graphicFrameLocks noGrp="1"/>
          </p:cNvGraphicFramePr>
          <p:nvPr/>
        </p:nvGraphicFramePr>
        <p:xfrm>
          <a:off x="2374900" y="1442720"/>
          <a:ext cx="9474076" cy="4394200"/>
        </p:xfrm>
        <a:graphic>
          <a:graphicData uri="http://schemas.openxmlformats.org/drawingml/2006/table">
            <a:tbl>
              <a:tblPr firstRow="1" bandRow="1">
                <a:tableStyleId>{5C22544A-7EE6-4342-B048-85BDC9FD1C3A}</a:tableStyleId>
              </a:tblPr>
              <a:tblGrid>
                <a:gridCol w="2112265">
                  <a:extLst>
                    <a:ext uri="{9D8B030D-6E8A-4147-A177-3AD203B41FA5}">
                      <a16:colId xmlns:a16="http://schemas.microsoft.com/office/drawing/2014/main" val="710576973"/>
                    </a:ext>
                  </a:extLst>
                </a:gridCol>
                <a:gridCol w="4203786">
                  <a:extLst>
                    <a:ext uri="{9D8B030D-6E8A-4147-A177-3AD203B41FA5}">
                      <a16:colId xmlns:a16="http://schemas.microsoft.com/office/drawing/2014/main" val="141548714"/>
                    </a:ext>
                  </a:extLst>
                </a:gridCol>
                <a:gridCol w="3158025">
                  <a:extLst>
                    <a:ext uri="{9D8B030D-6E8A-4147-A177-3AD203B41FA5}">
                      <a16:colId xmlns:a16="http://schemas.microsoft.com/office/drawing/2014/main" val="2326711112"/>
                    </a:ext>
                  </a:extLst>
                </a:gridCol>
              </a:tblGrid>
              <a:tr h="370840">
                <a:tc>
                  <a:txBody>
                    <a:bodyPr/>
                    <a:lstStyle/>
                    <a:p>
                      <a:pPr algn="ctr"/>
                      <a:r>
                        <a:rPr lang="en-US">
                          <a:solidFill>
                            <a:schemeClr val="bg1"/>
                          </a:solidFill>
                        </a:rPr>
                        <a:t>What </a:t>
                      </a:r>
                      <a:endParaRPr lang="en-GB">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tc>
                  <a:txBody>
                    <a:bodyPr/>
                    <a:lstStyle/>
                    <a:p>
                      <a:pPr algn="ctr"/>
                      <a:r>
                        <a:rPr lang="en-US">
                          <a:solidFill>
                            <a:schemeClr val="bg1"/>
                          </a:solidFill>
                        </a:rPr>
                        <a:t>Why</a:t>
                      </a:r>
                      <a:endParaRPr lang="en-GB">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tc>
                  <a:txBody>
                    <a:bodyPr/>
                    <a:lstStyle/>
                    <a:p>
                      <a:pPr algn="ctr"/>
                      <a:r>
                        <a:rPr lang="en-US">
                          <a:solidFill>
                            <a:schemeClr val="bg1"/>
                          </a:solidFill>
                        </a:rPr>
                        <a:t>How </a:t>
                      </a:r>
                      <a:endParaRPr lang="en-GB">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extLst>
                  <a:ext uri="{0D108BD9-81ED-4DB2-BD59-A6C34878D82A}">
                    <a16:rowId xmlns:a16="http://schemas.microsoft.com/office/drawing/2014/main" val="2496584358"/>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kern="100">
                          <a:effectLst/>
                          <a:latin typeface="Arial" panose="020B0604020202020204" pitchFamily="34" charset="0"/>
                          <a:ea typeface="Aptos" panose="020B0004020202020204" pitchFamily="34" charset="0"/>
                          <a:cs typeface="Arial" panose="020B0604020202020204" pitchFamily="34" charset="0"/>
                        </a:rPr>
                        <a:t>Get to know the Pathway to understand how it can support your organisation. </a:t>
                      </a:r>
                    </a:p>
                    <a:p>
                      <a:pPr algn="ctr"/>
                      <a:endParaRPr lang="en-GB" sz="1400" b="1">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latin typeface="Arial" panose="020B0604020202020204" pitchFamily="34" charset="0"/>
                          <a:cs typeface="Arial" panose="020B0604020202020204" pitchFamily="34" charset="0"/>
                        </a:rPr>
                        <a:t>The Pathway can seem big at first and using it could lead to changes in your organisation. That’s why it’s important to start by thinking about what you want to achieve and how the Pathway can help. Once you’re clear on your goals, you can take it step by step, making changes at a pace that works for you, and your team.  </a:t>
                      </a:r>
                      <a:endParaRPr lang="en-GB" sz="14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latin typeface="Arial" panose="020B0604020202020204" pitchFamily="34" charset="0"/>
                          <a:cs typeface="Arial" panose="020B0604020202020204" pitchFamily="34" charset="0"/>
                        </a:rPr>
                        <a:t>Check out each of the role categories in the Pathway. They can all be found on the </a:t>
                      </a:r>
                      <a:r>
                        <a:rPr lang="en-US" sz="1400">
                          <a:latin typeface="Arial" panose="020B0604020202020204" pitchFamily="34" charset="0"/>
                          <a:cs typeface="Arial" panose="020B0604020202020204" pitchFamily="34" charset="0"/>
                          <a:hlinkClick r:id="rId4"/>
                        </a:rPr>
                        <a:t>GOV.UK website </a:t>
                      </a:r>
                      <a:r>
                        <a:rPr lang="en-US" sz="1400">
                          <a:latin typeface="Arial" panose="020B0604020202020204" pitchFamily="34" charset="0"/>
                          <a:cs typeface="Arial" panose="020B0604020202020204" pitchFamily="34" charset="0"/>
                        </a:rPr>
                        <a:t>and each contain knowledge, skills, </a:t>
                      </a:r>
                      <a:r>
                        <a:rPr lang="en-US" sz="1400" err="1">
                          <a:latin typeface="Arial" panose="020B0604020202020204" pitchFamily="34" charset="0"/>
                          <a:cs typeface="Arial" panose="020B0604020202020204" pitchFamily="34" charset="0"/>
                        </a:rPr>
                        <a:t>behaviours</a:t>
                      </a:r>
                      <a:r>
                        <a:rPr lang="en-US" sz="1400">
                          <a:latin typeface="Arial" panose="020B0604020202020204" pitchFamily="34" charset="0"/>
                          <a:cs typeface="Arial" panose="020B0604020202020204" pitchFamily="34" charset="0"/>
                        </a:rPr>
                        <a:t> and values. </a:t>
                      </a:r>
                      <a:endParaRPr lang="en-GB" sz="14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8814977"/>
                  </a:ext>
                </a:extLst>
              </a:tr>
              <a:tr h="1386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kern="100">
                          <a:effectLst/>
                          <a:latin typeface="Arial" panose="020B0604020202020204" pitchFamily="34" charset="0"/>
                          <a:ea typeface="Aptos" panose="020B0004020202020204" pitchFamily="34" charset="0"/>
                          <a:cs typeface="Arial" panose="020B0604020202020204" pitchFamily="34" charset="0"/>
                        </a:rPr>
                        <a:t>Learn from other organisations who have been using the Pathway already. </a:t>
                      </a:r>
                      <a:endParaRPr lang="en-GB" sz="1400" b="1" kern="100">
                        <a:latin typeface="Arial" panose="020B0604020202020204" pitchFamily="34" charset="0"/>
                        <a:ea typeface="Aptos" panose="020B0004020202020204" pitchFamily="34" charset="0"/>
                        <a:cs typeface="Arial" panose="020B0604020202020204" pitchFamily="34" charset="0"/>
                      </a:endParaRPr>
                    </a:p>
                    <a:p>
                      <a:pPr algn="ctr"/>
                      <a:endParaRPr lang="en-GB" sz="1400" b="1">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a:effectLst/>
                          <a:latin typeface="Arial" panose="020B0604020202020204" pitchFamily="34" charset="0"/>
                          <a:cs typeface="Arial" panose="020B0604020202020204" pitchFamily="34" charset="0"/>
                        </a:rPr>
                        <a:t>Learning from others who are already using the Pathway can help you to: </a:t>
                      </a:r>
                    </a:p>
                    <a:p>
                      <a:pPr marL="228600" indent="-228600">
                        <a:buFont typeface="Wingdings" panose="05000000000000000000" pitchFamily="2" charset="2"/>
                        <a:buChar char="§"/>
                      </a:pPr>
                      <a:r>
                        <a:rPr lang="en-US" sz="1400" b="0">
                          <a:effectLst/>
                          <a:latin typeface="Arial" panose="020B0604020202020204" pitchFamily="34" charset="0"/>
                          <a:cs typeface="Arial" panose="020B0604020202020204" pitchFamily="34" charset="0"/>
                        </a:rPr>
                        <a:t>Build confidence by showing that change is possible and has worked in similar settings.</a:t>
                      </a:r>
                    </a:p>
                    <a:p>
                      <a:pPr marL="228600" indent="-228600">
                        <a:buFont typeface="Wingdings" panose="05000000000000000000" pitchFamily="2" charset="2"/>
                        <a:buChar char="§"/>
                      </a:pPr>
                      <a:r>
                        <a:rPr lang="en-US" sz="1400" b="0">
                          <a:effectLst/>
                          <a:latin typeface="Arial" panose="020B0604020202020204" pitchFamily="34" charset="0"/>
                          <a:cs typeface="Arial" panose="020B0604020202020204" pitchFamily="34" charset="0"/>
                        </a:rPr>
                        <a:t>Save time and resources by adopting proven ways of working instead of starting from scratch.</a:t>
                      </a:r>
                    </a:p>
                    <a:p>
                      <a:pPr marL="228600" indent="-228600">
                        <a:buFont typeface="Wingdings" panose="05000000000000000000" pitchFamily="2" charset="2"/>
                        <a:buChar char="§"/>
                      </a:pPr>
                      <a:r>
                        <a:rPr lang="en-US" sz="1400" b="0">
                          <a:effectLst/>
                          <a:latin typeface="Arial" panose="020B0604020202020204" pitchFamily="34" charset="0"/>
                          <a:cs typeface="Arial" panose="020B0604020202020204" pitchFamily="34" charset="0"/>
                        </a:rPr>
                        <a:t>Spark ideas and innovation by exploring different approaches and perspectives.</a:t>
                      </a:r>
                    </a:p>
                    <a:p>
                      <a:pPr marL="228600" indent="-228600">
                        <a:buFont typeface="Wingdings" panose="05000000000000000000" pitchFamily="2" charset="2"/>
                        <a:buChar char="§"/>
                      </a:pPr>
                      <a:r>
                        <a:rPr lang="en-US" sz="1400" b="0">
                          <a:effectLst/>
                          <a:latin typeface="Arial" panose="020B0604020202020204" pitchFamily="34" charset="0"/>
                          <a:cs typeface="Arial" panose="020B0604020202020204" pitchFamily="34" charset="0"/>
                        </a:rPr>
                        <a:t>Strengthen buy-in from teams by sharing real-world success stories that feel relatable and achievable.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latin typeface="Arial" panose="020B0604020202020204" pitchFamily="34" charset="0"/>
                          <a:cs typeface="Arial" panose="020B0604020202020204" pitchFamily="34" charset="0"/>
                        </a:rPr>
                        <a:t>Visit the Skills for Care website to find </a:t>
                      </a:r>
                      <a:r>
                        <a:rPr lang="en-US" sz="1400">
                          <a:latin typeface="Arial" panose="020B0604020202020204" pitchFamily="34" charset="0"/>
                          <a:cs typeface="Arial" panose="020B0604020202020204" pitchFamily="34" charset="0"/>
                          <a:hlinkClick r:id="rId5"/>
                        </a:rPr>
                        <a:t>case studies and a podcast.</a:t>
                      </a:r>
                      <a:endParaRPr lang="en-GB" sz="14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303478"/>
                  </a:ext>
                </a:extLst>
              </a:tr>
            </a:tbl>
          </a:graphicData>
        </a:graphic>
      </p:graphicFrame>
      <p:pic>
        <p:nvPicPr>
          <p:cNvPr id="13" name="Graphic 30" descr="Route (Two Pins With A Path) with solid fill">
            <a:extLst>
              <a:ext uri="{FF2B5EF4-FFF2-40B4-BE49-F238E27FC236}">
                <a16:creationId xmlns:a16="http://schemas.microsoft.com/office/drawing/2014/main" id="{5350F3E2-7E01-BC43-202B-71A2B9F3E2C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7954" y="1698126"/>
            <a:ext cx="1842135" cy="1842135"/>
          </a:xfrm>
          <a:prstGeom prst="rect">
            <a:avLst/>
          </a:prstGeom>
        </p:spPr>
      </p:pic>
      <p:pic>
        <p:nvPicPr>
          <p:cNvPr id="14" name="Graphic 29" descr="Classroom with solid fill">
            <a:extLst>
              <a:ext uri="{FF2B5EF4-FFF2-40B4-BE49-F238E27FC236}">
                <a16:creationId xmlns:a16="http://schemas.microsoft.com/office/drawing/2014/main" id="{9C36FA4A-FEB5-7AFE-1144-0BECE97C800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4745" y="3909060"/>
            <a:ext cx="1842135" cy="1842135"/>
          </a:xfrm>
          <a:prstGeom prst="rect">
            <a:avLst/>
          </a:prstGeom>
        </p:spPr>
      </p:pic>
    </p:spTree>
    <p:extLst>
      <p:ext uri="{BB962C8B-B14F-4D97-AF65-F5344CB8AC3E}">
        <p14:creationId xmlns:p14="http://schemas.microsoft.com/office/powerpoint/2010/main" val="36363241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EE83D-A7CC-7AE9-F01F-5DD0A6AB43D4}"/>
            </a:ext>
          </a:extLst>
        </p:cNvPr>
        <p:cNvGrpSpPr/>
        <p:nvPr/>
      </p:nvGrpSpPr>
      <p:grpSpPr>
        <a:xfrm>
          <a:off x="0" y="0"/>
          <a:ext cx="0" cy="0"/>
          <a:chOff x="0" y="0"/>
          <a:chExt cx="0" cy="0"/>
        </a:xfrm>
      </p:grpSpPr>
      <p:sp>
        <p:nvSpPr>
          <p:cNvPr id="7" name="Parallelogram 7">
            <a:extLst>
              <a:ext uri="{FF2B5EF4-FFF2-40B4-BE49-F238E27FC236}">
                <a16:creationId xmlns:a16="http://schemas.microsoft.com/office/drawing/2014/main" id="{3C72A285-7F2F-5C8A-F097-FEF8E3F8E0A2}"/>
              </a:ext>
            </a:extLst>
          </p:cNvPr>
          <p:cNvSpPr/>
          <p:nvPr/>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rallelogram 9">
            <a:extLst>
              <a:ext uri="{FF2B5EF4-FFF2-40B4-BE49-F238E27FC236}">
                <a16:creationId xmlns:a16="http://schemas.microsoft.com/office/drawing/2014/main" id="{DFDEBC2B-93A6-FF2B-4A8A-C0259C79D115}"/>
              </a:ext>
            </a:extLst>
          </p:cNvPr>
          <p:cNvSpPr/>
          <p:nvPr/>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ue and black text on a black background&#10;&#10;Description automatically generated">
            <a:extLst>
              <a:ext uri="{FF2B5EF4-FFF2-40B4-BE49-F238E27FC236}">
                <a16:creationId xmlns:a16="http://schemas.microsoft.com/office/drawing/2014/main" id="{377F4D78-4968-3B03-7DE2-1312698F00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11" name="TextBox 10">
            <a:extLst>
              <a:ext uri="{FF2B5EF4-FFF2-40B4-BE49-F238E27FC236}">
                <a16:creationId xmlns:a16="http://schemas.microsoft.com/office/drawing/2014/main" id="{4412D68A-51F9-9BF2-0479-3A9CE24DE722}"/>
              </a:ext>
            </a:extLst>
          </p:cNvPr>
          <p:cNvSpPr txBox="1"/>
          <p:nvPr/>
        </p:nvSpPr>
        <p:spPr>
          <a:xfrm>
            <a:off x="257954" y="352478"/>
            <a:ext cx="11389176" cy="646331"/>
          </a:xfrm>
          <a:prstGeom prst="rect">
            <a:avLst/>
          </a:prstGeom>
          <a:noFill/>
        </p:spPr>
        <p:txBody>
          <a:bodyPr wrap="square" rtlCol="0">
            <a:spAutoFit/>
          </a:bodyPr>
          <a:lstStyle/>
          <a:p>
            <a:r>
              <a:rPr lang="en-US" sz="3600" b="1" noProof="0">
                <a:solidFill>
                  <a:srgbClr val="606060"/>
                </a:solidFill>
                <a:latin typeface="Arial" panose="020B0604020202020204" pitchFamily="34" charset="0"/>
                <a:cs typeface="Arial" panose="020B0604020202020204" pitchFamily="34" charset="0"/>
              </a:rPr>
              <a:t>Explore the Pathway</a:t>
            </a:r>
            <a:endParaRPr lang="en-GB" sz="3600" b="1" noProof="0">
              <a:solidFill>
                <a:srgbClr val="606060"/>
              </a:solidFill>
              <a:latin typeface="Arial" panose="020B0604020202020204" pitchFamily="34" charset="0"/>
              <a:cs typeface="Arial" panose="020B0604020202020204" pitchFamily="34" charset="0"/>
            </a:endParaRPr>
          </a:p>
        </p:txBody>
      </p:sp>
      <p:graphicFrame>
        <p:nvGraphicFramePr>
          <p:cNvPr id="12" name="Table 11">
            <a:extLst>
              <a:ext uri="{FF2B5EF4-FFF2-40B4-BE49-F238E27FC236}">
                <a16:creationId xmlns:a16="http://schemas.microsoft.com/office/drawing/2014/main" id="{CCB32214-A2F2-932E-8565-3E4FD3CE3EE2}"/>
              </a:ext>
            </a:extLst>
          </p:cNvPr>
          <p:cNvGraphicFramePr>
            <a:graphicFrameLocks noGrp="1"/>
          </p:cNvGraphicFramePr>
          <p:nvPr/>
        </p:nvGraphicFramePr>
        <p:xfrm>
          <a:off x="2603500" y="2344420"/>
          <a:ext cx="9245477" cy="2169160"/>
        </p:xfrm>
        <a:graphic>
          <a:graphicData uri="http://schemas.openxmlformats.org/drawingml/2006/table">
            <a:tbl>
              <a:tblPr firstRow="1" bandRow="1">
                <a:tableStyleId>{5C22544A-7EE6-4342-B048-85BDC9FD1C3A}</a:tableStyleId>
              </a:tblPr>
              <a:tblGrid>
                <a:gridCol w="2061299">
                  <a:extLst>
                    <a:ext uri="{9D8B030D-6E8A-4147-A177-3AD203B41FA5}">
                      <a16:colId xmlns:a16="http://schemas.microsoft.com/office/drawing/2014/main" val="710576973"/>
                    </a:ext>
                  </a:extLst>
                </a:gridCol>
                <a:gridCol w="4102352">
                  <a:extLst>
                    <a:ext uri="{9D8B030D-6E8A-4147-A177-3AD203B41FA5}">
                      <a16:colId xmlns:a16="http://schemas.microsoft.com/office/drawing/2014/main" val="141548714"/>
                    </a:ext>
                  </a:extLst>
                </a:gridCol>
                <a:gridCol w="3081826">
                  <a:extLst>
                    <a:ext uri="{9D8B030D-6E8A-4147-A177-3AD203B41FA5}">
                      <a16:colId xmlns:a16="http://schemas.microsoft.com/office/drawing/2014/main" val="2326711112"/>
                    </a:ext>
                  </a:extLst>
                </a:gridCol>
              </a:tblGrid>
              <a:tr h="370840">
                <a:tc>
                  <a:txBody>
                    <a:bodyPr/>
                    <a:lstStyle/>
                    <a:p>
                      <a:pPr algn="ctr"/>
                      <a:r>
                        <a:rPr lang="en-US"/>
                        <a:t>What </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tc>
                  <a:txBody>
                    <a:bodyPr/>
                    <a:lstStyle/>
                    <a:p>
                      <a:pPr algn="ctr"/>
                      <a:r>
                        <a:rPr lang="en-US"/>
                        <a:t>Why</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tc>
                  <a:txBody>
                    <a:bodyPr/>
                    <a:lstStyle/>
                    <a:p>
                      <a:pPr algn="ctr"/>
                      <a:r>
                        <a:rPr lang="en-US"/>
                        <a:t>How </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extLst>
                  <a:ext uri="{0D108BD9-81ED-4DB2-BD59-A6C34878D82A}">
                    <a16:rowId xmlns:a16="http://schemas.microsoft.com/office/drawing/2014/main" val="2496584358"/>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a:effectLst/>
                          <a:latin typeface="Arial" panose="020B0604020202020204" pitchFamily="34" charset="0"/>
                          <a:ea typeface="Aptos" panose="020B0004020202020204" pitchFamily="34" charset="0"/>
                          <a:cs typeface="Arial" panose="020B0604020202020204" pitchFamily="34" charset="0"/>
                        </a:rPr>
                        <a:t>Check out the resources to support you to introduce the Pathway</a:t>
                      </a:r>
                      <a:endParaRPr lang="en-GB" sz="1600" b="1">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a:latin typeface="Arial" panose="020B0604020202020204" pitchFamily="34" charset="0"/>
                          <a:cs typeface="Arial" panose="020B0604020202020204" pitchFamily="34" charset="0"/>
                        </a:rPr>
                        <a:t>There are a range of resources to support you to use the Pathway. You can find these on the Skills for Care website. </a:t>
                      </a:r>
                      <a:r>
                        <a:rPr lang="en-US" sz="1600" b="1">
                          <a:latin typeface="Arial" panose="020B0604020202020204" pitchFamily="34" charset="0"/>
                          <a:cs typeface="Arial" panose="020B0604020202020204" pitchFamily="34" charset="0"/>
                        </a:rPr>
                        <a:t>These resources will be changing early next year</a:t>
                      </a:r>
                      <a:r>
                        <a:rPr lang="en-US" sz="1600">
                          <a:latin typeface="Arial" panose="020B0604020202020204" pitchFamily="34" charset="0"/>
                          <a:cs typeface="Arial" panose="020B0604020202020204" pitchFamily="34" charset="0"/>
                        </a:rPr>
                        <a:t>, but looking at what’s available now, might inspire you to consider your approach to using the Pathway. </a:t>
                      </a:r>
                      <a:endParaRPr lang="en-GB" sz="1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a:latin typeface="Arial" panose="020B0604020202020204" pitchFamily="34" charset="0"/>
                          <a:cs typeface="Arial" panose="020B0604020202020204" pitchFamily="34" charset="0"/>
                        </a:rPr>
                        <a:t>Visit the Skills for Care website to </a:t>
                      </a:r>
                      <a:r>
                        <a:rPr lang="en-US" sz="1600">
                          <a:latin typeface="Arial" panose="020B0604020202020204" pitchFamily="34" charset="0"/>
                          <a:cs typeface="Arial" panose="020B0604020202020204" pitchFamily="34" charset="0"/>
                          <a:hlinkClick r:id="rId4"/>
                        </a:rPr>
                        <a:t>view resources.</a:t>
                      </a:r>
                      <a:endParaRPr lang="en-GB" sz="1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7426961"/>
                  </a:ext>
                </a:extLst>
              </a:tr>
            </a:tbl>
          </a:graphicData>
        </a:graphic>
      </p:graphicFrame>
      <p:pic>
        <p:nvPicPr>
          <p:cNvPr id="2" name="Graphic 28" descr="Books on shelf with solid fill">
            <a:extLst>
              <a:ext uri="{FF2B5EF4-FFF2-40B4-BE49-F238E27FC236}">
                <a16:creationId xmlns:a16="http://schemas.microsoft.com/office/drawing/2014/main" id="{A7C1AA5F-3542-7B8A-A98F-34534C55AB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7954" y="2497034"/>
            <a:ext cx="2229045" cy="2229045"/>
          </a:xfrm>
          <a:prstGeom prst="rect">
            <a:avLst/>
          </a:prstGeom>
        </p:spPr>
      </p:pic>
    </p:spTree>
    <p:extLst>
      <p:ext uri="{BB962C8B-B14F-4D97-AF65-F5344CB8AC3E}">
        <p14:creationId xmlns:p14="http://schemas.microsoft.com/office/powerpoint/2010/main" val="764784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F1B19-E37E-AFE8-E5FC-59C66078C34F}"/>
            </a:ext>
          </a:extLst>
        </p:cNvPr>
        <p:cNvGrpSpPr/>
        <p:nvPr/>
      </p:nvGrpSpPr>
      <p:grpSpPr>
        <a:xfrm>
          <a:off x="0" y="0"/>
          <a:ext cx="0" cy="0"/>
          <a:chOff x="0" y="0"/>
          <a:chExt cx="0" cy="0"/>
        </a:xfrm>
      </p:grpSpPr>
      <p:sp>
        <p:nvSpPr>
          <p:cNvPr id="7" name="Parallelogram 7">
            <a:extLst>
              <a:ext uri="{FF2B5EF4-FFF2-40B4-BE49-F238E27FC236}">
                <a16:creationId xmlns:a16="http://schemas.microsoft.com/office/drawing/2014/main" id="{AF35B69A-E1FE-A0C7-48EA-A462479A3650}"/>
              </a:ext>
            </a:extLst>
          </p:cNvPr>
          <p:cNvSpPr/>
          <p:nvPr/>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rallelogram 9">
            <a:extLst>
              <a:ext uri="{FF2B5EF4-FFF2-40B4-BE49-F238E27FC236}">
                <a16:creationId xmlns:a16="http://schemas.microsoft.com/office/drawing/2014/main" id="{D1538565-72F3-09EB-54A6-F312BDA8EB86}"/>
              </a:ext>
            </a:extLst>
          </p:cNvPr>
          <p:cNvSpPr/>
          <p:nvPr/>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ue and black text on a black background&#10;&#10;Description automatically generated">
            <a:extLst>
              <a:ext uri="{FF2B5EF4-FFF2-40B4-BE49-F238E27FC236}">
                <a16:creationId xmlns:a16="http://schemas.microsoft.com/office/drawing/2014/main" id="{CD55A9F3-C4AB-B13B-EEB3-26593B3DB1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6" name="TextBox 5">
            <a:extLst>
              <a:ext uri="{FF2B5EF4-FFF2-40B4-BE49-F238E27FC236}">
                <a16:creationId xmlns:a16="http://schemas.microsoft.com/office/drawing/2014/main" id="{E9702DCF-42D4-C6EC-7FEF-F2EE6E4026F5}"/>
              </a:ext>
            </a:extLst>
          </p:cNvPr>
          <p:cNvSpPr txBox="1"/>
          <p:nvPr/>
        </p:nvSpPr>
        <p:spPr>
          <a:xfrm>
            <a:off x="257954" y="352478"/>
            <a:ext cx="11389176" cy="646331"/>
          </a:xfrm>
          <a:prstGeom prst="rect">
            <a:avLst/>
          </a:prstGeom>
          <a:noFill/>
        </p:spPr>
        <p:txBody>
          <a:bodyPr wrap="square" rtlCol="0">
            <a:spAutoFit/>
          </a:bodyPr>
          <a:lstStyle/>
          <a:p>
            <a:r>
              <a:rPr lang="en-US" sz="3600" b="1" noProof="0">
                <a:solidFill>
                  <a:srgbClr val="606060"/>
                </a:solidFill>
                <a:latin typeface="Arial" panose="020B0604020202020204" pitchFamily="34" charset="0"/>
                <a:cs typeface="Arial" panose="020B0604020202020204" pitchFamily="34" charset="0"/>
              </a:rPr>
              <a:t>Prepare to use the Pathway</a:t>
            </a:r>
            <a:endParaRPr lang="en-GB" sz="3600" b="1" noProof="0">
              <a:solidFill>
                <a:srgbClr val="606060"/>
              </a:solidFill>
              <a:latin typeface="Arial" panose="020B0604020202020204" pitchFamily="34" charset="0"/>
              <a:cs typeface="Arial" panose="020B0604020202020204" pitchFamily="34" charset="0"/>
            </a:endParaRPr>
          </a:p>
        </p:txBody>
      </p:sp>
      <p:graphicFrame>
        <p:nvGraphicFramePr>
          <p:cNvPr id="10" name="Table 9">
            <a:extLst>
              <a:ext uri="{FF2B5EF4-FFF2-40B4-BE49-F238E27FC236}">
                <a16:creationId xmlns:a16="http://schemas.microsoft.com/office/drawing/2014/main" id="{4E857D7B-B025-1B1B-8083-1C91AE924AF6}"/>
              </a:ext>
            </a:extLst>
          </p:cNvPr>
          <p:cNvGraphicFramePr>
            <a:graphicFrameLocks noGrp="1"/>
          </p:cNvGraphicFramePr>
          <p:nvPr/>
        </p:nvGraphicFramePr>
        <p:xfrm>
          <a:off x="1733550" y="1288584"/>
          <a:ext cx="10115427" cy="4814896"/>
        </p:xfrm>
        <a:graphic>
          <a:graphicData uri="http://schemas.openxmlformats.org/drawingml/2006/table">
            <a:tbl>
              <a:tblPr firstRow="1" bandRow="1">
                <a:tableStyleId>{5C22544A-7EE6-4342-B048-85BDC9FD1C3A}</a:tableStyleId>
              </a:tblPr>
              <a:tblGrid>
                <a:gridCol w="1965082">
                  <a:extLst>
                    <a:ext uri="{9D8B030D-6E8A-4147-A177-3AD203B41FA5}">
                      <a16:colId xmlns:a16="http://schemas.microsoft.com/office/drawing/2014/main" val="710576973"/>
                    </a:ext>
                  </a:extLst>
                </a:gridCol>
                <a:gridCol w="4144476">
                  <a:extLst>
                    <a:ext uri="{9D8B030D-6E8A-4147-A177-3AD203B41FA5}">
                      <a16:colId xmlns:a16="http://schemas.microsoft.com/office/drawing/2014/main" val="141548714"/>
                    </a:ext>
                  </a:extLst>
                </a:gridCol>
                <a:gridCol w="4005869">
                  <a:extLst>
                    <a:ext uri="{9D8B030D-6E8A-4147-A177-3AD203B41FA5}">
                      <a16:colId xmlns:a16="http://schemas.microsoft.com/office/drawing/2014/main" val="2326711112"/>
                    </a:ext>
                  </a:extLst>
                </a:gridCol>
              </a:tblGrid>
              <a:tr h="631516">
                <a:tc>
                  <a:txBody>
                    <a:bodyPr/>
                    <a:lstStyle/>
                    <a:p>
                      <a:pPr algn="ctr"/>
                      <a:r>
                        <a:rPr lang="en-US"/>
                        <a:t>What </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tc>
                  <a:txBody>
                    <a:bodyPr/>
                    <a:lstStyle/>
                    <a:p>
                      <a:pPr algn="ctr"/>
                      <a:r>
                        <a:rPr lang="en-US"/>
                        <a:t>Why</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tc>
                  <a:txBody>
                    <a:bodyPr/>
                    <a:lstStyle/>
                    <a:p>
                      <a:pPr algn="ctr"/>
                      <a:r>
                        <a:rPr lang="en-US"/>
                        <a:t>How </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extLst>
                  <a:ext uri="{0D108BD9-81ED-4DB2-BD59-A6C34878D82A}">
                    <a16:rowId xmlns:a16="http://schemas.microsoft.com/office/drawing/2014/main" val="249658435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50" b="1" kern="0">
                          <a:effectLst/>
                          <a:latin typeface="Arial" panose="020B0604020202020204" pitchFamily="34" charset="0"/>
                          <a:ea typeface="Times New Roman" panose="02020603050405020304" pitchFamily="18" charset="0"/>
                          <a:cs typeface="Arial" panose="020B0604020202020204" pitchFamily="34" charset="0"/>
                        </a:rPr>
                        <a:t>Get approval to introduce or test the Pathway in your organisation.</a:t>
                      </a:r>
                      <a:endParaRPr lang="en-GB" sz="1350" b="1" kern="100">
                        <a:effectLst/>
                        <a:latin typeface="Arial" panose="020B0604020202020204" pitchFamily="34" charset="0"/>
                        <a:ea typeface="Aptos" panose="020B0004020202020204" pitchFamily="34" charset="0"/>
                        <a:cs typeface="Arial" panose="020B0604020202020204" pitchFamily="34" charset="0"/>
                      </a:endParaRPr>
                    </a:p>
                    <a:p>
                      <a:pPr algn="ctr"/>
                      <a:endParaRPr lang="en-GB" sz="1350" b="1">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350" kern="1200">
                          <a:solidFill>
                            <a:schemeClr val="dk1"/>
                          </a:solidFill>
                          <a:effectLst/>
                          <a:latin typeface="Arial" panose="020B0604020202020204" pitchFamily="34" charset="0"/>
                          <a:ea typeface="+mn-ea"/>
                          <a:cs typeface="Arial" panose="020B0604020202020204" pitchFamily="34" charset="0"/>
                        </a:rPr>
                        <a:t>The Pathway may lead to changes that affect staff, budgets or other resources. Because of this, senior leaders will need to decide whether to use part or all of the Pathway.</a:t>
                      </a:r>
                      <a:endParaRPr lang="en-US" sz="135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350">
                          <a:latin typeface="Arial" panose="020B0604020202020204" pitchFamily="34" charset="0"/>
                          <a:cs typeface="Arial" panose="020B0604020202020204" pitchFamily="34" charset="0"/>
                        </a:rPr>
                        <a:t>You could write a report or briefing paper for your senior leaders, explaining what the Pathway is, its purpose, what it aims to achieve, and how it could support improvements in your organisation. </a:t>
                      </a:r>
                      <a:endParaRPr lang="en-GB" sz="135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881497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50" b="1" kern="0">
                          <a:effectLst/>
                          <a:latin typeface="Arial" panose="020B0604020202020204" pitchFamily="34" charset="0"/>
                          <a:ea typeface="Times New Roman" panose="02020603050405020304" pitchFamily="18" charset="0"/>
                          <a:cs typeface="Arial" panose="020B0604020202020204" pitchFamily="34" charset="0"/>
                        </a:rPr>
                        <a:t>Set up a team to trial using part of it. </a:t>
                      </a:r>
                      <a:endParaRPr lang="en-GB" sz="1350" b="1" kern="100">
                        <a:effectLst/>
                        <a:latin typeface="Arial" panose="020B0604020202020204" pitchFamily="34" charset="0"/>
                        <a:ea typeface="Aptos" panose="020B0004020202020204" pitchFamily="34" charset="0"/>
                        <a:cs typeface="Arial" panose="020B0604020202020204" pitchFamily="34" charset="0"/>
                      </a:endParaRPr>
                    </a:p>
                    <a:p>
                      <a:pPr algn="ctr"/>
                      <a:endParaRPr lang="en-GB" sz="1350" b="1">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350" b="0">
                          <a:latin typeface="Arial" panose="020B0604020202020204" pitchFamily="34" charset="0"/>
                          <a:cs typeface="Arial" panose="020B0604020202020204" pitchFamily="34" charset="0"/>
                        </a:rPr>
                        <a:t>Introducing the Pathway will take planning, time, and  motivation. There is no deadline to introduce or use the Pathway, you can do it at a pace that feels right for your people and your organisation, and you can align it to tasks that you already have planned (like reviewing job descriptions or your training </a:t>
                      </a:r>
                      <a:r>
                        <a:rPr lang="en-US" sz="1350" b="0" err="1">
                          <a:latin typeface="Arial" panose="020B0604020202020204" pitchFamily="34" charset="0"/>
                          <a:cs typeface="Arial" panose="020B0604020202020204" pitchFamily="34" charset="0"/>
                        </a:rPr>
                        <a:t>programme</a:t>
                      </a:r>
                      <a:r>
                        <a:rPr lang="en-US" sz="1350" b="0">
                          <a:latin typeface="Arial" panose="020B0604020202020204" pitchFamily="34"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350" b="0">
                          <a:latin typeface="Arial" panose="020B0604020202020204" pitchFamily="34" charset="0"/>
                          <a:cs typeface="Arial" panose="020B0604020202020204" pitchFamily="34" charset="0"/>
                        </a:rPr>
                        <a:t>Form a team to lead the work, this could include HR, Learning &amp; Development (if you have them), and others who know your organisation well. Your team can help to: </a:t>
                      </a:r>
                    </a:p>
                    <a:p>
                      <a:pPr marL="171450" indent="-171450">
                        <a:buFont typeface="Wingdings" panose="05000000000000000000" pitchFamily="2" charset="2"/>
                        <a:buChar char="§"/>
                      </a:pPr>
                      <a:r>
                        <a:rPr lang="en-US" sz="1350" b="0">
                          <a:latin typeface="Arial" panose="020B0604020202020204" pitchFamily="34" charset="0"/>
                          <a:cs typeface="Arial" panose="020B0604020202020204" pitchFamily="34" charset="0"/>
                        </a:rPr>
                        <a:t>Develop a realistic plan</a:t>
                      </a:r>
                    </a:p>
                    <a:p>
                      <a:pPr marL="171450" indent="-171450">
                        <a:buFont typeface="Wingdings" panose="05000000000000000000" pitchFamily="2" charset="2"/>
                        <a:buChar char="§"/>
                      </a:pPr>
                      <a:r>
                        <a:rPr lang="en-US" sz="1350" b="0">
                          <a:latin typeface="Arial" panose="020B0604020202020204" pitchFamily="34" charset="0"/>
                          <a:cs typeface="Arial" panose="020B0604020202020204" pitchFamily="34" charset="0"/>
                        </a:rPr>
                        <a:t>Manage the process</a:t>
                      </a:r>
                    </a:p>
                    <a:p>
                      <a:pPr marL="171450" indent="-171450">
                        <a:buFont typeface="Wingdings" panose="05000000000000000000" pitchFamily="2" charset="2"/>
                        <a:buChar char="§"/>
                      </a:pPr>
                      <a:r>
                        <a:rPr lang="en-US" sz="1350" b="0">
                          <a:latin typeface="Arial" panose="020B0604020202020204" pitchFamily="34" charset="0"/>
                          <a:cs typeface="Arial" panose="020B0604020202020204" pitchFamily="34" charset="0"/>
                        </a:rPr>
                        <a:t>Align the Pathway with current policies</a:t>
                      </a:r>
                    </a:p>
                    <a:p>
                      <a:pPr marL="171450" indent="-171450">
                        <a:buFont typeface="Wingdings" panose="05000000000000000000" pitchFamily="2" charset="2"/>
                        <a:buChar char="§"/>
                      </a:pPr>
                      <a:r>
                        <a:rPr lang="en-US" sz="1350" b="0">
                          <a:latin typeface="Arial" panose="020B0604020202020204" pitchFamily="34" charset="0"/>
                          <a:cs typeface="Arial" panose="020B0604020202020204" pitchFamily="34" charset="0"/>
                        </a:rPr>
                        <a:t>Support staff communication and engagement</a:t>
                      </a:r>
                    </a:p>
                    <a:p>
                      <a:endParaRPr lang="en-GB" sz="135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303478"/>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50" b="1" kern="0">
                          <a:effectLst/>
                          <a:latin typeface="Arial" panose="020B0604020202020204" pitchFamily="34" charset="0"/>
                          <a:ea typeface="Times New Roman" panose="02020603050405020304" pitchFamily="18" charset="0"/>
                          <a:cs typeface="Arial" panose="020B0604020202020204" pitchFamily="34" charset="0"/>
                        </a:rPr>
                        <a:t>Agree your governance. </a:t>
                      </a:r>
                      <a:endParaRPr lang="en-GB" sz="1350" b="1" kern="100">
                        <a:effectLst/>
                        <a:latin typeface="Arial" panose="020B0604020202020204" pitchFamily="34" charset="0"/>
                        <a:ea typeface="Aptos" panose="020B00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350" b="1">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350">
                          <a:latin typeface="Arial" panose="020B0604020202020204" pitchFamily="34" charset="0"/>
                          <a:cs typeface="Arial" panose="020B0604020202020204" pitchFamily="34" charset="0"/>
                        </a:rPr>
                        <a:t>Using the Pathway may affect job descriptions, recruitment, and staff management, so you will need to ensure that any changes follow your </a:t>
                      </a:r>
                      <a:r>
                        <a:rPr lang="en-US" sz="1350" err="1">
                          <a:latin typeface="Arial" panose="020B0604020202020204" pitchFamily="34" charset="0"/>
                          <a:cs typeface="Arial" panose="020B0604020202020204" pitchFamily="34" charset="0"/>
                        </a:rPr>
                        <a:t>organisation’s</a:t>
                      </a:r>
                      <a:r>
                        <a:rPr lang="en-US" sz="1350">
                          <a:latin typeface="Arial" panose="020B0604020202020204" pitchFamily="34" charset="0"/>
                          <a:cs typeface="Arial" panose="020B0604020202020204" pitchFamily="34" charset="0"/>
                        </a:rPr>
                        <a:t> existing policies and governance arrangements.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a:latin typeface="Arial" panose="020B0604020202020204" pitchFamily="34" charset="0"/>
                          <a:cs typeface="Arial" panose="020B0604020202020204" pitchFamily="34" charset="0"/>
                        </a:rPr>
                        <a:t>Work with your leaders and your Pathway team to agree how decisions about using the Pathway will be made, including identifying any resources needed.</a:t>
                      </a:r>
                      <a:endParaRPr lang="en-GB" sz="135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7426961"/>
                  </a:ext>
                </a:extLst>
              </a:tr>
            </a:tbl>
          </a:graphicData>
        </a:graphic>
      </p:graphicFrame>
      <p:pic>
        <p:nvPicPr>
          <p:cNvPr id="2" name="Graphic 34" descr="Badge Tick1 with solid fill">
            <a:extLst>
              <a:ext uri="{FF2B5EF4-FFF2-40B4-BE49-F238E27FC236}">
                <a16:creationId xmlns:a16="http://schemas.microsoft.com/office/drawing/2014/main" id="{240EE213-8E0D-A553-0937-F061ADC7CC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7954" y="1985154"/>
            <a:ext cx="1443846" cy="1443846"/>
          </a:xfrm>
          <a:prstGeom prst="rect">
            <a:avLst/>
          </a:prstGeom>
        </p:spPr>
      </p:pic>
      <p:pic>
        <p:nvPicPr>
          <p:cNvPr id="3" name="Graphic 42" descr="Meeting with solid fill">
            <a:extLst>
              <a:ext uri="{FF2B5EF4-FFF2-40B4-BE49-F238E27FC236}">
                <a16:creationId xmlns:a16="http://schemas.microsoft.com/office/drawing/2014/main" id="{D344661F-2222-2990-2D98-D254F93D54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8265" y="3436608"/>
            <a:ext cx="1338285" cy="1338285"/>
          </a:xfrm>
          <a:prstGeom prst="rect">
            <a:avLst/>
          </a:prstGeom>
        </p:spPr>
      </p:pic>
      <p:pic>
        <p:nvPicPr>
          <p:cNvPr id="4" name="Graphic 35" descr="List with solid fill">
            <a:extLst>
              <a:ext uri="{FF2B5EF4-FFF2-40B4-BE49-F238E27FC236}">
                <a16:creationId xmlns:a16="http://schemas.microsoft.com/office/drawing/2014/main" id="{5AE9E1C9-3E6A-3EBC-098F-FAD7236C48B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5484" y="4874360"/>
            <a:ext cx="1443846" cy="1443846"/>
          </a:xfrm>
          <a:prstGeom prst="rect">
            <a:avLst/>
          </a:prstGeom>
        </p:spPr>
      </p:pic>
    </p:spTree>
    <p:extLst>
      <p:ext uri="{BB962C8B-B14F-4D97-AF65-F5344CB8AC3E}">
        <p14:creationId xmlns:p14="http://schemas.microsoft.com/office/powerpoint/2010/main" val="2173873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B0FA3-C5D7-4E64-B841-289F412B8C87}"/>
            </a:ext>
          </a:extLst>
        </p:cNvPr>
        <p:cNvGrpSpPr/>
        <p:nvPr/>
      </p:nvGrpSpPr>
      <p:grpSpPr>
        <a:xfrm>
          <a:off x="0" y="0"/>
          <a:ext cx="0" cy="0"/>
          <a:chOff x="0" y="0"/>
          <a:chExt cx="0" cy="0"/>
        </a:xfrm>
      </p:grpSpPr>
      <p:sp>
        <p:nvSpPr>
          <p:cNvPr id="7" name="Parallelogram 7">
            <a:extLst>
              <a:ext uri="{FF2B5EF4-FFF2-40B4-BE49-F238E27FC236}">
                <a16:creationId xmlns:a16="http://schemas.microsoft.com/office/drawing/2014/main" id="{2CFA717D-3190-D067-D057-89098D222DBB}"/>
              </a:ext>
            </a:extLst>
          </p:cNvPr>
          <p:cNvSpPr/>
          <p:nvPr/>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rallelogram 9">
            <a:extLst>
              <a:ext uri="{FF2B5EF4-FFF2-40B4-BE49-F238E27FC236}">
                <a16:creationId xmlns:a16="http://schemas.microsoft.com/office/drawing/2014/main" id="{2ED86D97-BCB2-171B-5E98-9E9EFE1BA5FB}"/>
              </a:ext>
            </a:extLst>
          </p:cNvPr>
          <p:cNvSpPr/>
          <p:nvPr/>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ue and black text on a black background&#10;&#10;Description automatically generated">
            <a:extLst>
              <a:ext uri="{FF2B5EF4-FFF2-40B4-BE49-F238E27FC236}">
                <a16:creationId xmlns:a16="http://schemas.microsoft.com/office/drawing/2014/main" id="{26B9A41C-A782-4BDD-0C5E-318169659D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6" name="TextBox 5">
            <a:extLst>
              <a:ext uri="{FF2B5EF4-FFF2-40B4-BE49-F238E27FC236}">
                <a16:creationId xmlns:a16="http://schemas.microsoft.com/office/drawing/2014/main" id="{A0CD8B4E-D9C9-837E-1D06-E9EEAAB89085}"/>
              </a:ext>
            </a:extLst>
          </p:cNvPr>
          <p:cNvSpPr txBox="1"/>
          <p:nvPr/>
        </p:nvSpPr>
        <p:spPr>
          <a:xfrm>
            <a:off x="257954" y="352478"/>
            <a:ext cx="11389176" cy="646331"/>
          </a:xfrm>
          <a:prstGeom prst="rect">
            <a:avLst/>
          </a:prstGeom>
          <a:noFill/>
        </p:spPr>
        <p:txBody>
          <a:bodyPr wrap="square" rtlCol="0">
            <a:spAutoFit/>
          </a:bodyPr>
          <a:lstStyle/>
          <a:p>
            <a:r>
              <a:rPr lang="en-US" sz="3600" b="1" noProof="0">
                <a:solidFill>
                  <a:srgbClr val="606060"/>
                </a:solidFill>
                <a:latin typeface="Arial" panose="020B0604020202020204" pitchFamily="34" charset="0"/>
                <a:cs typeface="Arial" panose="020B0604020202020204" pitchFamily="34" charset="0"/>
              </a:rPr>
              <a:t>Prepare to use the Pathway</a:t>
            </a:r>
            <a:endParaRPr lang="en-GB" sz="3600" b="1" noProof="0">
              <a:solidFill>
                <a:srgbClr val="606060"/>
              </a:solidFill>
              <a:latin typeface="Arial" panose="020B0604020202020204" pitchFamily="34" charset="0"/>
              <a:cs typeface="Arial" panose="020B0604020202020204" pitchFamily="34" charset="0"/>
            </a:endParaRPr>
          </a:p>
        </p:txBody>
      </p:sp>
      <p:graphicFrame>
        <p:nvGraphicFramePr>
          <p:cNvPr id="10" name="Table 9">
            <a:extLst>
              <a:ext uri="{FF2B5EF4-FFF2-40B4-BE49-F238E27FC236}">
                <a16:creationId xmlns:a16="http://schemas.microsoft.com/office/drawing/2014/main" id="{8C49C657-9780-60C4-952A-B5EAEA702AA9}"/>
              </a:ext>
            </a:extLst>
          </p:cNvPr>
          <p:cNvGraphicFramePr>
            <a:graphicFrameLocks noGrp="1"/>
          </p:cNvGraphicFramePr>
          <p:nvPr/>
        </p:nvGraphicFramePr>
        <p:xfrm>
          <a:off x="1939389" y="1418124"/>
          <a:ext cx="9909588" cy="4670116"/>
        </p:xfrm>
        <a:graphic>
          <a:graphicData uri="http://schemas.openxmlformats.org/drawingml/2006/table">
            <a:tbl>
              <a:tblPr firstRow="1" bandRow="1">
                <a:tableStyleId>{5C22544A-7EE6-4342-B048-85BDC9FD1C3A}</a:tableStyleId>
              </a:tblPr>
              <a:tblGrid>
                <a:gridCol w="2032535">
                  <a:extLst>
                    <a:ext uri="{9D8B030D-6E8A-4147-A177-3AD203B41FA5}">
                      <a16:colId xmlns:a16="http://schemas.microsoft.com/office/drawing/2014/main" val="710576973"/>
                    </a:ext>
                  </a:extLst>
                </a:gridCol>
                <a:gridCol w="4359275">
                  <a:extLst>
                    <a:ext uri="{9D8B030D-6E8A-4147-A177-3AD203B41FA5}">
                      <a16:colId xmlns:a16="http://schemas.microsoft.com/office/drawing/2014/main" val="141548714"/>
                    </a:ext>
                  </a:extLst>
                </a:gridCol>
                <a:gridCol w="3517778">
                  <a:extLst>
                    <a:ext uri="{9D8B030D-6E8A-4147-A177-3AD203B41FA5}">
                      <a16:colId xmlns:a16="http://schemas.microsoft.com/office/drawing/2014/main" val="2326711112"/>
                    </a:ext>
                  </a:extLst>
                </a:gridCol>
              </a:tblGrid>
              <a:tr h="631516">
                <a:tc>
                  <a:txBody>
                    <a:bodyPr/>
                    <a:lstStyle/>
                    <a:p>
                      <a:pPr algn="ctr"/>
                      <a:r>
                        <a:rPr lang="en-US"/>
                        <a:t>What </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tc>
                  <a:txBody>
                    <a:bodyPr/>
                    <a:lstStyle/>
                    <a:p>
                      <a:pPr algn="ctr"/>
                      <a:r>
                        <a:rPr lang="en-US"/>
                        <a:t>Why</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tc>
                  <a:txBody>
                    <a:bodyPr/>
                    <a:lstStyle/>
                    <a:p>
                      <a:pPr algn="ctr"/>
                      <a:r>
                        <a:rPr lang="en-US"/>
                        <a:t>How </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7132"/>
                    </a:solidFill>
                  </a:tcPr>
                </a:tc>
                <a:extLst>
                  <a:ext uri="{0D108BD9-81ED-4DB2-BD59-A6C34878D82A}">
                    <a16:rowId xmlns:a16="http://schemas.microsoft.com/office/drawing/2014/main" val="2496584358"/>
                  </a:ext>
                </a:extLst>
              </a:tr>
              <a:tr h="2338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1" kern="0">
                          <a:effectLst/>
                          <a:latin typeface="Arial" panose="020B0604020202020204" pitchFamily="34" charset="0"/>
                          <a:ea typeface="Times New Roman" panose="02020603050405020304" pitchFamily="18" charset="0"/>
                          <a:cs typeface="Arial" panose="020B0604020202020204" pitchFamily="34" charset="0"/>
                        </a:rPr>
                        <a:t>Consider what communication will be needed to keep your teams informed and involved throughout the process.</a:t>
                      </a:r>
                      <a:endParaRPr lang="en-GB" sz="1300" b="1" kern="100">
                        <a:effectLst/>
                        <a:latin typeface="Arial" panose="020B0604020202020204" pitchFamily="34" charset="0"/>
                        <a:ea typeface="Aptos" panose="020B00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300" b="0">
                          <a:latin typeface="Arial" panose="020B0604020202020204" pitchFamily="34" charset="0"/>
                          <a:cs typeface="Arial" panose="020B0604020202020204" pitchFamily="34" charset="0"/>
                        </a:rPr>
                        <a:t>Because the Pathway is still new, staff within your organisation may be unfamiliar with it, and how it can support them, your organisation, those who support, and the wider sector. </a:t>
                      </a:r>
                      <a:br>
                        <a:rPr lang="en-US" sz="1300">
                          <a:latin typeface="Arial" panose="020B0604020202020204" pitchFamily="34" charset="0"/>
                          <a:cs typeface="Arial" panose="020B0604020202020204" pitchFamily="34" charset="0"/>
                        </a:rPr>
                      </a:br>
                      <a:endParaRPr lang="en-GB" sz="13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300">
                          <a:latin typeface="Arial" panose="020B0604020202020204" pitchFamily="34" charset="0"/>
                          <a:cs typeface="Arial" panose="020B0604020202020204" pitchFamily="34" charset="0"/>
                        </a:rPr>
                        <a:t>You could:</a:t>
                      </a:r>
                    </a:p>
                    <a:p>
                      <a:pPr marL="171450" indent="-171450">
                        <a:buFont typeface="Wingdings" panose="05000000000000000000" pitchFamily="2" charset="2"/>
                        <a:buChar char="§"/>
                      </a:pPr>
                      <a:r>
                        <a:rPr lang="en-US" sz="1300">
                          <a:latin typeface="Arial" panose="020B0604020202020204" pitchFamily="34" charset="0"/>
                          <a:cs typeface="Arial" panose="020B0604020202020204" pitchFamily="34" charset="0"/>
                        </a:rPr>
                        <a:t>Share information about the Pathway</a:t>
                      </a:r>
                    </a:p>
                    <a:p>
                      <a:pPr marL="171450" indent="-171450">
                        <a:buFont typeface="Wingdings" panose="05000000000000000000" pitchFamily="2" charset="2"/>
                        <a:buChar char="§"/>
                      </a:pPr>
                      <a:r>
                        <a:rPr lang="en-US" sz="1300">
                          <a:latin typeface="Arial" panose="020B0604020202020204" pitchFamily="34" charset="0"/>
                          <a:cs typeface="Arial" panose="020B0604020202020204" pitchFamily="34" charset="0"/>
                        </a:rPr>
                        <a:t>Explain upcoming changes</a:t>
                      </a:r>
                    </a:p>
                    <a:p>
                      <a:pPr marL="171450" indent="-171450">
                        <a:buFont typeface="Wingdings" panose="05000000000000000000" pitchFamily="2" charset="2"/>
                        <a:buChar char="§"/>
                      </a:pPr>
                      <a:r>
                        <a:rPr lang="en-US" sz="1300">
                          <a:latin typeface="Arial" panose="020B0604020202020204" pitchFamily="34" charset="0"/>
                          <a:cs typeface="Arial" panose="020B0604020202020204" pitchFamily="34" charset="0"/>
                        </a:rPr>
                        <a:t>Invite feedback and questions</a:t>
                      </a:r>
                    </a:p>
                    <a:p>
                      <a:pPr marL="171450" indent="-171450">
                        <a:buFont typeface="Wingdings" panose="05000000000000000000" pitchFamily="2" charset="2"/>
                        <a:buChar char="§"/>
                      </a:pPr>
                      <a:r>
                        <a:rPr lang="en-US" sz="1300">
                          <a:latin typeface="Arial" panose="020B0604020202020204" pitchFamily="34" charset="0"/>
                          <a:cs typeface="Arial" panose="020B0604020202020204" pitchFamily="34" charset="0"/>
                        </a:rPr>
                        <a:t>Engage early with representative bodies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767352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1" kern="0">
                          <a:effectLst/>
                          <a:latin typeface="Arial" panose="020B0604020202020204" pitchFamily="34" charset="0"/>
                          <a:ea typeface="Times New Roman" panose="02020603050405020304" pitchFamily="18" charset="0"/>
                          <a:cs typeface="Arial" panose="020B0604020202020204" pitchFamily="34" charset="0"/>
                        </a:rPr>
                        <a:t>Explore funding opportunities to support your plans</a:t>
                      </a:r>
                      <a:endParaRPr lang="en-GB" sz="1300" b="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300" b="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300" b="1">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kern="1200">
                          <a:solidFill>
                            <a:schemeClr val="dk1"/>
                          </a:solidFill>
                          <a:effectLst/>
                          <a:latin typeface="Arial" panose="020B0604020202020204" pitchFamily="34" charset="0"/>
                          <a:ea typeface="+mn-ea"/>
                          <a:cs typeface="Arial" panose="020B0604020202020204" pitchFamily="34" charset="0"/>
                        </a:rPr>
                        <a:t>Eligible adult social care employers in England can claim staff training costs from the LDSS and it is available for non-regulated care staff, including deputy and Care Quality Commission-registered managers and agency staff, within the adult social care workforce.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buFont typeface="Wingdings" panose="05000000000000000000" pitchFamily="2" charset="2"/>
                        <a:buChar char="§"/>
                      </a:pPr>
                      <a:r>
                        <a:rPr lang="en-GB" sz="1300" kern="1200">
                          <a:solidFill>
                            <a:schemeClr val="dk1"/>
                          </a:solidFill>
                          <a:effectLst/>
                          <a:latin typeface="Arial" panose="020B0604020202020204" pitchFamily="34" charset="0"/>
                          <a:ea typeface="+mn-ea"/>
                          <a:cs typeface="Arial" panose="020B0604020202020204" pitchFamily="34" charset="0"/>
                        </a:rPr>
                        <a:t>A full list of eligible training courses and qualifications can be found at </a:t>
                      </a:r>
                      <a:r>
                        <a:rPr lang="en-GB" sz="1300" u="sng" kern="1200">
                          <a:solidFill>
                            <a:schemeClr val="dk1"/>
                          </a:solidFill>
                          <a:effectLst/>
                          <a:latin typeface="Arial" panose="020B0604020202020204" pitchFamily="34" charset="0"/>
                          <a:ea typeface="+mn-ea"/>
                          <a:cs typeface="Arial" panose="020B0604020202020204" pitchFamily="34" charset="0"/>
                          <a:hlinkClick r:id="rId4"/>
                        </a:rPr>
                        <a:t>Eligible training courses and qualifications - GOV.UK</a:t>
                      </a:r>
                      <a:r>
                        <a:rPr lang="en-GB" sz="1300" kern="1200">
                          <a:solidFill>
                            <a:schemeClr val="dk1"/>
                          </a:solidFill>
                          <a:effectLst/>
                          <a:latin typeface="Arial" panose="020B0604020202020204" pitchFamily="34" charset="0"/>
                          <a:ea typeface="+mn-ea"/>
                          <a:cs typeface="Arial" panose="020B0604020202020204" pitchFamily="34" charset="0"/>
                        </a:rPr>
                        <a:t> and further information can be found on the </a:t>
                      </a:r>
                      <a:r>
                        <a:rPr lang="en-GB" sz="1300" u="sng" kern="1200">
                          <a:solidFill>
                            <a:schemeClr val="dk1"/>
                          </a:solidFill>
                          <a:effectLst/>
                          <a:latin typeface="Arial" panose="020B0604020202020204" pitchFamily="34" charset="0"/>
                          <a:ea typeface="+mn-ea"/>
                          <a:cs typeface="Arial" panose="020B0604020202020204" pitchFamily="34" charset="0"/>
                          <a:hlinkClick r:id="rId5"/>
                        </a:rPr>
                        <a:t>GOV.UK website. </a:t>
                      </a:r>
                      <a:r>
                        <a:rPr lang="en-GB" sz="1300" kern="1200">
                          <a:solidFill>
                            <a:schemeClr val="dk1"/>
                          </a:solidFill>
                          <a:effectLst/>
                          <a:latin typeface="Arial" panose="020B0604020202020204" pitchFamily="34" charset="0"/>
                          <a:ea typeface="+mn-ea"/>
                          <a:cs typeface="Arial" panose="020B0604020202020204" pitchFamily="34" charset="0"/>
                        </a:rPr>
                        <a:t> </a:t>
                      </a:r>
                    </a:p>
                    <a:p>
                      <a:pPr marL="171450" indent="-171450">
                        <a:buFont typeface="Wingdings" panose="05000000000000000000" pitchFamily="2" charset="2"/>
                        <a:buChar char="§"/>
                      </a:pPr>
                      <a:r>
                        <a:rPr lang="en-GB" sz="1300" kern="1200">
                          <a:solidFill>
                            <a:schemeClr val="dk1"/>
                          </a:solidFill>
                          <a:effectLst/>
                          <a:latin typeface="Arial" panose="020B0604020202020204" pitchFamily="34" charset="0"/>
                          <a:ea typeface="+mn-ea"/>
                          <a:cs typeface="Arial" panose="020B0604020202020204" pitchFamily="34" charset="0"/>
                        </a:rPr>
                        <a:t>You can find a list of quality assured courses and qualifications on our website at </a:t>
                      </a:r>
                      <a:r>
                        <a:rPr lang="en-GB" sz="1300" u="sng" kern="1200">
                          <a:solidFill>
                            <a:schemeClr val="dk1"/>
                          </a:solidFill>
                          <a:effectLst/>
                          <a:latin typeface="Arial" panose="020B0604020202020204" pitchFamily="34" charset="0"/>
                          <a:ea typeface="+mn-ea"/>
                          <a:cs typeface="Arial" panose="020B0604020202020204" pitchFamily="34" charset="0"/>
                          <a:hlinkClick r:id="rId6"/>
                        </a:rPr>
                        <a:t>Quality assured training and courses</a:t>
                      </a:r>
                      <a:r>
                        <a:rPr lang="en-GB" sz="1300" kern="1200">
                          <a:solidFill>
                            <a:schemeClr val="dk1"/>
                          </a:solidFill>
                          <a:effectLst/>
                          <a:latin typeface="Arial" panose="020B0604020202020204" pitchFamily="34" charset="0"/>
                          <a:ea typeface="+mn-ea"/>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630668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1">
                          <a:latin typeface="Arial" panose="020B0604020202020204" pitchFamily="34" charset="0"/>
                          <a:cs typeface="Arial" panose="020B0604020202020204" pitchFamily="34" charset="0"/>
                        </a:rPr>
                        <a:t>Join / use ASC-WDS</a:t>
                      </a:r>
                      <a:endParaRPr lang="en-GB" sz="1300" b="1">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kern="1200">
                          <a:solidFill>
                            <a:schemeClr val="dk1"/>
                          </a:solidFill>
                          <a:effectLst/>
                          <a:latin typeface="Arial" panose="020B0604020202020204" pitchFamily="34" charset="0"/>
                          <a:ea typeface="+mn-ea"/>
                          <a:cs typeface="Arial" panose="020B0604020202020204" pitchFamily="34" charset="0"/>
                        </a:rPr>
                        <a:t>ASC-WDS can help you track and understand how the Pathway is making a difference in your organisation. The Adult Social Care Workforce Data Set (ASC-WDS) is a free online data collection service that covers the adult social care workforce in England.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kern="1200">
                          <a:solidFill>
                            <a:schemeClr val="dk1"/>
                          </a:solidFill>
                          <a:effectLst/>
                          <a:latin typeface="Arial" panose="020B0604020202020204" pitchFamily="34" charset="0"/>
                          <a:ea typeface="+mn-ea"/>
                          <a:cs typeface="Arial" panose="020B0604020202020204" pitchFamily="34" charset="0"/>
                        </a:rPr>
                        <a:t>You can find out more and view </a:t>
                      </a:r>
                      <a:r>
                        <a:rPr lang="en-GB" sz="1300" u="sng" kern="1200">
                          <a:solidFill>
                            <a:schemeClr val="dk1"/>
                          </a:solidFill>
                          <a:effectLst/>
                          <a:latin typeface="Arial" panose="020B0604020202020204" pitchFamily="34" charset="0"/>
                          <a:ea typeface="+mn-ea"/>
                          <a:cs typeface="Arial" panose="020B0604020202020204" pitchFamily="34" charset="0"/>
                          <a:hlinkClick r:id="rId7"/>
                        </a:rPr>
                        <a:t>case studies</a:t>
                      </a:r>
                      <a:r>
                        <a:rPr lang="en-GB" sz="1300" kern="1200">
                          <a:solidFill>
                            <a:schemeClr val="dk1"/>
                          </a:solidFill>
                          <a:effectLst/>
                          <a:latin typeface="Arial" panose="020B0604020202020204" pitchFamily="34" charset="0"/>
                          <a:ea typeface="+mn-ea"/>
                          <a:cs typeface="Arial" panose="020B0604020202020204" pitchFamily="34" charset="0"/>
                        </a:rPr>
                        <a:t> from other employers which describe how ASC-WDS has helped them achieve a return on investment, on the </a:t>
                      </a:r>
                      <a:r>
                        <a:rPr lang="en-GB" sz="1300" u="sng" kern="1200">
                          <a:solidFill>
                            <a:schemeClr val="dk1"/>
                          </a:solidFill>
                          <a:effectLst/>
                          <a:latin typeface="Arial" panose="020B0604020202020204" pitchFamily="34" charset="0"/>
                          <a:ea typeface="+mn-ea"/>
                          <a:cs typeface="Arial" panose="020B0604020202020204" pitchFamily="34" charset="0"/>
                          <a:hlinkClick r:id="rId8"/>
                        </a:rPr>
                        <a:t>Skills for Care</a:t>
                      </a:r>
                      <a:r>
                        <a:rPr lang="en-GB" sz="1300" kern="1200">
                          <a:solidFill>
                            <a:schemeClr val="dk1"/>
                          </a:solidFill>
                          <a:effectLst/>
                          <a:latin typeface="Arial" panose="020B0604020202020204" pitchFamily="34" charset="0"/>
                          <a:ea typeface="+mn-ea"/>
                          <a:cs typeface="Arial" panose="020B0604020202020204" pitchFamily="34" charset="0"/>
                        </a:rPr>
                        <a:t> website.</a:t>
                      </a:r>
                    </a:p>
                    <a:p>
                      <a:endParaRPr lang="en-GB" sz="13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2504376"/>
                  </a:ext>
                </a:extLst>
              </a:tr>
            </a:tbl>
          </a:graphicData>
        </a:graphic>
      </p:graphicFrame>
      <p:pic>
        <p:nvPicPr>
          <p:cNvPr id="11" name="Graphic 36" descr="Megaphone with solid fill">
            <a:extLst>
              <a:ext uri="{FF2B5EF4-FFF2-40B4-BE49-F238E27FC236}">
                <a16:creationId xmlns:a16="http://schemas.microsoft.com/office/drawing/2014/main" id="{E6BA20E7-9068-91F1-012D-C8AD3C06718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9207" y="1696433"/>
            <a:ext cx="1240646" cy="1240646"/>
          </a:xfrm>
          <a:prstGeom prst="rect">
            <a:avLst/>
          </a:prstGeom>
        </p:spPr>
      </p:pic>
      <p:pic>
        <p:nvPicPr>
          <p:cNvPr id="12" name="Graphic 82" descr="Business Growth with solid fill">
            <a:extLst>
              <a:ext uri="{FF2B5EF4-FFF2-40B4-BE49-F238E27FC236}">
                <a16:creationId xmlns:a16="http://schemas.microsoft.com/office/drawing/2014/main" id="{EB9CAB38-7623-88D2-2ED1-44BFCD438C4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9207" y="4780267"/>
            <a:ext cx="1402219" cy="1402219"/>
          </a:xfrm>
          <a:prstGeom prst="rect">
            <a:avLst/>
          </a:prstGeom>
        </p:spPr>
      </p:pic>
      <p:pic>
        <p:nvPicPr>
          <p:cNvPr id="14" name="Graphic 13" descr="Pound with solid fill">
            <a:extLst>
              <a:ext uri="{FF2B5EF4-FFF2-40B4-BE49-F238E27FC236}">
                <a16:creationId xmlns:a16="http://schemas.microsoft.com/office/drawing/2014/main" id="{02FB906E-03FC-B511-EA83-8CADAD1731D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9207" y="3329234"/>
            <a:ext cx="1058878" cy="1058878"/>
          </a:xfrm>
          <a:prstGeom prst="rect">
            <a:avLst/>
          </a:prstGeom>
        </p:spPr>
      </p:pic>
    </p:spTree>
    <p:extLst>
      <p:ext uri="{BB962C8B-B14F-4D97-AF65-F5344CB8AC3E}">
        <p14:creationId xmlns:p14="http://schemas.microsoft.com/office/powerpoint/2010/main" val="20929171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B02F9-91E2-99CD-1B73-67FFC4B5984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71E89FC-5D46-8B87-0CD6-869E36115D9B}"/>
              </a:ext>
            </a:extLst>
          </p:cNvPr>
          <p:cNvSpPr txBox="1"/>
          <p:nvPr/>
        </p:nvSpPr>
        <p:spPr>
          <a:xfrm>
            <a:off x="368490" y="1173707"/>
            <a:ext cx="11422098" cy="3939540"/>
          </a:xfrm>
          <a:prstGeom prst="rect">
            <a:avLst/>
          </a:prstGeom>
          <a:noFill/>
        </p:spPr>
        <p:txBody>
          <a:bodyPr wrap="square" rtlCol="0">
            <a:spAutoFit/>
          </a:bodyPr>
          <a:lstStyle/>
          <a:p>
            <a:endParaRPr lang="en-GB" sz="3600" b="1" dirty="0">
              <a:solidFill>
                <a:srgbClr val="606060"/>
              </a:solidFill>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Role categories and overview of the Pathway | </a:t>
            </a:r>
            <a:r>
              <a:rPr lang="en-US" sz="2800" dirty="0">
                <a:latin typeface="Arial" panose="020B0604020202020204" pitchFamily="34" charset="0"/>
                <a:cs typeface="Arial" panose="020B0604020202020204" pitchFamily="34" charset="0"/>
                <a:hlinkClick r:id="rId3"/>
              </a:rPr>
              <a:t>GOV.UK Care workforce pathway for adult social care - GOV.UK</a:t>
            </a:r>
            <a:endParaRPr lang="en-US" sz="28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Supporting resources | </a:t>
            </a:r>
            <a:r>
              <a:rPr lang="en-GB" sz="2800" dirty="0">
                <a:latin typeface="Arial" panose="020B0604020202020204" pitchFamily="34" charset="0"/>
                <a:cs typeface="Arial" panose="020B0604020202020204" pitchFamily="34" charset="0"/>
                <a:hlinkClick r:id="rId4"/>
              </a:rPr>
              <a:t>Skills for Care The Care Workforce Pathway</a:t>
            </a:r>
            <a:r>
              <a:rPr lang="en-US" sz="2800" dirty="0">
                <a:latin typeface="Arial" panose="020B0604020202020204" pitchFamily="34" charset="0"/>
                <a:cs typeface="Arial" panose="020B0604020202020204" pitchFamily="34" charset="0"/>
              </a:rPr>
              <a:t> (please note all resources are currently under review and will be republished in 2026 based on sector insight and feedback). </a:t>
            </a:r>
            <a:endParaRPr lang="en-GB" sz="2800" dirty="0">
              <a:latin typeface="Arial" panose="020B0604020202020204" pitchFamily="34" charset="0"/>
              <a:cs typeface="Arial" panose="020B0604020202020204" pitchFamily="34" charset="0"/>
            </a:endParaRPr>
          </a:p>
        </p:txBody>
      </p:sp>
      <p:sp>
        <p:nvSpPr>
          <p:cNvPr id="5" name="Parallelogram 7">
            <a:extLst>
              <a:ext uri="{FF2B5EF4-FFF2-40B4-BE49-F238E27FC236}">
                <a16:creationId xmlns:a16="http://schemas.microsoft.com/office/drawing/2014/main" id="{D3257AF3-24A8-B428-3B35-FEC066B1F74D}"/>
              </a:ext>
            </a:extLst>
          </p:cNvPr>
          <p:cNvSpPr/>
          <p:nvPr/>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arallelogram 9">
            <a:extLst>
              <a:ext uri="{FF2B5EF4-FFF2-40B4-BE49-F238E27FC236}">
                <a16:creationId xmlns:a16="http://schemas.microsoft.com/office/drawing/2014/main" id="{E3FD0C32-1CF9-743A-4F9A-21CE23DE66FE}"/>
              </a:ext>
            </a:extLst>
          </p:cNvPr>
          <p:cNvSpPr/>
          <p:nvPr/>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ue and black text on a black background&#10;&#10;Description automatically generated">
            <a:extLst>
              <a:ext uri="{FF2B5EF4-FFF2-40B4-BE49-F238E27FC236}">
                <a16:creationId xmlns:a16="http://schemas.microsoft.com/office/drawing/2014/main" id="{2C64A54B-25B1-07E7-3DD8-344388AB57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Tree>
    <p:extLst>
      <p:ext uri="{BB962C8B-B14F-4D97-AF65-F5344CB8AC3E}">
        <p14:creationId xmlns:p14="http://schemas.microsoft.com/office/powerpoint/2010/main" val="2425463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8BD7E7-7CFC-7744-ECCB-FC30961E9B1F}"/>
              </a:ext>
            </a:extLst>
          </p:cNvPr>
          <p:cNvSpPr>
            <a:spLocks noGrp="1"/>
          </p:cNvSpPr>
          <p:nvPr>
            <p:ph type="body" sz="quarter" idx="11"/>
          </p:nvPr>
        </p:nvSpPr>
        <p:spPr>
          <a:xfrm>
            <a:off x="495299" y="1108756"/>
            <a:ext cx="8976247" cy="1558244"/>
          </a:xfrm>
        </p:spPr>
        <p:txBody>
          <a:bodyPr/>
          <a:lstStyle/>
          <a:p>
            <a:r>
              <a:rPr lang="en-GB" sz="4000" dirty="0"/>
              <a:t>A national Strategy for the Adult Social Care Workforce</a:t>
            </a:r>
          </a:p>
          <a:p>
            <a:endParaRPr lang="en-GB" sz="4000" dirty="0"/>
          </a:p>
          <a:p>
            <a:endParaRPr lang="en-GB" sz="4000" dirty="0"/>
          </a:p>
        </p:txBody>
      </p:sp>
      <p:sp>
        <p:nvSpPr>
          <p:cNvPr id="4" name="Text Placeholder 3">
            <a:extLst>
              <a:ext uri="{FF2B5EF4-FFF2-40B4-BE49-F238E27FC236}">
                <a16:creationId xmlns:a16="http://schemas.microsoft.com/office/drawing/2014/main" id="{F18D1E72-0500-4F99-A545-7D50D3EF360B}"/>
              </a:ext>
            </a:extLst>
          </p:cNvPr>
          <p:cNvSpPr>
            <a:spLocks noGrp="1"/>
          </p:cNvSpPr>
          <p:nvPr>
            <p:ph type="body" sz="quarter" idx="13"/>
          </p:nvPr>
        </p:nvSpPr>
        <p:spPr>
          <a:xfrm>
            <a:off x="495299" y="3261815"/>
            <a:ext cx="8976247" cy="1405719"/>
          </a:xfrm>
        </p:spPr>
        <p:txBody>
          <a:bodyPr/>
          <a:lstStyle/>
          <a:p>
            <a:r>
              <a:rPr lang="en-GB" sz="3200" dirty="0">
                <a:hlinkClick r:id="rId3"/>
              </a:rPr>
              <a:t>https://www.skillsforcare.org.uk/Workforce-Strategy/Home.aspx</a:t>
            </a:r>
            <a:endParaRPr lang="en-GB" sz="3200" dirty="0"/>
          </a:p>
          <a:p>
            <a:endParaRPr lang="en-GB" sz="3200" dirty="0"/>
          </a:p>
        </p:txBody>
      </p:sp>
      <p:sp>
        <p:nvSpPr>
          <p:cNvPr id="5" name="Text Placeholder 4">
            <a:extLst>
              <a:ext uri="{FF2B5EF4-FFF2-40B4-BE49-F238E27FC236}">
                <a16:creationId xmlns:a16="http://schemas.microsoft.com/office/drawing/2014/main" id="{3DD60D6B-5208-9652-FC25-5EDB91EF81F0}"/>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915032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D95A6-2CED-630F-8E2F-F847CFD054F2}"/>
              </a:ext>
            </a:extLst>
          </p:cNvPr>
          <p:cNvSpPr>
            <a:spLocks noGrp="1"/>
          </p:cNvSpPr>
          <p:nvPr>
            <p:ph type="title"/>
          </p:nvPr>
        </p:nvSpPr>
        <p:spPr>
          <a:xfrm>
            <a:off x="524699" y="1981200"/>
            <a:ext cx="9349993" cy="559323"/>
          </a:xfrm>
        </p:spPr>
        <p:txBody>
          <a:bodyPr/>
          <a:lstStyle/>
          <a:p>
            <a:r>
              <a:rPr lang="en-GB" dirty="0"/>
              <a:t>Further support and resources</a:t>
            </a:r>
          </a:p>
        </p:txBody>
      </p:sp>
      <p:sp>
        <p:nvSpPr>
          <p:cNvPr id="3" name="Text Placeholder 2">
            <a:extLst>
              <a:ext uri="{FF2B5EF4-FFF2-40B4-BE49-F238E27FC236}">
                <a16:creationId xmlns:a16="http://schemas.microsoft.com/office/drawing/2014/main" id="{9E2AD154-D1DD-7869-9FD8-52DDEDF139AB}"/>
              </a:ext>
            </a:extLst>
          </p:cNvPr>
          <p:cNvSpPr>
            <a:spLocks noGrp="1"/>
          </p:cNvSpPr>
          <p:nvPr>
            <p:ph type="body" sz="quarter" idx="10"/>
          </p:nvPr>
        </p:nvSpPr>
        <p:spPr>
          <a:xfrm>
            <a:off x="524699" y="2895600"/>
            <a:ext cx="8377237" cy="626647"/>
          </a:xfrm>
        </p:spPr>
        <p:txBody>
          <a:bodyPr/>
          <a:lstStyle/>
          <a:p>
            <a:r>
              <a:rPr lang="en-GB" dirty="0"/>
              <a:t>For registered managers and frontline managers</a:t>
            </a:r>
          </a:p>
        </p:txBody>
      </p:sp>
    </p:spTree>
    <p:extLst>
      <p:ext uri="{BB962C8B-B14F-4D97-AF65-F5344CB8AC3E}">
        <p14:creationId xmlns:p14="http://schemas.microsoft.com/office/powerpoint/2010/main" val="3053033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136591-5845-DA99-F818-2281E901B384}"/>
              </a:ext>
            </a:extLst>
          </p:cNvPr>
          <p:cNvSpPr>
            <a:spLocks noGrp="1"/>
          </p:cNvSpPr>
          <p:nvPr>
            <p:ph type="body" sz="quarter" idx="11"/>
          </p:nvPr>
        </p:nvSpPr>
        <p:spPr>
          <a:xfrm>
            <a:off x="495299" y="1647403"/>
            <a:ext cx="11696701" cy="888877"/>
          </a:xfrm>
        </p:spPr>
        <p:txBody>
          <a:bodyPr/>
          <a:lstStyle/>
          <a:p>
            <a:pPr algn="l" rtl="0"/>
            <a:r>
              <a:rPr lang="en-GB" sz="2500" dirty="0">
                <a:latin typeface="Arial"/>
                <a:cs typeface="Arial"/>
              </a:rPr>
              <a:t>Designed for anyone supporting people living with dementia including family carers, health and social care professionals and community workers</a:t>
            </a:r>
          </a:p>
          <a:p>
            <a:endParaRPr lang="en-GB" dirty="0"/>
          </a:p>
        </p:txBody>
      </p:sp>
      <p:sp>
        <p:nvSpPr>
          <p:cNvPr id="3" name="Text Placeholder 2">
            <a:extLst>
              <a:ext uri="{FF2B5EF4-FFF2-40B4-BE49-F238E27FC236}">
                <a16:creationId xmlns:a16="http://schemas.microsoft.com/office/drawing/2014/main" id="{415C9DFA-AFD2-E8D6-7AF0-3BDFB600B674}"/>
              </a:ext>
            </a:extLst>
          </p:cNvPr>
          <p:cNvSpPr>
            <a:spLocks noGrp="1"/>
          </p:cNvSpPr>
          <p:nvPr>
            <p:ph type="body" sz="quarter" idx="12"/>
          </p:nvPr>
        </p:nvSpPr>
        <p:spPr>
          <a:xfrm>
            <a:off x="495299" y="355313"/>
            <a:ext cx="9579430" cy="1221424"/>
          </a:xfrm>
        </p:spPr>
        <p:txBody>
          <a:bodyPr/>
          <a:lstStyle/>
          <a:p>
            <a:r>
              <a:rPr lang="en-GB" dirty="0"/>
              <a:t>Launching our brand-new dementia resources</a:t>
            </a:r>
          </a:p>
        </p:txBody>
      </p:sp>
      <p:sp>
        <p:nvSpPr>
          <p:cNvPr id="4" name="Text Placeholder 3">
            <a:extLst>
              <a:ext uri="{FF2B5EF4-FFF2-40B4-BE49-F238E27FC236}">
                <a16:creationId xmlns:a16="http://schemas.microsoft.com/office/drawing/2014/main" id="{378693B9-7414-CF52-D952-ED0D0CE983AE}"/>
              </a:ext>
            </a:extLst>
          </p:cNvPr>
          <p:cNvSpPr>
            <a:spLocks noGrp="1"/>
          </p:cNvSpPr>
          <p:nvPr>
            <p:ph type="body" sz="quarter" idx="13"/>
          </p:nvPr>
        </p:nvSpPr>
        <p:spPr>
          <a:xfrm>
            <a:off x="495299" y="2696555"/>
            <a:ext cx="11455401" cy="3999528"/>
          </a:xfrm>
        </p:spPr>
        <p:txBody>
          <a:bodyPr lIns="91440" tIns="45720" rIns="91440" bIns="45720" anchor="t"/>
          <a:lstStyle/>
          <a:p>
            <a:pPr algn="l" rtl="0"/>
            <a:r>
              <a:rPr lang="en-GB" sz="2200" b="1" dirty="0">
                <a:latin typeface="Arial"/>
                <a:cs typeface="Arial"/>
              </a:rPr>
              <a:t>Our aim is to make dementia information more accessible, person-centred and practical.</a:t>
            </a:r>
          </a:p>
          <a:p>
            <a:pPr algn="l" rtl="0"/>
            <a:endParaRPr lang="en-GB" b="1" dirty="0"/>
          </a:p>
          <a:p>
            <a:pPr algn="l" rtl="0"/>
            <a:r>
              <a:rPr lang="en-GB" dirty="0">
                <a:latin typeface="Arial"/>
                <a:cs typeface="Arial"/>
              </a:rPr>
              <a:t>We have developed resources to support the following areas:</a:t>
            </a:r>
          </a:p>
          <a:p>
            <a:pPr algn="l" rtl="0"/>
            <a:endParaRPr lang="en-GB" dirty="0"/>
          </a:p>
          <a:p>
            <a:pPr marL="342900" indent="-342900">
              <a:buFont typeface="Wingdings" panose="05000000000000000000" pitchFamily="2" charset="2"/>
              <a:buChar char="§"/>
            </a:pPr>
            <a:r>
              <a:rPr lang="en-GB" dirty="0">
                <a:latin typeface="Arial"/>
                <a:cs typeface="Arial"/>
              </a:rPr>
              <a:t>Prevention</a:t>
            </a:r>
          </a:p>
          <a:p>
            <a:pPr marL="342900" indent="-342900">
              <a:buFont typeface="Wingdings" panose="05000000000000000000" pitchFamily="2" charset="2"/>
              <a:buChar char="§"/>
            </a:pPr>
            <a:r>
              <a:rPr lang="en-GB" dirty="0">
                <a:latin typeface="Arial"/>
                <a:cs typeface="Arial"/>
              </a:rPr>
              <a:t>Before and after diagnosis</a:t>
            </a:r>
            <a:endParaRPr lang="en-GB" dirty="0"/>
          </a:p>
          <a:p>
            <a:pPr marL="342900" indent="-342900">
              <a:buFont typeface="Wingdings" panose="05000000000000000000" pitchFamily="2" charset="2"/>
              <a:buChar char="§"/>
            </a:pPr>
            <a:r>
              <a:rPr lang="en-GB" dirty="0">
                <a:latin typeface="Arial"/>
                <a:cs typeface="Arial"/>
              </a:rPr>
              <a:t>Support for people providing care and support</a:t>
            </a:r>
            <a:endParaRPr lang="en-GB" dirty="0"/>
          </a:p>
          <a:p>
            <a:pPr marL="342900" indent="-342900">
              <a:buFont typeface="Wingdings" panose="05000000000000000000" pitchFamily="2" charset="2"/>
              <a:buChar char="§"/>
            </a:pPr>
            <a:r>
              <a:rPr lang="en-GB" dirty="0">
                <a:latin typeface="Arial"/>
                <a:cs typeface="Arial"/>
              </a:rPr>
              <a:t>Family Carers</a:t>
            </a:r>
          </a:p>
          <a:p>
            <a:pPr marL="342900" indent="-342900">
              <a:buFont typeface="Wingdings" panose="05000000000000000000" pitchFamily="2" charset="2"/>
              <a:buChar char="§"/>
            </a:pPr>
            <a:r>
              <a:rPr lang="en-GB" dirty="0">
                <a:latin typeface="Arial"/>
                <a:cs typeface="Arial"/>
              </a:rPr>
              <a:t>End of life</a:t>
            </a:r>
          </a:p>
          <a:p>
            <a:endParaRPr lang="en-GB" dirty="0"/>
          </a:p>
          <a:p>
            <a:endParaRPr lang="en-GB" dirty="0"/>
          </a:p>
        </p:txBody>
      </p:sp>
      <p:sp>
        <p:nvSpPr>
          <p:cNvPr id="5" name="Text Placeholder 4">
            <a:extLst>
              <a:ext uri="{FF2B5EF4-FFF2-40B4-BE49-F238E27FC236}">
                <a16:creationId xmlns:a16="http://schemas.microsoft.com/office/drawing/2014/main" id="{5947D8BE-D063-84F3-D2ED-9152845BBFD1}"/>
              </a:ext>
            </a:extLst>
          </p:cNvPr>
          <p:cNvSpPr>
            <a:spLocks noGrp="1"/>
          </p:cNvSpPr>
          <p:nvPr>
            <p:ph type="body" sz="quarter" idx="10"/>
          </p:nvPr>
        </p:nvSpPr>
        <p:spPr>
          <a:xfrm>
            <a:off x="495299" y="5915667"/>
            <a:ext cx="4940300" cy="407488"/>
          </a:xfrm>
        </p:spPr>
        <p:txBody>
          <a:bodyPr/>
          <a:lstStyle/>
          <a:p>
            <a:pPr algn="l"/>
            <a:r>
              <a:rPr lang="en-GB" sz="2400" dirty="0">
                <a:hlinkClick r:id="rId3"/>
              </a:rPr>
              <a:t>www.skillsforcare.org.uk/Dementia</a:t>
            </a:r>
            <a:endParaRPr lang="en-GB" sz="2400" dirty="0"/>
          </a:p>
        </p:txBody>
      </p:sp>
      <p:pic>
        <p:nvPicPr>
          <p:cNvPr id="9" name="Picture 8" descr="A person smiling with his arms crossed&#10;&#10;AI-generated content may be incorrect.">
            <a:extLst>
              <a:ext uri="{FF2B5EF4-FFF2-40B4-BE49-F238E27FC236}">
                <a16:creationId xmlns:a16="http://schemas.microsoft.com/office/drawing/2014/main" id="{B1F7A54C-DCD3-0034-BCDF-A059644491CB}"/>
              </a:ext>
            </a:extLst>
          </p:cNvPr>
          <p:cNvPicPr>
            <a:picLocks noChangeAspect="1"/>
          </p:cNvPicPr>
          <p:nvPr/>
        </p:nvPicPr>
        <p:blipFill>
          <a:blip r:embed="rId4"/>
          <a:stretch>
            <a:fillRect/>
          </a:stretch>
        </p:blipFill>
        <p:spPr>
          <a:xfrm>
            <a:off x="8396452" y="3344630"/>
            <a:ext cx="1889292" cy="2703377"/>
          </a:xfrm>
          <a:prstGeom prst="rect">
            <a:avLst/>
          </a:prstGeom>
        </p:spPr>
      </p:pic>
      <p:pic>
        <p:nvPicPr>
          <p:cNvPr id="11" name="Picture 10" descr="A person sitting in a chair&#10;&#10;AI-generated content may be incorrect.">
            <a:extLst>
              <a:ext uri="{FF2B5EF4-FFF2-40B4-BE49-F238E27FC236}">
                <a16:creationId xmlns:a16="http://schemas.microsoft.com/office/drawing/2014/main" id="{D9B2B64D-7CA1-1BAE-C890-4433E0779794}"/>
              </a:ext>
            </a:extLst>
          </p:cNvPr>
          <p:cNvPicPr>
            <a:picLocks noChangeAspect="1"/>
          </p:cNvPicPr>
          <p:nvPr/>
        </p:nvPicPr>
        <p:blipFill>
          <a:blip r:embed="rId5"/>
          <a:stretch>
            <a:fillRect/>
          </a:stretch>
        </p:blipFill>
        <p:spPr>
          <a:xfrm>
            <a:off x="9912763" y="3922207"/>
            <a:ext cx="1848376" cy="2466870"/>
          </a:xfrm>
          <a:prstGeom prst="rect">
            <a:avLst/>
          </a:prstGeom>
        </p:spPr>
      </p:pic>
    </p:spTree>
    <p:extLst>
      <p:ext uri="{BB962C8B-B14F-4D97-AF65-F5344CB8AC3E}">
        <p14:creationId xmlns:p14="http://schemas.microsoft.com/office/powerpoint/2010/main" val="1914091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E0D203-41DF-3A28-0ABF-A2A1521FE352}"/>
              </a:ext>
            </a:extLst>
          </p:cNvPr>
          <p:cNvSpPr>
            <a:spLocks noGrp="1"/>
          </p:cNvSpPr>
          <p:nvPr>
            <p:ph type="body" sz="quarter" idx="11"/>
          </p:nvPr>
        </p:nvSpPr>
        <p:spPr>
          <a:xfrm>
            <a:off x="457200" y="1198298"/>
            <a:ext cx="11391901" cy="865292"/>
          </a:xfrm>
        </p:spPr>
        <p:txBody>
          <a:bodyPr/>
          <a:lstStyle/>
          <a:p>
            <a:r>
              <a:rPr lang="en-GB" dirty="0"/>
              <a:t>We’re excited to share that our registered manager webinars have been viewed over 50,000 times!</a:t>
            </a:r>
          </a:p>
        </p:txBody>
      </p:sp>
      <p:sp>
        <p:nvSpPr>
          <p:cNvPr id="3" name="Text Placeholder 2">
            <a:extLst>
              <a:ext uri="{FF2B5EF4-FFF2-40B4-BE49-F238E27FC236}">
                <a16:creationId xmlns:a16="http://schemas.microsoft.com/office/drawing/2014/main" id="{0942C4F6-91B8-00EA-38AC-6DFA078CB36C}"/>
              </a:ext>
            </a:extLst>
          </p:cNvPr>
          <p:cNvSpPr>
            <a:spLocks noGrp="1"/>
          </p:cNvSpPr>
          <p:nvPr>
            <p:ph type="body" sz="quarter" idx="12"/>
          </p:nvPr>
        </p:nvSpPr>
        <p:spPr>
          <a:xfrm>
            <a:off x="457200" y="246184"/>
            <a:ext cx="8907463" cy="703263"/>
          </a:xfrm>
        </p:spPr>
        <p:txBody>
          <a:bodyPr/>
          <a:lstStyle/>
          <a:p>
            <a:r>
              <a:rPr lang="en-GB" dirty="0"/>
              <a:t>Celebrating over 50,000 webinar views!</a:t>
            </a:r>
          </a:p>
          <a:p>
            <a:endParaRPr lang="en-GB" dirty="0"/>
          </a:p>
        </p:txBody>
      </p:sp>
      <p:sp>
        <p:nvSpPr>
          <p:cNvPr id="5" name="Text Placeholder 4">
            <a:extLst>
              <a:ext uri="{FF2B5EF4-FFF2-40B4-BE49-F238E27FC236}">
                <a16:creationId xmlns:a16="http://schemas.microsoft.com/office/drawing/2014/main" id="{50027F35-C184-1307-5BCE-BFC8516C3CD1}"/>
              </a:ext>
            </a:extLst>
          </p:cNvPr>
          <p:cNvSpPr>
            <a:spLocks noGrp="1"/>
          </p:cNvSpPr>
          <p:nvPr>
            <p:ph type="body" sz="quarter" idx="10"/>
          </p:nvPr>
        </p:nvSpPr>
        <p:spPr/>
        <p:txBody>
          <a:bodyPr/>
          <a:lstStyle/>
          <a:p>
            <a:endParaRPr lang="en-GB" dirty="0"/>
          </a:p>
        </p:txBody>
      </p:sp>
      <p:sp>
        <p:nvSpPr>
          <p:cNvPr id="6" name="Text Placeholder 4">
            <a:extLst>
              <a:ext uri="{FF2B5EF4-FFF2-40B4-BE49-F238E27FC236}">
                <a16:creationId xmlns:a16="http://schemas.microsoft.com/office/drawing/2014/main" id="{E92B29F4-608D-0C2F-4166-25A97201FC10}"/>
              </a:ext>
            </a:extLst>
          </p:cNvPr>
          <p:cNvSpPr>
            <a:spLocks noGrp="1"/>
          </p:cNvSpPr>
          <p:nvPr>
            <p:ph type="body" sz="quarter" idx="13"/>
          </p:nvPr>
        </p:nvSpPr>
        <p:spPr>
          <a:xfrm>
            <a:off x="457200" y="2220396"/>
            <a:ext cx="11391900" cy="1116821"/>
          </a:xfrm>
        </p:spPr>
        <p:txBody>
          <a:bodyPr lIns="91440" tIns="45720" rIns="91440" bIns="45720" anchor="t"/>
          <a:lstStyle/>
          <a:p>
            <a:r>
              <a:rPr lang="en-GB" dirty="0">
                <a:latin typeface="Arial"/>
                <a:cs typeface="Arial"/>
              </a:rPr>
              <a:t>Explore over 35 recorded webinars covering a wide range of topics - they are delivered to a live audience and recorded for further viewing. The </a:t>
            </a:r>
            <a:r>
              <a:rPr lang="en-GB" dirty="0">
                <a:latin typeface="Arial"/>
                <a:cs typeface="Arial"/>
                <a:hlinkClick r:id="rId3"/>
              </a:rPr>
              <a:t>webinars</a:t>
            </a:r>
            <a:r>
              <a:rPr lang="en-GB" dirty="0">
                <a:latin typeface="Arial"/>
                <a:cs typeface="Arial"/>
              </a:rPr>
              <a:t> are between 30-60 minutes long and are supported with resources and additional information.</a:t>
            </a:r>
          </a:p>
          <a:p>
            <a:endParaRPr lang="en-GB" b="1" dirty="0">
              <a:latin typeface="Arial"/>
              <a:cs typeface="Arial"/>
            </a:endParaRPr>
          </a:p>
          <a:p>
            <a:r>
              <a:rPr lang="en-GB" sz="2200" b="1" dirty="0">
                <a:solidFill>
                  <a:srgbClr val="008C95"/>
                </a:solidFill>
                <a:latin typeface="Arial"/>
                <a:cs typeface="Arial"/>
              </a:rPr>
              <a:t>Our new recorded webinars include:</a:t>
            </a:r>
          </a:p>
          <a:p>
            <a:endParaRPr lang="en-GB" sz="2200" b="1" dirty="0">
              <a:solidFill>
                <a:srgbClr val="008C95"/>
              </a:solidFill>
              <a:latin typeface="Arial"/>
              <a:cs typeface="Arial"/>
            </a:endParaRPr>
          </a:p>
          <a:p>
            <a:endParaRPr lang="en-GB" sz="1000" dirty="0"/>
          </a:p>
          <a:p>
            <a:endParaRPr lang="en-GB" dirty="0"/>
          </a:p>
        </p:txBody>
      </p:sp>
      <p:sp>
        <p:nvSpPr>
          <p:cNvPr id="7" name="Text Placeholder 2">
            <a:extLst>
              <a:ext uri="{FF2B5EF4-FFF2-40B4-BE49-F238E27FC236}">
                <a16:creationId xmlns:a16="http://schemas.microsoft.com/office/drawing/2014/main" id="{A279FE19-0730-0B60-9E7F-2EF9410A6554}"/>
              </a:ext>
            </a:extLst>
          </p:cNvPr>
          <p:cNvSpPr txBox="1">
            <a:spLocks/>
          </p:cNvSpPr>
          <p:nvPr/>
        </p:nvSpPr>
        <p:spPr>
          <a:xfrm>
            <a:off x="457200" y="4028133"/>
            <a:ext cx="11681955" cy="2297506"/>
          </a:xfrm>
          <a:prstGeom prst="rect">
            <a:avLst/>
          </a:prstGeom>
        </p:spPr>
        <p:txBody>
          <a:bodyPr lIns="91440" tIns="45720" rIns="91440" bIns="45720" anchor="t"/>
          <a:lstStyle>
            <a:lvl1pPr marL="0">
              <a:defRPr sz="2800" b="1">
                <a:solidFill>
                  <a:srgbClr val="008F9C"/>
                </a:solidFill>
                <a:latin typeface="Arial" panose="020B0604020202020204" pitchFamily="34" charset="0"/>
                <a:ea typeface="+mn-ea"/>
                <a:cs typeface="Arial" panose="020B0604020202020204" pitchFamily="34" charset="0"/>
              </a:defRPr>
            </a:lvl1pPr>
            <a:lvl2pPr marL="457200">
              <a:defRPr sz="24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buFont typeface="Wingdings" panose="05000000000000000000" pitchFamily="2" charset="2"/>
              <a:buChar char="§"/>
            </a:pPr>
            <a:r>
              <a:rPr lang="en-GB" sz="2000" dirty="0">
                <a:solidFill>
                  <a:schemeClr val="tx1"/>
                </a:solidFill>
                <a:latin typeface="Arial"/>
                <a:cs typeface="Arial"/>
              </a:rPr>
              <a:t>Managing meds with confidence</a:t>
            </a:r>
            <a:r>
              <a:rPr lang="en-GB" sz="2000" b="0" dirty="0">
                <a:solidFill>
                  <a:schemeClr val="tx1"/>
                </a:solidFill>
                <a:latin typeface="Arial"/>
                <a:cs typeface="Arial"/>
              </a:rPr>
              <a:t>: Practical steps for safer care | </a:t>
            </a:r>
            <a:r>
              <a:rPr lang="en-GB" sz="2000" b="0" dirty="0">
                <a:solidFill>
                  <a:schemeClr val="tx1"/>
                </a:solidFill>
                <a:latin typeface="Arial"/>
                <a:cs typeface="Arial"/>
                <a:hlinkClick r:id="rId4"/>
              </a:rPr>
              <a:t>Watch now</a:t>
            </a:r>
            <a:endParaRPr lang="en-GB" sz="2000" b="0" dirty="0">
              <a:solidFill>
                <a:schemeClr val="tx1"/>
              </a:solidFill>
              <a:latin typeface="Arial"/>
              <a:cs typeface="Arial"/>
            </a:endParaRPr>
          </a:p>
          <a:p>
            <a:endParaRPr lang="en-GB" sz="2000" b="0" dirty="0">
              <a:solidFill>
                <a:schemeClr val="tx1"/>
              </a:solidFill>
              <a:latin typeface="Arial"/>
              <a:cs typeface="Arial"/>
            </a:endParaRPr>
          </a:p>
          <a:p>
            <a:pPr marL="342900" indent="-342900">
              <a:buFont typeface="Wingdings" panose="05000000000000000000" pitchFamily="2" charset="2"/>
              <a:buChar char="§"/>
            </a:pPr>
            <a:r>
              <a:rPr lang="en-GB" sz="2000" dirty="0">
                <a:solidFill>
                  <a:schemeClr val="tx1"/>
                </a:solidFill>
                <a:latin typeface="Arial"/>
                <a:cs typeface="Arial"/>
              </a:rPr>
              <a:t>Managing risk: </a:t>
            </a:r>
            <a:r>
              <a:rPr lang="en-GB" sz="2000" b="0" dirty="0">
                <a:solidFill>
                  <a:schemeClr val="tx1"/>
                </a:solidFill>
                <a:latin typeface="Arial"/>
                <a:cs typeface="Arial"/>
              </a:rPr>
              <a:t>Good and best practice approaches for CQC regulated providers |</a:t>
            </a:r>
            <a:r>
              <a:rPr lang="en-GB" sz="2000" dirty="0">
                <a:solidFill>
                  <a:schemeClr val="tx1"/>
                </a:solidFill>
                <a:latin typeface="Arial"/>
                <a:cs typeface="Arial"/>
              </a:rPr>
              <a:t> </a:t>
            </a:r>
            <a:r>
              <a:rPr lang="en-GB" sz="2000" b="0" dirty="0">
                <a:solidFill>
                  <a:schemeClr val="tx1"/>
                </a:solidFill>
                <a:latin typeface="Arial"/>
                <a:cs typeface="Arial"/>
                <a:hlinkClick r:id="rId5"/>
              </a:rPr>
              <a:t>Watch now</a:t>
            </a:r>
            <a:endParaRPr lang="en-GB" sz="2000" b="0" dirty="0">
              <a:solidFill>
                <a:schemeClr val="tx1"/>
              </a:solidFill>
              <a:latin typeface="Arial"/>
              <a:cs typeface="Arial"/>
            </a:endParaRPr>
          </a:p>
          <a:p>
            <a:endParaRPr lang="en-GB" sz="2000" b="0" dirty="0">
              <a:solidFill>
                <a:schemeClr val="tx1"/>
              </a:solidFill>
              <a:latin typeface="Arial"/>
              <a:cs typeface="Arial"/>
            </a:endParaRPr>
          </a:p>
          <a:p>
            <a:pPr marL="342900" indent="-342900">
              <a:buFont typeface="Wingdings" panose="05000000000000000000" pitchFamily="2" charset="2"/>
              <a:buChar char="§"/>
            </a:pPr>
            <a:r>
              <a:rPr lang="en-GB" sz="2000" dirty="0">
                <a:solidFill>
                  <a:schemeClr val="tx1"/>
                </a:solidFill>
                <a:latin typeface="Arial"/>
                <a:cs typeface="Arial"/>
              </a:rPr>
              <a:t>Getting stronger</a:t>
            </a:r>
            <a:r>
              <a:rPr lang="en-GB" sz="2000" b="0" dirty="0">
                <a:solidFill>
                  <a:schemeClr val="tx1"/>
                </a:solidFill>
                <a:latin typeface="Arial"/>
                <a:cs typeface="Arial"/>
              </a:rPr>
              <a:t>: How digital can work for you | </a:t>
            </a:r>
            <a:r>
              <a:rPr lang="en-GB" sz="2000" b="0" dirty="0">
                <a:solidFill>
                  <a:schemeClr val="tx1"/>
                </a:solidFill>
                <a:latin typeface="Arial"/>
                <a:cs typeface="Arial"/>
                <a:hlinkClick r:id="rId6"/>
              </a:rPr>
              <a:t>Watch now</a:t>
            </a:r>
            <a:endParaRPr lang="en-GB" sz="2000" b="0" dirty="0">
              <a:solidFill>
                <a:schemeClr val="tx1"/>
              </a:solidFill>
              <a:latin typeface="Arial"/>
              <a:cs typeface="Arial"/>
            </a:endParaRPr>
          </a:p>
          <a:p>
            <a:pPr marL="342900" indent="-342900">
              <a:buFont typeface="Wingdings" panose="05000000000000000000" pitchFamily="2" charset="2"/>
              <a:buChar char="§"/>
            </a:pPr>
            <a:endParaRPr lang="en-GB" sz="2000" b="0" dirty="0">
              <a:solidFill>
                <a:schemeClr val="tx1"/>
              </a:solidFill>
              <a:latin typeface="Arial"/>
              <a:cs typeface="Arial"/>
            </a:endParaRPr>
          </a:p>
          <a:p>
            <a:pPr marL="342900" indent="-342900">
              <a:buFont typeface="Wingdings" panose="05000000000000000000" pitchFamily="2" charset="2"/>
              <a:buChar char="§"/>
            </a:pPr>
            <a:r>
              <a:rPr lang="en-GB" sz="2000" dirty="0">
                <a:solidFill>
                  <a:schemeClr val="tx1"/>
                </a:solidFill>
                <a:latin typeface="Arial"/>
                <a:cs typeface="Arial"/>
              </a:rPr>
              <a:t>AI: </a:t>
            </a:r>
            <a:r>
              <a:rPr lang="en-GB" sz="2000" b="0" dirty="0">
                <a:solidFill>
                  <a:schemeClr val="tx1"/>
                </a:solidFill>
                <a:latin typeface="Arial"/>
                <a:cs typeface="Arial"/>
              </a:rPr>
              <a:t>Starting small, growing smarter | </a:t>
            </a:r>
            <a:r>
              <a:rPr lang="en-GB" sz="2000" b="0" dirty="0">
                <a:solidFill>
                  <a:schemeClr val="tx1"/>
                </a:solidFill>
                <a:latin typeface="Arial"/>
                <a:cs typeface="Arial"/>
                <a:hlinkClick r:id="rId7"/>
              </a:rPr>
              <a:t>Watch now</a:t>
            </a:r>
            <a:endParaRPr lang="en-GB" sz="2600" dirty="0">
              <a:latin typeface="Arial"/>
              <a:cs typeface="Arial"/>
            </a:endParaRPr>
          </a:p>
          <a:p>
            <a:endParaRPr lang="en-GB" sz="2600" dirty="0">
              <a:latin typeface="Arial"/>
              <a:cs typeface="Arial"/>
            </a:endParaRPr>
          </a:p>
          <a:p>
            <a:endParaRPr lang="en-GB" sz="2600" dirty="0">
              <a:latin typeface="Arial"/>
              <a:cs typeface="Arial"/>
            </a:endParaRPr>
          </a:p>
        </p:txBody>
      </p:sp>
    </p:spTree>
    <p:extLst>
      <p:ext uri="{BB962C8B-B14F-4D97-AF65-F5344CB8AC3E}">
        <p14:creationId xmlns:p14="http://schemas.microsoft.com/office/powerpoint/2010/main" val="1203497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E609A8-5E4C-8AAF-E531-DEBF4872E5E9}"/>
              </a:ext>
            </a:extLst>
          </p:cNvPr>
          <p:cNvSpPr>
            <a:spLocks noGrp="1"/>
          </p:cNvSpPr>
          <p:nvPr>
            <p:ph type="body" sz="quarter" idx="11"/>
          </p:nvPr>
        </p:nvSpPr>
        <p:spPr>
          <a:xfrm>
            <a:off x="533398" y="1557869"/>
            <a:ext cx="10838029" cy="1109131"/>
          </a:xfrm>
        </p:spPr>
        <p:txBody>
          <a:bodyPr/>
          <a:lstStyle/>
          <a:p>
            <a:r>
              <a:rPr lang="en-GB" dirty="0"/>
              <a:t>Designed to prepare CQC registered managers to confidently take on the role of Practice Supervisor for nursing students</a:t>
            </a:r>
          </a:p>
        </p:txBody>
      </p:sp>
      <p:sp>
        <p:nvSpPr>
          <p:cNvPr id="3" name="Text Placeholder 2">
            <a:extLst>
              <a:ext uri="{FF2B5EF4-FFF2-40B4-BE49-F238E27FC236}">
                <a16:creationId xmlns:a16="http://schemas.microsoft.com/office/drawing/2014/main" id="{141DC048-1B83-9061-B688-FE3CC7D9E9BE}"/>
              </a:ext>
            </a:extLst>
          </p:cNvPr>
          <p:cNvSpPr>
            <a:spLocks noGrp="1"/>
          </p:cNvSpPr>
          <p:nvPr>
            <p:ph type="body" sz="quarter" idx="12"/>
          </p:nvPr>
        </p:nvSpPr>
        <p:spPr/>
        <p:txBody>
          <a:bodyPr/>
          <a:lstStyle/>
          <a:p>
            <a:r>
              <a:rPr lang="en-GB" dirty="0"/>
              <a:t>New resource | Standards for student supervision and assessment </a:t>
            </a:r>
          </a:p>
          <a:p>
            <a:endParaRPr lang="en-GB" dirty="0"/>
          </a:p>
        </p:txBody>
      </p:sp>
      <p:sp>
        <p:nvSpPr>
          <p:cNvPr id="4" name="Text Placeholder 3">
            <a:extLst>
              <a:ext uri="{FF2B5EF4-FFF2-40B4-BE49-F238E27FC236}">
                <a16:creationId xmlns:a16="http://schemas.microsoft.com/office/drawing/2014/main" id="{BCE880FA-197B-C9DE-D721-8F556F35A5C7}"/>
              </a:ext>
            </a:extLst>
          </p:cNvPr>
          <p:cNvSpPr>
            <a:spLocks noGrp="1"/>
          </p:cNvSpPr>
          <p:nvPr>
            <p:ph type="body" sz="quarter" idx="13"/>
          </p:nvPr>
        </p:nvSpPr>
        <p:spPr>
          <a:xfrm>
            <a:off x="495299" y="2667000"/>
            <a:ext cx="10914229" cy="3377228"/>
          </a:xfrm>
        </p:spPr>
        <p:txBody>
          <a:bodyPr/>
          <a:lstStyle/>
          <a:p>
            <a:r>
              <a:rPr lang="en-GB" sz="2200" dirty="0"/>
              <a:t>This new online resource will allow managers to develop their understanding and skills in supervising and supporting student nurses and nursing associates on placement in social care settings. </a:t>
            </a:r>
          </a:p>
          <a:p>
            <a:endParaRPr lang="en-GB" dirty="0"/>
          </a:p>
          <a:p>
            <a:r>
              <a:rPr lang="en-GB" sz="2200" dirty="0">
                <a:hlinkClick r:id="rId3"/>
              </a:rPr>
              <a:t>Standards for Student Supervision and Assessment - Registered Managers Resource</a:t>
            </a:r>
            <a:br>
              <a:rPr lang="en-GB" sz="2200" dirty="0"/>
            </a:br>
            <a:br>
              <a:rPr lang="en-GB" sz="2200" dirty="0"/>
            </a:br>
            <a:r>
              <a:rPr lang="en-GB" sz="2200" dirty="0"/>
              <a:t>This resource, funded by the Department of Health and Social Care and developed by Skills for Care in partnership with the University of Exeter, provides clear guidance tailored specifically to social care settings. </a:t>
            </a:r>
          </a:p>
        </p:txBody>
      </p:sp>
      <p:sp>
        <p:nvSpPr>
          <p:cNvPr id="5" name="Text Placeholder 4">
            <a:extLst>
              <a:ext uri="{FF2B5EF4-FFF2-40B4-BE49-F238E27FC236}">
                <a16:creationId xmlns:a16="http://schemas.microsoft.com/office/drawing/2014/main" id="{81EA07F4-E357-9CBB-4341-F204284349FB}"/>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2264967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2915556-8240-64DF-9BF1-1D6CC3C35292}"/>
              </a:ext>
            </a:extLst>
          </p:cNvPr>
          <p:cNvSpPr>
            <a:spLocks noGrp="1"/>
          </p:cNvSpPr>
          <p:nvPr>
            <p:ph type="body" sz="quarter" idx="11"/>
          </p:nvPr>
        </p:nvSpPr>
        <p:spPr>
          <a:xfrm>
            <a:off x="495299" y="1119927"/>
            <a:ext cx="11465053" cy="703264"/>
          </a:xfrm>
        </p:spPr>
        <p:txBody>
          <a:bodyPr/>
          <a:lstStyle/>
          <a:p>
            <a:r>
              <a:rPr lang="en-GB" dirty="0"/>
              <a:t>Real-life case studies and local insights to support you in delegation.</a:t>
            </a:r>
          </a:p>
        </p:txBody>
      </p:sp>
      <p:sp>
        <p:nvSpPr>
          <p:cNvPr id="4" name="Text Placeholder 3">
            <a:extLst>
              <a:ext uri="{FF2B5EF4-FFF2-40B4-BE49-F238E27FC236}">
                <a16:creationId xmlns:a16="http://schemas.microsoft.com/office/drawing/2014/main" id="{22453C36-3C37-8D85-47EB-E2D220D1E0AA}"/>
              </a:ext>
            </a:extLst>
          </p:cNvPr>
          <p:cNvSpPr>
            <a:spLocks noGrp="1"/>
          </p:cNvSpPr>
          <p:nvPr>
            <p:ph type="body" sz="quarter" idx="12"/>
          </p:nvPr>
        </p:nvSpPr>
        <p:spPr>
          <a:xfrm>
            <a:off x="495299" y="355313"/>
            <a:ext cx="9672829" cy="703263"/>
          </a:xfrm>
        </p:spPr>
        <p:txBody>
          <a:bodyPr/>
          <a:lstStyle/>
          <a:p>
            <a:r>
              <a:rPr lang="en-GB" dirty="0"/>
              <a:t>Delegated healthcare activities in action</a:t>
            </a:r>
          </a:p>
        </p:txBody>
      </p:sp>
      <p:sp>
        <p:nvSpPr>
          <p:cNvPr id="7" name="Text Placeholder 2">
            <a:extLst>
              <a:ext uri="{FF2B5EF4-FFF2-40B4-BE49-F238E27FC236}">
                <a16:creationId xmlns:a16="http://schemas.microsoft.com/office/drawing/2014/main" id="{6318EA4C-B8AD-EE65-477C-C44C623C202E}"/>
              </a:ext>
            </a:extLst>
          </p:cNvPr>
          <p:cNvSpPr txBox="1">
            <a:spLocks/>
          </p:cNvSpPr>
          <p:nvPr/>
        </p:nvSpPr>
        <p:spPr>
          <a:xfrm>
            <a:off x="495299" y="2277217"/>
            <a:ext cx="6762751" cy="3286475"/>
          </a:xfrm>
          <a:prstGeom prst="rect">
            <a:avLst/>
          </a:prstGeom>
        </p:spPr>
        <p:txBody>
          <a:bodyPr lIns="91440" tIns="45720" rIns="91440" bIns="45720" anchor="t"/>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400" dirty="0"/>
              <a:t>These new resources capture real-life case studies and local insights to highlight how delegated healthcare activities can work differently across regions and settings </a:t>
            </a:r>
          </a:p>
          <a:p>
            <a:r>
              <a:rPr lang="en-GB" sz="2400" b="1" dirty="0"/>
              <a:t>but with the same goal </a:t>
            </a:r>
            <a:r>
              <a:rPr lang="en-GB" sz="2400" dirty="0"/>
              <a:t>of improving outcomes for those who draw on care and support. </a:t>
            </a:r>
          </a:p>
          <a:p>
            <a:endParaRPr lang="en-GB" sz="2400" dirty="0"/>
          </a:p>
          <a:p>
            <a:r>
              <a:rPr lang="en-GB" sz="2400" dirty="0">
                <a:hlinkClick r:id="rId3"/>
              </a:rPr>
              <a:t>Explore the resources </a:t>
            </a:r>
            <a:r>
              <a:rPr lang="en-GB" sz="2400" dirty="0"/>
              <a:t>to learn and how you can apply these approaches in your own setting to deliver safe, effective, and person-centred care.</a:t>
            </a:r>
            <a:endParaRPr lang="en-GB" sz="1600" dirty="0">
              <a:latin typeface="Arial"/>
              <a:cs typeface="Arial"/>
            </a:endParaRPr>
          </a:p>
        </p:txBody>
      </p:sp>
      <p:pic>
        <p:nvPicPr>
          <p:cNvPr id="5" name="Picture 4">
            <a:extLst>
              <a:ext uri="{FF2B5EF4-FFF2-40B4-BE49-F238E27FC236}">
                <a16:creationId xmlns:a16="http://schemas.microsoft.com/office/drawing/2014/main" id="{2D1C39DE-5680-79C2-9396-AFC2B67B9D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41410" y="4276708"/>
            <a:ext cx="1955291" cy="19552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descr="A diagram of a health care system&#10;&#10;AI-generated content may be incorrect.">
            <a:extLst>
              <a:ext uri="{FF2B5EF4-FFF2-40B4-BE49-F238E27FC236}">
                <a16:creationId xmlns:a16="http://schemas.microsoft.com/office/drawing/2014/main" id="{77764C98-026F-D99B-31F4-277644F77894}"/>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7215491" y="1823191"/>
            <a:ext cx="3159853" cy="2453517"/>
          </a:xfrm>
          <a:prstGeom prst="rect">
            <a:avLst/>
          </a:prstGeom>
        </p:spPr>
      </p:pic>
    </p:spTree>
    <p:extLst>
      <p:ext uri="{BB962C8B-B14F-4D97-AF65-F5344CB8AC3E}">
        <p14:creationId xmlns:p14="http://schemas.microsoft.com/office/powerpoint/2010/main" val="1979307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D10B7C-5858-FDD4-86D7-816C4CD93AA0}"/>
              </a:ext>
            </a:extLst>
          </p:cNvPr>
          <p:cNvSpPr>
            <a:spLocks noGrp="1"/>
          </p:cNvSpPr>
          <p:nvPr>
            <p:ph type="body" sz="quarter" idx="11"/>
          </p:nvPr>
        </p:nvSpPr>
        <p:spPr>
          <a:xfrm>
            <a:off x="507999" y="1752600"/>
            <a:ext cx="8831263" cy="1109131"/>
          </a:xfrm>
        </p:spPr>
        <p:txBody>
          <a:bodyPr/>
          <a:lstStyle/>
          <a:p>
            <a:r>
              <a:rPr lang="en-GB" dirty="0"/>
              <a:t>Recommendations, practical examples, advice and resources to support your CQC assessments</a:t>
            </a:r>
          </a:p>
          <a:p>
            <a:endParaRPr lang="en-GB" dirty="0"/>
          </a:p>
        </p:txBody>
      </p:sp>
      <p:sp>
        <p:nvSpPr>
          <p:cNvPr id="3" name="Text Placeholder 2">
            <a:extLst>
              <a:ext uri="{FF2B5EF4-FFF2-40B4-BE49-F238E27FC236}">
                <a16:creationId xmlns:a16="http://schemas.microsoft.com/office/drawing/2014/main" id="{E0733D23-B593-D91E-82B5-35A6F609706D}"/>
              </a:ext>
            </a:extLst>
          </p:cNvPr>
          <p:cNvSpPr>
            <a:spLocks noGrp="1"/>
          </p:cNvSpPr>
          <p:nvPr>
            <p:ph type="body" sz="quarter" idx="12"/>
          </p:nvPr>
        </p:nvSpPr>
        <p:spPr>
          <a:xfrm>
            <a:off x="495299" y="355313"/>
            <a:ext cx="8907463" cy="1244887"/>
          </a:xfrm>
        </p:spPr>
        <p:txBody>
          <a:bodyPr/>
          <a:lstStyle/>
          <a:p>
            <a:r>
              <a:rPr lang="en-GB" dirty="0"/>
              <a:t>Support for the CQC Assessment Framework – Inspection toolkit</a:t>
            </a:r>
          </a:p>
        </p:txBody>
      </p:sp>
      <p:sp>
        <p:nvSpPr>
          <p:cNvPr id="4" name="Text Placeholder 3">
            <a:extLst>
              <a:ext uri="{FF2B5EF4-FFF2-40B4-BE49-F238E27FC236}">
                <a16:creationId xmlns:a16="http://schemas.microsoft.com/office/drawing/2014/main" id="{AFC7619B-3F08-7E79-6313-58DCED2C41BA}"/>
              </a:ext>
            </a:extLst>
          </p:cNvPr>
          <p:cNvSpPr>
            <a:spLocks noGrp="1"/>
          </p:cNvSpPr>
          <p:nvPr>
            <p:ph type="body" sz="quarter" idx="13"/>
          </p:nvPr>
        </p:nvSpPr>
        <p:spPr>
          <a:xfrm>
            <a:off x="495299" y="3014131"/>
            <a:ext cx="8831263" cy="2615228"/>
          </a:xfrm>
        </p:spPr>
        <p:txBody>
          <a:bodyPr/>
          <a:lstStyle/>
          <a:p>
            <a:r>
              <a:rPr lang="en-GB" sz="2000" dirty="0"/>
              <a:t>Ensure your service is prepared by exploring recommendations, practical examples and resources covering the 34 Quality Statements in our </a:t>
            </a:r>
            <a:r>
              <a:rPr lang="en-GB" sz="2000" dirty="0">
                <a:hlinkClick r:id="rId3"/>
              </a:rPr>
              <a:t>inspection toolkit.</a:t>
            </a:r>
            <a:endParaRPr lang="en-GB" sz="2000" dirty="0"/>
          </a:p>
          <a:p>
            <a:endParaRPr lang="en-GB" dirty="0"/>
          </a:p>
        </p:txBody>
      </p:sp>
      <p:pic>
        <p:nvPicPr>
          <p:cNvPr id="8" name="Picture 7">
            <a:extLst>
              <a:ext uri="{FF2B5EF4-FFF2-40B4-BE49-F238E27FC236}">
                <a16:creationId xmlns:a16="http://schemas.microsoft.com/office/drawing/2014/main" id="{7F216EAB-FA0D-9ACD-DE03-15884A6CEE4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676400" y="4419600"/>
            <a:ext cx="3092881" cy="1778354"/>
          </a:xfrm>
          <a:prstGeom prst="rect">
            <a:avLst/>
          </a:prstGeom>
        </p:spPr>
      </p:pic>
      <p:pic>
        <p:nvPicPr>
          <p:cNvPr id="9" name="Picture 8">
            <a:extLst>
              <a:ext uri="{FF2B5EF4-FFF2-40B4-BE49-F238E27FC236}">
                <a16:creationId xmlns:a16="http://schemas.microsoft.com/office/drawing/2014/main" id="{259EE977-AF97-85E0-18AE-36871327334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501481" y="4430594"/>
            <a:ext cx="3092881" cy="1767360"/>
          </a:xfrm>
          <a:prstGeom prst="rect">
            <a:avLst/>
          </a:prstGeom>
        </p:spPr>
      </p:pic>
    </p:spTree>
    <p:extLst>
      <p:ext uri="{BB962C8B-B14F-4D97-AF65-F5344CB8AC3E}">
        <p14:creationId xmlns:p14="http://schemas.microsoft.com/office/powerpoint/2010/main" val="2744352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989669F-DB02-08E8-7407-5C0A9B447854}"/>
              </a:ext>
            </a:extLst>
          </p:cNvPr>
          <p:cNvSpPr>
            <a:spLocks noGrp="1"/>
          </p:cNvSpPr>
          <p:nvPr>
            <p:ph type="body" sz="quarter" idx="11"/>
          </p:nvPr>
        </p:nvSpPr>
        <p:spPr>
          <a:xfrm>
            <a:off x="495299" y="1169939"/>
            <a:ext cx="9890313" cy="1109131"/>
          </a:xfrm>
        </p:spPr>
        <p:txBody>
          <a:bodyPr lIns="91440" tIns="45720" rIns="91440" bIns="45720" anchor="t"/>
          <a:lstStyle/>
          <a:p>
            <a:r>
              <a:rPr lang="en-GB" dirty="0">
                <a:latin typeface="Arial"/>
                <a:cs typeface="Arial"/>
              </a:rPr>
              <a:t>Skills for Care and The Outstanding Society have co-developed a new edition of our Guide to improvement</a:t>
            </a:r>
            <a:endParaRPr lang="en-US" dirty="0">
              <a:latin typeface="Arial"/>
              <a:cs typeface="Arial"/>
            </a:endParaRPr>
          </a:p>
        </p:txBody>
      </p:sp>
      <p:sp>
        <p:nvSpPr>
          <p:cNvPr id="4" name="Text Placeholder 3">
            <a:extLst>
              <a:ext uri="{FF2B5EF4-FFF2-40B4-BE49-F238E27FC236}">
                <a16:creationId xmlns:a16="http://schemas.microsoft.com/office/drawing/2014/main" id="{5A363481-22A8-54E8-7921-0C89CA06B276}"/>
              </a:ext>
            </a:extLst>
          </p:cNvPr>
          <p:cNvSpPr>
            <a:spLocks noGrp="1"/>
          </p:cNvSpPr>
          <p:nvPr>
            <p:ph type="body" sz="quarter" idx="12"/>
          </p:nvPr>
        </p:nvSpPr>
        <p:spPr/>
        <p:txBody>
          <a:bodyPr lIns="91440" tIns="45720" rIns="91440" bIns="45720" anchor="t"/>
          <a:lstStyle/>
          <a:p>
            <a:r>
              <a:rPr lang="en-GB" dirty="0">
                <a:latin typeface="Arial"/>
                <a:cs typeface="Arial"/>
              </a:rPr>
              <a:t>Guide to improvement</a:t>
            </a:r>
            <a:endParaRPr lang="en-GB" dirty="0"/>
          </a:p>
        </p:txBody>
      </p:sp>
      <p:sp>
        <p:nvSpPr>
          <p:cNvPr id="5" name="Text Placeholder 4">
            <a:extLst>
              <a:ext uri="{FF2B5EF4-FFF2-40B4-BE49-F238E27FC236}">
                <a16:creationId xmlns:a16="http://schemas.microsoft.com/office/drawing/2014/main" id="{ACB23D32-8EEB-BB5B-2923-87F211C4A0E4}"/>
              </a:ext>
            </a:extLst>
          </p:cNvPr>
          <p:cNvSpPr>
            <a:spLocks noGrp="1"/>
          </p:cNvSpPr>
          <p:nvPr>
            <p:ph type="body" sz="quarter" idx="13"/>
          </p:nvPr>
        </p:nvSpPr>
        <p:spPr>
          <a:xfrm>
            <a:off x="572790" y="2253712"/>
            <a:ext cx="8831263" cy="3377228"/>
          </a:xfrm>
        </p:spPr>
        <p:txBody>
          <a:bodyPr lIns="91440" tIns="45720" rIns="91440" bIns="45720" anchor="t"/>
          <a:lstStyle/>
          <a:p>
            <a:pPr algn="l"/>
            <a:r>
              <a:rPr lang="en-GB" dirty="0">
                <a:latin typeface="Arial"/>
                <a:cs typeface="Arial"/>
              </a:rPr>
              <a:t>Shaped around the CQC Single Assessment Framework, the guide looks at what has caused adult social care services to be rated Requires improvement or Inadequate since 2023. </a:t>
            </a:r>
            <a:endParaRPr lang="en-US" dirty="0">
              <a:latin typeface="Arial"/>
              <a:cs typeface="Arial"/>
            </a:endParaRPr>
          </a:p>
          <a:p>
            <a:pPr algn="l"/>
            <a:endParaRPr lang="en-GB" dirty="0">
              <a:latin typeface="Arial"/>
              <a:cs typeface="Arial"/>
            </a:endParaRPr>
          </a:p>
          <a:p>
            <a:pPr algn="l"/>
            <a:r>
              <a:rPr lang="en-GB" dirty="0">
                <a:latin typeface="Arial"/>
                <a:cs typeface="Arial"/>
              </a:rPr>
              <a:t>The guide is designed to help frontline managers and others at the service to embed sustainable solutions informed by services who have recovered their rating. </a:t>
            </a:r>
          </a:p>
          <a:p>
            <a:pPr algn="l"/>
            <a:endParaRPr lang="en-GB" dirty="0">
              <a:latin typeface="Arial"/>
              <a:cs typeface="Arial"/>
            </a:endParaRPr>
          </a:p>
          <a:p>
            <a:pPr algn="l"/>
            <a:r>
              <a:rPr lang="en-GB" dirty="0">
                <a:latin typeface="Arial"/>
                <a:cs typeface="Arial"/>
              </a:rPr>
              <a:t>Discover how to engage your teams and identify practical solutions that will work for your service and understand the building blocks to improvement.</a:t>
            </a:r>
          </a:p>
          <a:p>
            <a:pPr algn="l"/>
            <a:endParaRPr lang="en-GB" dirty="0">
              <a:latin typeface="Arial"/>
              <a:cs typeface="Arial"/>
            </a:endParaRPr>
          </a:p>
          <a:p>
            <a:pPr algn="l"/>
            <a:r>
              <a:rPr lang="en-GB" dirty="0">
                <a:latin typeface="Arial"/>
                <a:cs typeface="Arial"/>
                <a:hlinkClick r:id="rId3"/>
              </a:rPr>
              <a:t>The guide is free and can be downloaded now</a:t>
            </a:r>
            <a:endParaRPr lang="en-GB" dirty="0"/>
          </a:p>
          <a:p>
            <a:pPr algn="l"/>
            <a:endParaRPr lang="en-GB" dirty="0"/>
          </a:p>
          <a:p>
            <a:endParaRPr lang="en-GB" dirty="0"/>
          </a:p>
        </p:txBody>
      </p:sp>
      <p:pic>
        <p:nvPicPr>
          <p:cNvPr id="2" name="Picture 1" descr="A person holding flowers and a person sitting at a desk&#10;&#10;Description automatically generated">
            <a:extLst>
              <a:ext uri="{FF2B5EF4-FFF2-40B4-BE49-F238E27FC236}">
                <a16:creationId xmlns:a16="http://schemas.microsoft.com/office/drawing/2014/main" id="{DC2442DD-ED87-C2DD-ABDF-650E0FB0B465}"/>
              </a:ext>
            </a:extLst>
          </p:cNvPr>
          <p:cNvPicPr>
            <a:picLocks noChangeAspect="1"/>
          </p:cNvPicPr>
          <p:nvPr/>
        </p:nvPicPr>
        <p:blipFill>
          <a:blip r:embed="rId4"/>
          <a:stretch>
            <a:fillRect/>
          </a:stretch>
        </p:blipFill>
        <p:spPr>
          <a:xfrm>
            <a:off x="9598280" y="2789695"/>
            <a:ext cx="2475236" cy="3474203"/>
          </a:xfrm>
          <a:prstGeom prst="rect">
            <a:avLst/>
          </a:prstGeom>
        </p:spPr>
      </p:pic>
    </p:spTree>
    <p:extLst>
      <p:ext uri="{BB962C8B-B14F-4D97-AF65-F5344CB8AC3E}">
        <p14:creationId xmlns:p14="http://schemas.microsoft.com/office/powerpoint/2010/main" val="3320895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9F8E53-E97D-AB6E-81E9-64C7D79656EF}"/>
              </a:ext>
            </a:extLst>
          </p:cNvPr>
          <p:cNvSpPr>
            <a:spLocks noGrp="1"/>
          </p:cNvSpPr>
          <p:nvPr>
            <p:ph type="body" sz="quarter" idx="11"/>
          </p:nvPr>
        </p:nvSpPr>
        <p:spPr>
          <a:xfrm>
            <a:off x="466545" y="1286176"/>
            <a:ext cx="9650771" cy="1109131"/>
          </a:xfrm>
        </p:spPr>
        <p:txBody>
          <a:bodyPr lIns="91440" tIns="45720" rIns="91440" bIns="45720" anchor="t"/>
          <a:lstStyle/>
          <a:p>
            <a:pPr algn="l"/>
            <a:r>
              <a:rPr lang="en-US" dirty="0"/>
              <a:t>11 eLearning modules to develop skills in leadership, succession planning and developing future talent</a:t>
            </a:r>
          </a:p>
          <a:p>
            <a:endParaRPr lang="en-US" dirty="0"/>
          </a:p>
        </p:txBody>
      </p:sp>
      <p:sp>
        <p:nvSpPr>
          <p:cNvPr id="3" name="Text Placeholder 2">
            <a:extLst>
              <a:ext uri="{FF2B5EF4-FFF2-40B4-BE49-F238E27FC236}">
                <a16:creationId xmlns:a16="http://schemas.microsoft.com/office/drawing/2014/main" id="{38A142AA-7D20-F74C-BE22-16A3CB2D8297}"/>
              </a:ext>
            </a:extLst>
          </p:cNvPr>
          <p:cNvSpPr>
            <a:spLocks noGrp="1"/>
          </p:cNvSpPr>
          <p:nvPr>
            <p:ph type="body" sz="quarter" idx="12"/>
          </p:nvPr>
        </p:nvSpPr>
        <p:spPr/>
        <p:txBody>
          <a:bodyPr lIns="91440" tIns="45720" rIns="91440" bIns="45720" anchor="t"/>
          <a:lstStyle/>
          <a:p>
            <a:r>
              <a:rPr lang="en-US" dirty="0"/>
              <a:t>Introductory modules for managers</a:t>
            </a:r>
          </a:p>
        </p:txBody>
      </p:sp>
      <p:sp>
        <p:nvSpPr>
          <p:cNvPr id="4" name="Text Placeholder 3">
            <a:extLst>
              <a:ext uri="{FF2B5EF4-FFF2-40B4-BE49-F238E27FC236}">
                <a16:creationId xmlns:a16="http://schemas.microsoft.com/office/drawing/2014/main" id="{34E89C45-AD3F-77D9-FA6B-E356CD34A5C3}"/>
              </a:ext>
            </a:extLst>
          </p:cNvPr>
          <p:cNvSpPr>
            <a:spLocks noGrp="1"/>
          </p:cNvSpPr>
          <p:nvPr>
            <p:ph type="body" sz="quarter" idx="13"/>
          </p:nvPr>
        </p:nvSpPr>
        <p:spPr>
          <a:effectLst/>
        </p:spPr>
        <p:txBody>
          <a:bodyPr lIns="91440" tIns="45720" rIns="91440" bIns="45720" anchor="t"/>
          <a:lstStyle/>
          <a:p>
            <a:endParaRPr lang="en-GB" b="1" dirty="0">
              <a:latin typeface="Arial"/>
              <a:cs typeface="Arial"/>
            </a:endParaRPr>
          </a:p>
          <a:p>
            <a:endParaRPr lang="en-US" dirty="0"/>
          </a:p>
        </p:txBody>
      </p:sp>
      <p:sp>
        <p:nvSpPr>
          <p:cNvPr id="7" name="Text Placeholder 3">
            <a:extLst>
              <a:ext uri="{FF2B5EF4-FFF2-40B4-BE49-F238E27FC236}">
                <a16:creationId xmlns:a16="http://schemas.microsoft.com/office/drawing/2014/main" id="{92BB85DC-5D31-CD83-A225-5586A8F871C1}"/>
              </a:ext>
            </a:extLst>
          </p:cNvPr>
          <p:cNvSpPr txBox="1">
            <a:spLocks/>
          </p:cNvSpPr>
          <p:nvPr/>
        </p:nvSpPr>
        <p:spPr>
          <a:xfrm>
            <a:off x="503925" y="2402457"/>
            <a:ext cx="8831263" cy="3377228"/>
          </a:xfrm>
          <a:prstGeom prst="rect">
            <a:avLst/>
          </a:prstGeom>
        </p:spPr>
        <p:txBody>
          <a:bodyPr lIns="91440" tIns="45720" rIns="91440" bIns="45720" anchor="t"/>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lgn="l">
              <a:buFont typeface="Wingdings"/>
              <a:buChar char="§"/>
            </a:pPr>
            <a:r>
              <a:rPr lang="en-US" dirty="0">
                <a:latin typeface="Arial"/>
                <a:cs typeface="Arial"/>
              </a:rPr>
              <a:t>Leading and managing in adult social care</a:t>
            </a:r>
            <a:endParaRPr lang="en-US" dirty="0"/>
          </a:p>
          <a:p>
            <a:pPr marL="342900" indent="-342900" algn="l">
              <a:buFont typeface="Wingdings"/>
              <a:buChar char="§"/>
            </a:pPr>
            <a:r>
              <a:rPr lang="en-US" dirty="0">
                <a:latin typeface="Arial"/>
                <a:cs typeface="Arial"/>
              </a:rPr>
              <a:t>Supporting and developing teams</a:t>
            </a:r>
            <a:endParaRPr lang="en-US" dirty="0"/>
          </a:p>
          <a:p>
            <a:pPr marL="342900" indent="-342900" algn="l">
              <a:buFont typeface="Wingdings"/>
              <a:buChar char="§"/>
            </a:pPr>
            <a:r>
              <a:rPr lang="en-US" dirty="0">
                <a:latin typeface="Arial"/>
                <a:cs typeface="Arial"/>
              </a:rPr>
              <a:t>Regulation and governance</a:t>
            </a:r>
            <a:endParaRPr lang="en-US" dirty="0"/>
          </a:p>
          <a:p>
            <a:pPr marL="342900" indent="-342900" algn="l">
              <a:buFont typeface="Wingdings"/>
              <a:buChar char="§"/>
            </a:pPr>
            <a:r>
              <a:rPr lang="en-US" dirty="0">
                <a:latin typeface="Arial"/>
                <a:cs typeface="Arial"/>
              </a:rPr>
              <a:t>Effective communication</a:t>
            </a:r>
            <a:endParaRPr lang="en-US" dirty="0"/>
          </a:p>
          <a:p>
            <a:pPr marL="342900" indent="-342900" algn="l">
              <a:buFont typeface="Wingdings"/>
              <a:buChar char="§"/>
            </a:pPr>
            <a:r>
              <a:rPr lang="en-US" dirty="0">
                <a:latin typeface="Arial"/>
                <a:cs typeface="Arial"/>
              </a:rPr>
              <a:t>Working with partners</a:t>
            </a:r>
            <a:endParaRPr lang="en-US" dirty="0"/>
          </a:p>
          <a:p>
            <a:pPr marL="342900" indent="-342900" algn="l">
              <a:buFont typeface="Wingdings"/>
              <a:buChar char="§"/>
            </a:pPr>
            <a:r>
              <a:rPr lang="en-US" dirty="0">
                <a:latin typeface="Arial"/>
                <a:cs typeface="Arial"/>
              </a:rPr>
              <a:t>Leading a person-centred service</a:t>
            </a:r>
            <a:endParaRPr lang="en-US" dirty="0"/>
          </a:p>
          <a:p>
            <a:pPr marL="342900" indent="-342900" algn="l">
              <a:buFont typeface="Wingdings"/>
              <a:buChar char="§"/>
            </a:pPr>
            <a:r>
              <a:rPr lang="en-US" dirty="0">
                <a:solidFill>
                  <a:srgbClr val="212529"/>
                </a:solidFill>
                <a:latin typeface="Arial"/>
                <a:cs typeface="Arial"/>
              </a:rPr>
              <a:t>Safeguarding and mental capacity</a:t>
            </a:r>
            <a:endParaRPr lang="en-US" dirty="0"/>
          </a:p>
          <a:p>
            <a:pPr marL="342900" indent="-342900" algn="l">
              <a:buFont typeface="Wingdings"/>
              <a:buChar char="§"/>
            </a:pPr>
            <a:r>
              <a:rPr lang="en-US" dirty="0">
                <a:solidFill>
                  <a:srgbClr val="212529"/>
                </a:solidFill>
                <a:latin typeface="Arial"/>
                <a:cs typeface="Arial"/>
              </a:rPr>
              <a:t>Making decisions</a:t>
            </a:r>
            <a:endParaRPr lang="en-US" dirty="0">
              <a:solidFill>
                <a:srgbClr val="000000"/>
              </a:solidFill>
            </a:endParaRPr>
          </a:p>
          <a:p>
            <a:pPr marL="342900" indent="-342900" algn="l">
              <a:buFont typeface="Wingdings"/>
              <a:buChar char="§"/>
            </a:pPr>
            <a:r>
              <a:rPr lang="en-US" dirty="0">
                <a:solidFill>
                  <a:srgbClr val="212529"/>
                </a:solidFill>
                <a:latin typeface="Arial"/>
                <a:cs typeface="Arial"/>
              </a:rPr>
              <a:t>Managing resources</a:t>
            </a:r>
            <a:endParaRPr lang="en-US" dirty="0">
              <a:solidFill>
                <a:srgbClr val="000000"/>
              </a:solidFill>
            </a:endParaRPr>
          </a:p>
          <a:p>
            <a:pPr marL="342900" indent="-342900" algn="l">
              <a:buFont typeface="Wingdings"/>
              <a:buChar char="§"/>
            </a:pPr>
            <a:r>
              <a:rPr lang="en-US" dirty="0">
                <a:solidFill>
                  <a:srgbClr val="212529"/>
                </a:solidFill>
                <a:latin typeface="Arial"/>
                <a:cs typeface="Arial"/>
              </a:rPr>
              <a:t>Learning and innovating</a:t>
            </a:r>
            <a:endParaRPr lang="en-US" dirty="0">
              <a:solidFill>
                <a:srgbClr val="000000"/>
              </a:solidFill>
            </a:endParaRPr>
          </a:p>
          <a:p>
            <a:pPr marL="342900" indent="-342900" algn="l">
              <a:buFont typeface="Wingdings"/>
              <a:buChar char="§"/>
            </a:pPr>
            <a:r>
              <a:rPr lang="en-US" dirty="0">
                <a:solidFill>
                  <a:srgbClr val="212529"/>
                </a:solidFill>
                <a:latin typeface="Arial"/>
                <a:cs typeface="Arial"/>
              </a:rPr>
              <a:t>Personal development and wellbeing</a:t>
            </a:r>
            <a:endParaRPr lang="en-US" dirty="0"/>
          </a:p>
          <a:p>
            <a:pPr algn="l"/>
            <a:endParaRPr lang="en-US" dirty="0">
              <a:solidFill>
                <a:srgbClr val="212529"/>
              </a:solidFill>
              <a:latin typeface="Arial"/>
              <a:cs typeface="Arial"/>
            </a:endParaRPr>
          </a:p>
          <a:p>
            <a:pPr algn="l"/>
            <a:r>
              <a:rPr lang="en-US" dirty="0">
                <a:solidFill>
                  <a:srgbClr val="0040BB"/>
                </a:solidFill>
                <a:latin typeface="Arial"/>
                <a:cs typeface="Arial"/>
                <a:hlinkClick r:id="rId3">
                  <a:extLst>
                    <a:ext uri="{A12FA001-AC4F-418D-AE19-62706E023703}">
                      <ahyp:hlinkClr xmlns:ahyp="http://schemas.microsoft.com/office/drawing/2018/hyperlinkcolor" val="tx"/>
                    </a:ext>
                  </a:extLst>
                </a:hlinkClick>
              </a:rPr>
              <a:t>www.skillsforcare.org.uk/IntroductoryModulesForManagers</a:t>
            </a:r>
          </a:p>
          <a:p>
            <a:pPr algn="l"/>
            <a:endParaRPr lang="en-US" dirty="0"/>
          </a:p>
          <a:p>
            <a:pPr algn="l"/>
            <a:endParaRPr lang="en-US" dirty="0">
              <a:latin typeface="Arial"/>
              <a:cs typeface="Arial"/>
            </a:endParaRPr>
          </a:p>
          <a:p>
            <a:pPr marL="342900" indent="-342900" algn="l">
              <a:buFont typeface="Wingdings"/>
              <a:buChar char="§"/>
            </a:pPr>
            <a:endParaRPr lang="en-US" dirty="0"/>
          </a:p>
          <a:p>
            <a:pPr algn="l"/>
            <a:endParaRPr lang="en-US" b="1" dirty="0">
              <a:solidFill>
                <a:srgbClr val="4D4D4D"/>
              </a:solidFill>
            </a:endParaRPr>
          </a:p>
          <a:p>
            <a:pPr marL="342900" indent="-342900" algn="l">
              <a:buFont typeface="Wingdings"/>
              <a:buChar char="§"/>
            </a:pPr>
            <a:endParaRPr lang="en-US" dirty="0"/>
          </a:p>
          <a:p>
            <a:endParaRPr lang="en-US" dirty="0"/>
          </a:p>
        </p:txBody>
      </p:sp>
      <p:sp>
        <p:nvSpPr>
          <p:cNvPr id="6" name="TextBox 5">
            <a:extLst>
              <a:ext uri="{FF2B5EF4-FFF2-40B4-BE49-F238E27FC236}">
                <a16:creationId xmlns:a16="http://schemas.microsoft.com/office/drawing/2014/main" id="{E7A9CF13-E4F6-7138-FA4A-617DDA334CE3}"/>
              </a:ext>
            </a:extLst>
          </p:cNvPr>
          <p:cNvSpPr txBox="1"/>
          <p:nvPr/>
        </p:nvSpPr>
        <p:spPr>
          <a:xfrm>
            <a:off x="6384375" y="3335157"/>
            <a:ext cx="3014420" cy="2154436"/>
          </a:xfrm>
          <a:prstGeom prst="rect">
            <a:avLst/>
          </a:prstGeom>
          <a:noFill/>
          <a:ln w="28575">
            <a:solidFill>
              <a:srgbClr val="008C95"/>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Arial"/>
              </a:rPr>
              <a:t>The cost per module is £40.</a:t>
            </a:r>
            <a:endParaRPr lang="en-US" dirty="0"/>
          </a:p>
          <a:p>
            <a:r>
              <a:rPr lang="en-US" dirty="0">
                <a:latin typeface="Arial"/>
              </a:rPr>
              <a:t>Discounts are available and the cost can be claimed back through LDSS.</a:t>
            </a:r>
            <a:r>
              <a:rPr lang="en-US" sz="2000" dirty="0">
                <a:latin typeface="Arial"/>
              </a:rPr>
              <a:t> </a:t>
            </a:r>
          </a:p>
          <a:p>
            <a:endParaRPr lang="en-US" sz="2000" dirty="0">
              <a:latin typeface="Arial"/>
            </a:endParaRPr>
          </a:p>
          <a:p>
            <a:r>
              <a:rPr lang="en-US" sz="2000" dirty="0">
                <a:latin typeface="Arial"/>
              </a:rPr>
              <a:t>10% discount for ASC-WDS account holders</a:t>
            </a:r>
            <a:endParaRPr lang="en-US" dirty="0"/>
          </a:p>
        </p:txBody>
      </p:sp>
    </p:spTree>
    <p:extLst>
      <p:ext uri="{BB962C8B-B14F-4D97-AF65-F5344CB8AC3E}">
        <p14:creationId xmlns:p14="http://schemas.microsoft.com/office/powerpoint/2010/main" val="2119570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BF1AB4-2519-0E38-7D01-85E85890B288}"/>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E435EFE2-B1C9-1EDF-F970-F1E44C43EB1C}"/>
              </a:ext>
            </a:extLst>
          </p:cNvPr>
          <p:cNvSpPr>
            <a:spLocks noGrp="1"/>
          </p:cNvSpPr>
          <p:nvPr>
            <p:ph type="body" sz="quarter" idx="11"/>
          </p:nvPr>
        </p:nvSpPr>
        <p:spPr>
          <a:xfrm>
            <a:off x="495299" y="1152412"/>
            <a:ext cx="11315700" cy="1109131"/>
          </a:xfrm>
        </p:spPr>
        <p:txBody>
          <a:bodyPr/>
          <a:lstStyle/>
          <a:p>
            <a:r>
              <a:rPr lang="en-GB" dirty="0"/>
              <a:t>Discover this free eLearning module tailored for adult social care professionals, focusing on health promotion and preventive practices. </a:t>
            </a:r>
          </a:p>
        </p:txBody>
      </p:sp>
      <p:sp>
        <p:nvSpPr>
          <p:cNvPr id="4" name="Text Placeholder 3">
            <a:extLst>
              <a:ext uri="{FF2B5EF4-FFF2-40B4-BE49-F238E27FC236}">
                <a16:creationId xmlns:a16="http://schemas.microsoft.com/office/drawing/2014/main" id="{5751825C-29C6-20C4-A081-7BD533360A29}"/>
              </a:ext>
            </a:extLst>
          </p:cNvPr>
          <p:cNvSpPr>
            <a:spLocks noGrp="1"/>
          </p:cNvSpPr>
          <p:nvPr>
            <p:ph type="body" sz="quarter" idx="12"/>
          </p:nvPr>
        </p:nvSpPr>
        <p:spPr/>
        <p:txBody>
          <a:bodyPr/>
          <a:lstStyle/>
          <a:p>
            <a:r>
              <a:rPr lang="en-GB" dirty="0"/>
              <a:t>New: All Our Health eLearning </a:t>
            </a:r>
          </a:p>
        </p:txBody>
      </p:sp>
      <p:sp>
        <p:nvSpPr>
          <p:cNvPr id="5" name="Text Placeholder 4">
            <a:extLst>
              <a:ext uri="{FF2B5EF4-FFF2-40B4-BE49-F238E27FC236}">
                <a16:creationId xmlns:a16="http://schemas.microsoft.com/office/drawing/2014/main" id="{52C7D0D0-720A-6E85-121E-203CADEC4317}"/>
              </a:ext>
            </a:extLst>
          </p:cNvPr>
          <p:cNvSpPr>
            <a:spLocks noGrp="1"/>
          </p:cNvSpPr>
          <p:nvPr>
            <p:ph type="body" sz="quarter" idx="13"/>
          </p:nvPr>
        </p:nvSpPr>
        <p:spPr>
          <a:xfrm>
            <a:off x="495299" y="2667414"/>
            <a:ext cx="11315700" cy="3377228"/>
          </a:xfrm>
        </p:spPr>
        <p:txBody>
          <a:bodyPr/>
          <a:lstStyle/>
          <a:p>
            <a:r>
              <a:rPr lang="en-GB" dirty="0"/>
              <a:t>Tailored specifically for people who work in adult social care, this eLearning module has ten adult social care public health tips and an underlying theme of prevention. </a:t>
            </a:r>
          </a:p>
          <a:p>
            <a:endParaRPr lang="en-GB" dirty="0"/>
          </a:p>
          <a:p>
            <a:r>
              <a:rPr lang="en-GB" dirty="0"/>
              <a:t>Build on your existing knowledge to enhance support quality, with practical guidance on integrating public health approaches into daily care routines.</a:t>
            </a:r>
          </a:p>
          <a:p>
            <a:endParaRPr lang="en-GB" dirty="0"/>
          </a:p>
          <a:p>
            <a:r>
              <a:rPr lang="en-GB" dirty="0"/>
              <a:t>This free eLearning module is available now, developed by All Our Health.</a:t>
            </a:r>
          </a:p>
          <a:p>
            <a:endParaRPr lang="en-GB" dirty="0"/>
          </a:p>
          <a:p>
            <a:r>
              <a:rPr lang="en-GB" dirty="0">
                <a:hlinkClick r:id="rId3"/>
              </a:rPr>
              <a:t>Find out more</a:t>
            </a:r>
            <a:endParaRPr lang="en-GB" dirty="0"/>
          </a:p>
        </p:txBody>
      </p:sp>
      <p:pic>
        <p:nvPicPr>
          <p:cNvPr id="1026" name="Picture 2" descr="Logo&#10;&#10;Description automatically generated">
            <a:extLst>
              <a:ext uri="{FF2B5EF4-FFF2-40B4-BE49-F238E27FC236}">
                <a16:creationId xmlns:a16="http://schemas.microsoft.com/office/drawing/2014/main" id="{B62DFFAB-CBA6-B716-7077-D31B84822F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31296" y="5398622"/>
            <a:ext cx="3479703" cy="613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0376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EE69D6-EEF9-F7F8-96E6-61DAC723197D}"/>
              </a:ext>
            </a:extLst>
          </p:cNvPr>
          <p:cNvSpPr>
            <a:spLocks noGrp="1"/>
          </p:cNvSpPr>
          <p:nvPr>
            <p:ph type="body" sz="quarter" idx="11"/>
          </p:nvPr>
        </p:nvSpPr>
        <p:spPr>
          <a:xfrm>
            <a:off x="495299" y="1219200"/>
            <a:ext cx="11391901" cy="1109131"/>
          </a:xfrm>
        </p:spPr>
        <p:txBody>
          <a:bodyPr/>
          <a:lstStyle/>
          <a:p>
            <a:r>
              <a:rPr lang="en-GB" sz="2400" dirty="0"/>
              <a:t>Effective supervision supports good working relationships, helps you to address any issues and celebrate achievements.</a:t>
            </a:r>
            <a:endParaRPr lang="en-US" sz="2400" dirty="0">
              <a:latin typeface="Arial"/>
              <a:cs typeface="Arial"/>
            </a:endParaRPr>
          </a:p>
          <a:p>
            <a:endParaRPr lang="en-GB" dirty="0"/>
          </a:p>
        </p:txBody>
      </p:sp>
      <p:sp>
        <p:nvSpPr>
          <p:cNvPr id="3" name="Text Placeholder 2">
            <a:extLst>
              <a:ext uri="{FF2B5EF4-FFF2-40B4-BE49-F238E27FC236}">
                <a16:creationId xmlns:a16="http://schemas.microsoft.com/office/drawing/2014/main" id="{1D3BACC3-0487-334F-DA0F-700A7AC2E116}"/>
              </a:ext>
            </a:extLst>
          </p:cNvPr>
          <p:cNvSpPr>
            <a:spLocks noGrp="1"/>
          </p:cNvSpPr>
          <p:nvPr>
            <p:ph type="body" sz="quarter" idx="12"/>
          </p:nvPr>
        </p:nvSpPr>
        <p:spPr/>
        <p:txBody>
          <a:bodyPr/>
          <a:lstStyle/>
          <a:p>
            <a:r>
              <a:rPr lang="en-GB" dirty="0">
                <a:latin typeface="Arial"/>
                <a:cs typeface="Arial"/>
              </a:rPr>
              <a:t>Effective supervision</a:t>
            </a:r>
            <a:endParaRPr lang="en-GB" dirty="0"/>
          </a:p>
          <a:p>
            <a:endParaRPr lang="en-GB" dirty="0"/>
          </a:p>
        </p:txBody>
      </p:sp>
      <p:sp>
        <p:nvSpPr>
          <p:cNvPr id="4" name="Text Placeholder 3">
            <a:extLst>
              <a:ext uri="{FF2B5EF4-FFF2-40B4-BE49-F238E27FC236}">
                <a16:creationId xmlns:a16="http://schemas.microsoft.com/office/drawing/2014/main" id="{7B7635BE-4FA8-73D2-F2DB-83DE27EBB86E}"/>
              </a:ext>
            </a:extLst>
          </p:cNvPr>
          <p:cNvSpPr>
            <a:spLocks noGrp="1"/>
          </p:cNvSpPr>
          <p:nvPr>
            <p:ph type="body" sz="quarter" idx="13"/>
          </p:nvPr>
        </p:nvSpPr>
        <p:spPr>
          <a:xfrm>
            <a:off x="495299" y="2133601"/>
            <a:ext cx="8648701" cy="3865624"/>
          </a:xfrm>
        </p:spPr>
        <p:txBody>
          <a:bodyPr/>
          <a:lstStyle/>
          <a:p>
            <a:r>
              <a:rPr lang="en-GB" dirty="0"/>
              <a:t>Supervision plays a key role in supporting your workforce to deliver high-quality care and support.</a:t>
            </a:r>
          </a:p>
          <a:p>
            <a:endParaRPr lang="en-GB" sz="1000" dirty="0"/>
          </a:p>
          <a:p>
            <a:r>
              <a:rPr lang="en-GB" dirty="0"/>
              <a:t>Your workforce is your most valuable resource and Skills for Care has some resources to help you manage your workforce:</a:t>
            </a:r>
          </a:p>
          <a:p>
            <a:endParaRPr lang="en-GB" sz="1000" dirty="0"/>
          </a:p>
          <a:p>
            <a:pPr marL="342900" indent="-342900">
              <a:buFont typeface="Wingdings" panose="05000000000000000000" pitchFamily="2" charset="2"/>
              <a:buChar char="§"/>
            </a:pPr>
            <a:r>
              <a:rPr lang="en-GB" b="1" dirty="0"/>
              <a:t>Effective supervision guide</a:t>
            </a:r>
            <a:r>
              <a:rPr lang="en-GB" dirty="0"/>
              <a:t>: this guide will help you to plan and deliver effective supervisions. It includes the supervision functions and why it’s important and attributes of a successful supervisor and how to develop supervisors</a:t>
            </a:r>
          </a:p>
          <a:p>
            <a:pPr marL="342900" indent="-342900">
              <a:buFont typeface="Wingdings" panose="05000000000000000000" pitchFamily="2" charset="2"/>
              <a:buChar char="§"/>
            </a:pPr>
            <a:r>
              <a:rPr lang="en-GB" b="1" dirty="0"/>
              <a:t>Effective supervision webinar</a:t>
            </a:r>
            <a:r>
              <a:rPr lang="en-GB" dirty="0"/>
              <a:t>: explore practical approaches to developing new supervision skills and how this benefits the staff you support</a:t>
            </a:r>
          </a:p>
          <a:p>
            <a:pPr marL="342900" indent="-342900">
              <a:buFont typeface="Wingdings" panose="05000000000000000000" pitchFamily="2" charset="2"/>
              <a:buChar char="§"/>
            </a:pPr>
            <a:endParaRPr lang="en-GB" sz="1000" dirty="0"/>
          </a:p>
          <a:p>
            <a:r>
              <a:rPr lang="en-GB" sz="2200" dirty="0">
                <a:hlinkClick r:id="rId3"/>
              </a:rPr>
              <a:t>Find out more</a:t>
            </a:r>
            <a:endParaRPr lang="en-GB" sz="2200" dirty="0"/>
          </a:p>
        </p:txBody>
      </p:sp>
      <p:sp>
        <p:nvSpPr>
          <p:cNvPr id="5" name="Text Placeholder 4">
            <a:extLst>
              <a:ext uri="{FF2B5EF4-FFF2-40B4-BE49-F238E27FC236}">
                <a16:creationId xmlns:a16="http://schemas.microsoft.com/office/drawing/2014/main" id="{24ACE672-94D4-9E48-D4DA-69181FC17CCA}"/>
              </a:ext>
            </a:extLst>
          </p:cNvPr>
          <p:cNvSpPr>
            <a:spLocks noGrp="1"/>
          </p:cNvSpPr>
          <p:nvPr>
            <p:ph type="body" sz="quarter" idx="10"/>
          </p:nvPr>
        </p:nvSpPr>
        <p:spPr/>
        <p:txBody>
          <a:bodyPr/>
          <a:lstStyle/>
          <a:p>
            <a:endParaRPr lang="en-GB" dirty="0"/>
          </a:p>
        </p:txBody>
      </p:sp>
      <p:pic>
        <p:nvPicPr>
          <p:cNvPr id="6" name="Picture 5">
            <a:extLst>
              <a:ext uri="{FF2B5EF4-FFF2-40B4-BE49-F238E27FC236}">
                <a16:creationId xmlns:a16="http://schemas.microsoft.com/office/drawing/2014/main" id="{8032F061-B9F1-32F1-145A-3DF3A8414672}"/>
              </a:ext>
            </a:extLst>
          </p:cNvPr>
          <p:cNvPicPr>
            <a:picLocks noChangeAspect="1"/>
          </p:cNvPicPr>
          <p:nvPr/>
        </p:nvPicPr>
        <p:blipFill>
          <a:blip r:embed="rId4"/>
          <a:stretch>
            <a:fillRect/>
          </a:stretch>
        </p:blipFill>
        <p:spPr>
          <a:xfrm>
            <a:off x="9333783" y="2514600"/>
            <a:ext cx="2673278" cy="3484624"/>
          </a:xfrm>
          <a:prstGeom prst="rect">
            <a:avLst/>
          </a:prstGeom>
        </p:spPr>
      </p:pic>
    </p:spTree>
    <p:extLst>
      <p:ext uri="{BB962C8B-B14F-4D97-AF65-F5344CB8AC3E}">
        <p14:creationId xmlns:p14="http://schemas.microsoft.com/office/powerpoint/2010/main" val="3660404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3C03C-5874-F7D4-30D0-B1C9998FB33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11905C-EDD8-24F2-014F-4219ACD205AE}"/>
              </a:ext>
            </a:extLst>
          </p:cNvPr>
          <p:cNvSpPr>
            <a:spLocks noGrp="1"/>
          </p:cNvSpPr>
          <p:nvPr>
            <p:ph type="body" sz="quarter" idx="11"/>
          </p:nvPr>
        </p:nvSpPr>
        <p:spPr>
          <a:xfrm>
            <a:off x="495298" y="1143000"/>
            <a:ext cx="11696701" cy="1109131"/>
          </a:xfrm>
        </p:spPr>
        <p:txBody>
          <a:bodyPr/>
          <a:lstStyle/>
          <a:p>
            <a:r>
              <a:rPr lang="en-GB" sz="2600" dirty="0"/>
              <a:t>Skills for Care and NHS England have created free-to-access induction materials for anyone new to a role in health and social care</a:t>
            </a:r>
          </a:p>
        </p:txBody>
      </p:sp>
      <p:sp>
        <p:nvSpPr>
          <p:cNvPr id="3" name="Text Placeholder 2">
            <a:extLst>
              <a:ext uri="{FF2B5EF4-FFF2-40B4-BE49-F238E27FC236}">
                <a16:creationId xmlns:a16="http://schemas.microsoft.com/office/drawing/2014/main" id="{0A999B46-C992-96C7-8C5B-B3D116CC26EF}"/>
              </a:ext>
            </a:extLst>
          </p:cNvPr>
          <p:cNvSpPr>
            <a:spLocks noGrp="1"/>
          </p:cNvSpPr>
          <p:nvPr>
            <p:ph type="body" sz="quarter" idx="12"/>
          </p:nvPr>
        </p:nvSpPr>
        <p:spPr/>
        <p:txBody>
          <a:bodyPr/>
          <a:lstStyle/>
          <a:p>
            <a:r>
              <a:rPr lang="en-GB" sz="3200" dirty="0"/>
              <a:t>National induction for health and social care</a:t>
            </a:r>
          </a:p>
        </p:txBody>
      </p:sp>
      <p:sp>
        <p:nvSpPr>
          <p:cNvPr id="4" name="Text Placeholder 3">
            <a:extLst>
              <a:ext uri="{FF2B5EF4-FFF2-40B4-BE49-F238E27FC236}">
                <a16:creationId xmlns:a16="http://schemas.microsoft.com/office/drawing/2014/main" id="{498AE4F2-3CE0-A850-5205-BA67E9E20A55}"/>
              </a:ext>
            </a:extLst>
          </p:cNvPr>
          <p:cNvSpPr>
            <a:spLocks noGrp="1"/>
          </p:cNvSpPr>
          <p:nvPr>
            <p:ph type="body" sz="quarter" idx="13"/>
          </p:nvPr>
        </p:nvSpPr>
        <p:spPr>
          <a:xfrm>
            <a:off x="527253" y="2247759"/>
            <a:ext cx="9182101" cy="3377228"/>
          </a:xfrm>
        </p:spPr>
        <p:txBody>
          <a:bodyPr lIns="91440" tIns="45720" rIns="91440" bIns="45720" anchor="t"/>
          <a:lstStyle/>
          <a:p>
            <a:r>
              <a:rPr lang="en-GB" dirty="0"/>
              <a:t>The ‘National induction for health and social care’ brings together virtual learning modules and resources to equip new starters with a clear understanding of health and social care, helping to build a sense of belonging and support retention. </a:t>
            </a:r>
          </a:p>
          <a:p>
            <a:endParaRPr lang="en-GB" dirty="0"/>
          </a:p>
          <a:p>
            <a:r>
              <a:rPr lang="en-GB" dirty="0"/>
              <a:t>It introduces different subjects important to social care, such as how to deliver personalised care, why we have regulation, what roles we might come across in our work and what they do. </a:t>
            </a:r>
          </a:p>
          <a:p>
            <a:endParaRPr lang="en-GB" dirty="0"/>
          </a:p>
          <a:p>
            <a:r>
              <a:rPr lang="en-GB" dirty="0"/>
              <a:t>All content is available online to use as part of your induction or as a refresher for existing staff, alongside your organisation specific induction. </a:t>
            </a:r>
          </a:p>
          <a:p>
            <a:endParaRPr lang="en-GB" dirty="0"/>
          </a:p>
          <a:p>
            <a:r>
              <a:rPr lang="en-GB" dirty="0">
                <a:hlinkClick r:id="rId3"/>
              </a:rPr>
              <a:t>Find out more</a:t>
            </a:r>
            <a:endParaRPr lang="en-GB" dirty="0"/>
          </a:p>
          <a:p>
            <a:endParaRPr lang="en-GB" dirty="0"/>
          </a:p>
        </p:txBody>
      </p:sp>
    </p:spTree>
    <p:extLst>
      <p:ext uri="{BB962C8B-B14F-4D97-AF65-F5344CB8AC3E}">
        <p14:creationId xmlns:p14="http://schemas.microsoft.com/office/powerpoint/2010/main" val="406577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F9C4A-544F-6440-3A5E-04F86896A40C}"/>
              </a:ext>
            </a:extLst>
          </p:cNvPr>
          <p:cNvSpPr>
            <a:spLocks noGrp="1"/>
          </p:cNvSpPr>
          <p:nvPr>
            <p:ph type="body" sz="quarter" idx="11"/>
          </p:nvPr>
        </p:nvSpPr>
        <p:spPr>
          <a:xfrm>
            <a:off x="495299" y="1163391"/>
            <a:ext cx="11239501" cy="999824"/>
          </a:xfrm>
        </p:spPr>
        <p:txBody>
          <a:bodyPr/>
          <a:lstStyle/>
          <a:p>
            <a:r>
              <a:rPr lang="en-GB" dirty="0"/>
              <a:t>Resources and support for adult social care providers with medicines management</a:t>
            </a:r>
          </a:p>
        </p:txBody>
      </p:sp>
      <p:sp>
        <p:nvSpPr>
          <p:cNvPr id="3" name="Text Placeholder 2">
            <a:extLst>
              <a:ext uri="{FF2B5EF4-FFF2-40B4-BE49-F238E27FC236}">
                <a16:creationId xmlns:a16="http://schemas.microsoft.com/office/drawing/2014/main" id="{ACE416A1-A654-5AA3-B78B-608BCA893E34}"/>
              </a:ext>
            </a:extLst>
          </p:cNvPr>
          <p:cNvSpPr>
            <a:spLocks noGrp="1"/>
          </p:cNvSpPr>
          <p:nvPr>
            <p:ph type="body" sz="quarter" idx="12"/>
          </p:nvPr>
        </p:nvSpPr>
        <p:spPr/>
        <p:txBody>
          <a:bodyPr/>
          <a:lstStyle/>
          <a:p>
            <a:r>
              <a:rPr lang="en-GB" dirty="0"/>
              <a:t>Medicines management resources</a:t>
            </a:r>
          </a:p>
        </p:txBody>
      </p:sp>
      <p:sp>
        <p:nvSpPr>
          <p:cNvPr id="4" name="Text Placeholder 3">
            <a:extLst>
              <a:ext uri="{FF2B5EF4-FFF2-40B4-BE49-F238E27FC236}">
                <a16:creationId xmlns:a16="http://schemas.microsoft.com/office/drawing/2014/main" id="{789A0619-495C-BB8B-7337-806DBC7D2BB3}"/>
              </a:ext>
            </a:extLst>
          </p:cNvPr>
          <p:cNvSpPr>
            <a:spLocks noGrp="1"/>
          </p:cNvSpPr>
          <p:nvPr>
            <p:ph type="body" sz="quarter" idx="13"/>
          </p:nvPr>
        </p:nvSpPr>
        <p:spPr>
          <a:xfrm>
            <a:off x="495299" y="2264172"/>
            <a:ext cx="8115301" cy="4076900"/>
          </a:xfrm>
        </p:spPr>
        <p:txBody>
          <a:bodyPr/>
          <a:lstStyle/>
          <a:p>
            <a:r>
              <a:rPr lang="en-GB" dirty="0"/>
              <a:t>The resources have been developed for people who are responsible for purchasing and/or checking the quality of external or in-house medicines management training for care workers and managers.</a:t>
            </a:r>
          </a:p>
          <a:p>
            <a:endParaRPr lang="en-GB" dirty="0"/>
          </a:p>
          <a:p>
            <a:r>
              <a:rPr lang="en-GB" dirty="0"/>
              <a:t>Explore new medicines management guidance and checklists, developed to support care providers to assess their medicines management education and training to ensure that it is safe and effective. </a:t>
            </a:r>
          </a:p>
          <a:p>
            <a:endParaRPr lang="en-GB" dirty="0"/>
          </a:p>
          <a:p>
            <a:r>
              <a:rPr lang="en-GB" dirty="0"/>
              <a:t>You can also discover signposting and advice for meeting CQC expectations in this area. </a:t>
            </a:r>
          </a:p>
          <a:p>
            <a:endParaRPr lang="en-GB" dirty="0"/>
          </a:p>
          <a:p>
            <a:r>
              <a:rPr lang="en-GB" b="0" i="0" u="sng" strike="noStrike" dirty="0">
                <a:solidFill>
                  <a:srgbClr val="467886"/>
                </a:solidFill>
                <a:effectLst/>
                <a:latin typeface="Arial" panose="020B0604020202020204" pitchFamily="34" charset="0"/>
                <a:hlinkClick r:id="rId3"/>
              </a:rPr>
              <a:t>Visit the webpage</a:t>
            </a:r>
            <a:r>
              <a:rPr lang="en-GB" b="0" i="0" dirty="0">
                <a:solidFill>
                  <a:srgbClr val="000000"/>
                </a:solidFill>
                <a:effectLst/>
                <a:latin typeface="Arial" panose="020B0604020202020204" pitchFamily="34" charset="0"/>
              </a:rPr>
              <a:t> </a:t>
            </a:r>
            <a:endParaRPr lang="en-GB" dirty="0"/>
          </a:p>
        </p:txBody>
      </p:sp>
      <p:sp>
        <p:nvSpPr>
          <p:cNvPr id="5" name="Text Placeholder 4">
            <a:extLst>
              <a:ext uri="{FF2B5EF4-FFF2-40B4-BE49-F238E27FC236}">
                <a16:creationId xmlns:a16="http://schemas.microsoft.com/office/drawing/2014/main" id="{10FE1B64-E362-F0F9-7022-121E18CF8434}"/>
              </a:ext>
            </a:extLst>
          </p:cNvPr>
          <p:cNvSpPr>
            <a:spLocks noGrp="1"/>
          </p:cNvSpPr>
          <p:nvPr>
            <p:ph type="body" sz="quarter" idx="10"/>
          </p:nvPr>
        </p:nvSpPr>
        <p:spPr/>
        <p:txBody>
          <a:bodyPr/>
          <a:lstStyle/>
          <a:p>
            <a:endParaRPr lang="en-GB" dirty="0"/>
          </a:p>
        </p:txBody>
      </p:sp>
      <p:pic>
        <p:nvPicPr>
          <p:cNvPr id="7" name="Picture 6">
            <a:extLst>
              <a:ext uri="{FF2B5EF4-FFF2-40B4-BE49-F238E27FC236}">
                <a16:creationId xmlns:a16="http://schemas.microsoft.com/office/drawing/2014/main" id="{27DEA006-451D-EC7D-C5D6-3349C724EE63}"/>
              </a:ext>
            </a:extLst>
          </p:cNvPr>
          <p:cNvPicPr>
            <a:picLocks noChangeAspect="1"/>
          </p:cNvPicPr>
          <p:nvPr/>
        </p:nvPicPr>
        <p:blipFill>
          <a:blip r:embed="rId4"/>
          <a:stretch>
            <a:fillRect/>
          </a:stretch>
        </p:blipFill>
        <p:spPr>
          <a:xfrm>
            <a:off x="8915400" y="2010871"/>
            <a:ext cx="2926080" cy="4112329"/>
          </a:xfrm>
          <a:prstGeom prst="rect">
            <a:avLst/>
          </a:prstGeom>
        </p:spPr>
      </p:pic>
    </p:spTree>
    <p:extLst>
      <p:ext uri="{BB962C8B-B14F-4D97-AF65-F5344CB8AC3E}">
        <p14:creationId xmlns:p14="http://schemas.microsoft.com/office/powerpoint/2010/main" val="32875790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8FE7F2-1AAF-A312-A33E-36B68D5EB6DF}"/>
              </a:ext>
            </a:extLst>
          </p:cNvPr>
          <p:cNvSpPr>
            <a:spLocks noGrp="1"/>
          </p:cNvSpPr>
          <p:nvPr>
            <p:ph type="body" sz="quarter" idx="11"/>
          </p:nvPr>
        </p:nvSpPr>
        <p:spPr>
          <a:xfrm>
            <a:off x="466546" y="1717497"/>
            <a:ext cx="10225865" cy="1339168"/>
          </a:xfrm>
        </p:spPr>
        <p:txBody>
          <a:bodyPr lIns="91440" tIns="45720" rIns="91440" bIns="45720" anchor="t"/>
          <a:lstStyle/>
          <a:p>
            <a:pPr algn="l"/>
            <a:r>
              <a:rPr lang="en-US" dirty="0">
                <a:latin typeface="Arial"/>
                <a:cs typeface="Arial"/>
              </a:rPr>
              <a:t>These resources have been produced to help you have a clearer understanding of culturally appropriate care and what that may mean to individuals you support.</a:t>
            </a:r>
          </a:p>
          <a:p>
            <a:endParaRPr lang="en-US" dirty="0"/>
          </a:p>
        </p:txBody>
      </p:sp>
      <p:sp>
        <p:nvSpPr>
          <p:cNvPr id="3" name="Text Placeholder 2">
            <a:extLst>
              <a:ext uri="{FF2B5EF4-FFF2-40B4-BE49-F238E27FC236}">
                <a16:creationId xmlns:a16="http://schemas.microsoft.com/office/drawing/2014/main" id="{CD88FE5E-5A96-5F35-4B90-AE8DFC88C744}"/>
              </a:ext>
            </a:extLst>
          </p:cNvPr>
          <p:cNvSpPr>
            <a:spLocks noGrp="1"/>
          </p:cNvSpPr>
          <p:nvPr>
            <p:ph type="body" sz="quarter" idx="12"/>
          </p:nvPr>
        </p:nvSpPr>
        <p:spPr>
          <a:xfrm>
            <a:off x="466545" y="355313"/>
            <a:ext cx="8864331" cy="1120206"/>
          </a:xfrm>
        </p:spPr>
        <p:txBody>
          <a:bodyPr lIns="91440" tIns="45720" rIns="91440" bIns="45720" anchor="t"/>
          <a:lstStyle/>
          <a:p>
            <a:pPr algn="l"/>
            <a:r>
              <a:rPr lang="en-US" dirty="0"/>
              <a:t>Resources to support culturally appropriate care</a:t>
            </a:r>
          </a:p>
          <a:p>
            <a:endParaRPr lang="en-US" dirty="0"/>
          </a:p>
        </p:txBody>
      </p:sp>
      <p:sp>
        <p:nvSpPr>
          <p:cNvPr id="4" name="Text Placeholder 3">
            <a:extLst>
              <a:ext uri="{FF2B5EF4-FFF2-40B4-BE49-F238E27FC236}">
                <a16:creationId xmlns:a16="http://schemas.microsoft.com/office/drawing/2014/main" id="{50DC3A51-5DF0-2DB0-5CE6-8148C4BC608D}"/>
              </a:ext>
            </a:extLst>
          </p:cNvPr>
          <p:cNvSpPr>
            <a:spLocks noGrp="1"/>
          </p:cNvSpPr>
          <p:nvPr>
            <p:ph type="body" sz="quarter" idx="13"/>
          </p:nvPr>
        </p:nvSpPr>
        <p:spPr>
          <a:xfrm>
            <a:off x="469023" y="3307288"/>
            <a:ext cx="8831263" cy="3377228"/>
          </a:xfrm>
        </p:spPr>
        <p:txBody>
          <a:bodyPr lIns="91440" tIns="45720" rIns="91440" bIns="45720" anchor="t"/>
          <a:lstStyle/>
          <a:p>
            <a:pPr marL="342900" indent="-342900" algn="l">
              <a:buFont typeface="Wingdings"/>
              <a:buChar char="§"/>
            </a:pPr>
            <a:r>
              <a:rPr lang="en-GB" dirty="0">
                <a:latin typeface="Arial"/>
                <a:cs typeface="Arial"/>
              </a:rPr>
              <a:t>The ‘Culturally appropriate care guide’ covers a broad range of topics that will help you to learn about and be sensitive to people’s cultural identity or heritage. </a:t>
            </a:r>
          </a:p>
          <a:p>
            <a:pPr algn="l"/>
            <a:endParaRPr lang="en-GB" dirty="0"/>
          </a:p>
          <a:p>
            <a:pPr marL="342900" indent="-342900" algn="l">
              <a:buFont typeface="Wingdings"/>
              <a:buChar char="§"/>
            </a:pPr>
            <a:r>
              <a:rPr lang="en-GB" dirty="0">
                <a:latin typeface="Arial"/>
                <a:cs typeface="Arial"/>
              </a:rPr>
              <a:t>Use the supporting training resources to implement the learning from the guide at your service.</a:t>
            </a:r>
            <a:endParaRPr lang="en-GB" dirty="0"/>
          </a:p>
          <a:p>
            <a:endParaRPr lang="en-GB" b="1" dirty="0">
              <a:latin typeface="Arial"/>
              <a:cs typeface="Arial"/>
            </a:endParaRPr>
          </a:p>
          <a:p>
            <a:pPr algn="l"/>
            <a:r>
              <a:rPr lang="en-GB" dirty="0">
                <a:solidFill>
                  <a:srgbClr val="005DB8"/>
                </a:solidFill>
                <a:latin typeface="Arial"/>
                <a:cs typeface="Arial"/>
                <a:hlinkClick r:id="rId3"/>
              </a:rPr>
              <a:t>www.skillsforcare.org.uk/CulturallyAppropriateCare</a:t>
            </a:r>
            <a:r>
              <a:rPr lang="en-GB" dirty="0">
                <a:solidFill>
                  <a:srgbClr val="005DB8"/>
                </a:solidFill>
                <a:latin typeface="Arial"/>
                <a:cs typeface="Arial"/>
              </a:rPr>
              <a:t> </a:t>
            </a:r>
            <a:endParaRPr lang="en-GB" dirty="0"/>
          </a:p>
          <a:p>
            <a:endParaRPr lang="en-GB" b="1" dirty="0">
              <a:latin typeface="Arial"/>
              <a:cs typeface="Arial"/>
            </a:endParaRPr>
          </a:p>
        </p:txBody>
      </p:sp>
      <p:pic>
        <p:nvPicPr>
          <p:cNvPr id="6" name="Picture 5" descr="A cover of a book&#10;&#10;Description automatically generated">
            <a:extLst>
              <a:ext uri="{FF2B5EF4-FFF2-40B4-BE49-F238E27FC236}">
                <a16:creationId xmlns:a16="http://schemas.microsoft.com/office/drawing/2014/main" id="{F7355E12-B7CF-20E9-BCA7-853195361223}"/>
              </a:ext>
            </a:extLst>
          </p:cNvPr>
          <p:cNvPicPr>
            <a:picLocks noChangeAspect="1"/>
          </p:cNvPicPr>
          <p:nvPr/>
        </p:nvPicPr>
        <p:blipFill>
          <a:blip r:embed="rId4"/>
          <a:stretch>
            <a:fillRect/>
          </a:stretch>
        </p:blipFill>
        <p:spPr>
          <a:xfrm>
            <a:off x="9680366" y="3087358"/>
            <a:ext cx="2047157" cy="2897398"/>
          </a:xfrm>
          <a:prstGeom prst="rect">
            <a:avLst/>
          </a:prstGeom>
        </p:spPr>
      </p:pic>
    </p:spTree>
    <p:extLst>
      <p:ext uri="{BB962C8B-B14F-4D97-AF65-F5344CB8AC3E}">
        <p14:creationId xmlns:p14="http://schemas.microsoft.com/office/powerpoint/2010/main" val="1112194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15610D-FB91-3175-A24D-D1FDEBDB7679}"/>
              </a:ext>
            </a:extLst>
          </p:cNvPr>
          <p:cNvSpPr>
            <a:spLocks noGrp="1"/>
          </p:cNvSpPr>
          <p:nvPr>
            <p:ph type="body" sz="quarter" idx="11"/>
          </p:nvPr>
        </p:nvSpPr>
        <p:spPr>
          <a:xfrm>
            <a:off x="466545" y="1286176"/>
            <a:ext cx="11318545" cy="1109131"/>
          </a:xfrm>
        </p:spPr>
        <p:txBody>
          <a:bodyPr lIns="91440" tIns="45720" rIns="91440" bIns="45720" anchor="t"/>
          <a:lstStyle/>
          <a:p>
            <a:pPr algn="l"/>
            <a:r>
              <a:rPr lang="en-US" sz="2400" dirty="0">
                <a:latin typeface="Arial"/>
                <a:cs typeface="Arial"/>
              </a:rPr>
              <a:t>This learning framework for working with LGBTQ+ people in later life aims to provide a base for identifying the insights, knowledge, understanding and skills that the social care workforce need to help them work effectively with individuals from gender and sexually diverse communities.</a:t>
            </a:r>
          </a:p>
          <a:p>
            <a:endParaRPr lang="en-US" dirty="0"/>
          </a:p>
        </p:txBody>
      </p:sp>
      <p:sp>
        <p:nvSpPr>
          <p:cNvPr id="4" name="Text Placeholder 3">
            <a:extLst>
              <a:ext uri="{FF2B5EF4-FFF2-40B4-BE49-F238E27FC236}">
                <a16:creationId xmlns:a16="http://schemas.microsoft.com/office/drawing/2014/main" id="{488D95F9-81FC-36E2-1BF1-727664CDB30B}"/>
              </a:ext>
            </a:extLst>
          </p:cNvPr>
          <p:cNvSpPr>
            <a:spLocks noGrp="1"/>
          </p:cNvSpPr>
          <p:nvPr>
            <p:ph type="body" sz="quarter" idx="12"/>
          </p:nvPr>
        </p:nvSpPr>
        <p:spPr/>
        <p:txBody>
          <a:bodyPr lIns="91440" tIns="45720" rIns="91440" bIns="45720" anchor="t"/>
          <a:lstStyle/>
          <a:p>
            <a:pPr algn="l"/>
            <a:r>
              <a:rPr lang="en-US" dirty="0"/>
              <a:t>LGBTQ+ learning framework</a:t>
            </a:r>
          </a:p>
          <a:p>
            <a:endParaRPr lang="en-US" dirty="0"/>
          </a:p>
        </p:txBody>
      </p:sp>
      <p:sp>
        <p:nvSpPr>
          <p:cNvPr id="5" name="Text Placeholder 4">
            <a:extLst>
              <a:ext uri="{FF2B5EF4-FFF2-40B4-BE49-F238E27FC236}">
                <a16:creationId xmlns:a16="http://schemas.microsoft.com/office/drawing/2014/main" id="{1711FDD9-C29B-A60E-54F7-B4DAC1FBD944}"/>
              </a:ext>
            </a:extLst>
          </p:cNvPr>
          <p:cNvSpPr>
            <a:spLocks noGrp="1"/>
          </p:cNvSpPr>
          <p:nvPr>
            <p:ph type="body" sz="quarter" idx="13"/>
          </p:nvPr>
        </p:nvSpPr>
        <p:spPr>
          <a:xfrm>
            <a:off x="466545" y="2998175"/>
            <a:ext cx="8931903" cy="2888398"/>
          </a:xfrm>
        </p:spPr>
        <p:txBody>
          <a:bodyPr lIns="91440" tIns="45720" rIns="91440" bIns="45720" anchor="t"/>
          <a:lstStyle/>
          <a:p>
            <a:pPr algn="l"/>
            <a:r>
              <a:rPr lang="en-GB" dirty="0">
                <a:latin typeface="Arial"/>
                <a:cs typeface="Arial"/>
              </a:rPr>
              <a:t>The framework is intended to be used by social care employers, employees, training providers, regulators, commissioners, policy makers and others to build their own knowledge and support colleagues’ understanding of how to better support LGBTQ+ people in later life. </a:t>
            </a:r>
            <a:endParaRPr lang="en-US" dirty="0">
              <a:latin typeface="Arial"/>
              <a:cs typeface="Arial"/>
            </a:endParaRPr>
          </a:p>
          <a:p>
            <a:pPr algn="l"/>
            <a:endParaRPr lang="en-GB" dirty="0">
              <a:latin typeface="Arial"/>
              <a:cs typeface="Arial"/>
            </a:endParaRPr>
          </a:p>
          <a:p>
            <a:pPr algn="l"/>
            <a:r>
              <a:rPr lang="en-GB" dirty="0">
                <a:latin typeface="Arial"/>
                <a:cs typeface="Arial"/>
              </a:rPr>
              <a:t>Updated to include an additional topic which covers ‘LGBTQ+ religion and spirituality in later life’. </a:t>
            </a:r>
          </a:p>
          <a:p>
            <a:pPr algn="l"/>
            <a:endParaRPr lang="en-GB" dirty="0"/>
          </a:p>
          <a:p>
            <a:pPr algn="l"/>
            <a:r>
              <a:rPr lang="en-GB" dirty="0">
                <a:solidFill>
                  <a:srgbClr val="005EB8"/>
                </a:solidFill>
                <a:latin typeface="Arial"/>
                <a:cs typeface="Arial"/>
                <a:hlinkClick r:id="rId3"/>
              </a:rPr>
              <a:t>www.skillsforcare.org.uk/LGBTQFramework</a:t>
            </a:r>
            <a:endParaRPr lang="en-GB" dirty="0">
              <a:latin typeface="Arial"/>
              <a:cs typeface="Arial"/>
            </a:endParaRPr>
          </a:p>
          <a:p>
            <a:pPr algn="l"/>
            <a:endParaRPr lang="en-GB" dirty="0"/>
          </a:p>
          <a:p>
            <a:endParaRPr lang="en-GB" b="1" dirty="0"/>
          </a:p>
        </p:txBody>
      </p:sp>
      <p:pic>
        <p:nvPicPr>
          <p:cNvPr id="2" name="Picture 1" descr="A person smiling with a rainbow background&#10;&#10;Description automatically generated">
            <a:extLst>
              <a:ext uri="{FF2B5EF4-FFF2-40B4-BE49-F238E27FC236}">
                <a16:creationId xmlns:a16="http://schemas.microsoft.com/office/drawing/2014/main" id="{79ABBB94-EC20-F4E3-3963-D00BF8CB0DA0}"/>
              </a:ext>
            </a:extLst>
          </p:cNvPr>
          <p:cNvPicPr>
            <a:picLocks noChangeAspect="1"/>
          </p:cNvPicPr>
          <p:nvPr/>
        </p:nvPicPr>
        <p:blipFill>
          <a:blip r:embed="rId4"/>
          <a:stretch>
            <a:fillRect/>
          </a:stretch>
        </p:blipFill>
        <p:spPr>
          <a:xfrm>
            <a:off x="9400518" y="3157866"/>
            <a:ext cx="2521827" cy="2880821"/>
          </a:xfrm>
          <a:prstGeom prst="rect">
            <a:avLst/>
          </a:prstGeom>
        </p:spPr>
      </p:pic>
    </p:spTree>
    <p:extLst>
      <p:ext uri="{BB962C8B-B14F-4D97-AF65-F5344CB8AC3E}">
        <p14:creationId xmlns:p14="http://schemas.microsoft.com/office/powerpoint/2010/main" val="3268741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74B6FB-F7A6-56E3-A083-8DC33CE06A49}"/>
              </a:ext>
            </a:extLst>
          </p:cNvPr>
          <p:cNvSpPr>
            <a:spLocks noGrp="1"/>
          </p:cNvSpPr>
          <p:nvPr>
            <p:ph type="body" sz="quarter" idx="11"/>
          </p:nvPr>
        </p:nvSpPr>
        <p:spPr>
          <a:xfrm>
            <a:off x="465482" y="1676400"/>
            <a:ext cx="11261035" cy="1384737"/>
          </a:xfrm>
        </p:spPr>
        <p:txBody>
          <a:bodyPr lIns="91440" tIns="45720" rIns="91440" bIns="45720" anchor="t"/>
          <a:lstStyle/>
          <a:p>
            <a:pPr algn="l"/>
            <a:r>
              <a:rPr lang="en-US" dirty="0"/>
              <a:t>Look at our training materials to help develop the skills and knowledge needed to support people who draw on services with personal relationships.</a:t>
            </a:r>
          </a:p>
          <a:p>
            <a:endParaRPr lang="en-US" dirty="0"/>
          </a:p>
        </p:txBody>
      </p:sp>
      <p:sp>
        <p:nvSpPr>
          <p:cNvPr id="3" name="Text Placeholder 2">
            <a:extLst>
              <a:ext uri="{FF2B5EF4-FFF2-40B4-BE49-F238E27FC236}">
                <a16:creationId xmlns:a16="http://schemas.microsoft.com/office/drawing/2014/main" id="{9BA84639-8E0C-967F-9DAC-1AE7B99E285D}"/>
              </a:ext>
            </a:extLst>
          </p:cNvPr>
          <p:cNvSpPr>
            <a:spLocks noGrp="1"/>
          </p:cNvSpPr>
          <p:nvPr>
            <p:ph type="body" sz="quarter" idx="12"/>
          </p:nvPr>
        </p:nvSpPr>
        <p:spPr/>
        <p:txBody>
          <a:bodyPr lIns="91440" tIns="45720" rIns="91440" bIns="45720" anchor="t"/>
          <a:lstStyle/>
          <a:p>
            <a:r>
              <a:rPr lang="en-US" dirty="0">
                <a:latin typeface="Arial"/>
                <a:cs typeface="Arial"/>
              </a:rPr>
              <a:t>Training resources to help support personal relationships</a:t>
            </a:r>
          </a:p>
        </p:txBody>
      </p:sp>
      <p:sp>
        <p:nvSpPr>
          <p:cNvPr id="4" name="Text Placeholder 3">
            <a:extLst>
              <a:ext uri="{FF2B5EF4-FFF2-40B4-BE49-F238E27FC236}">
                <a16:creationId xmlns:a16="http://schemas.microsoft.com/office/drawing/2014/main" id="{5D9D6E53-2926-9F22-3BEC-413D881ABEF6}"/>
              </a:ext>
            </a:extLst>
          </p:cNvPr>
          <p:cNvSpPr>
            <a:spLocks noGrp="1"/>
          </p:cNvSpPr>
          <p:nvPr>
            <p:ph type="body" sz="quarter" idx="13"/>
          </p:nvPr>
        </p:nvSpPr>
        <p:spPr>
          <a:xfrm>
            <a:off x="495299" y="3403355"/>
            <a:ext cx="8831263" cy="3099332"/>
          </a:xfrm>
        </p:spPr>
        <p:txBody>
          <a:bodyPr lIns="91440" tIns="45720" rIns="91440" bIns="45720" anchor="t"/>
          <a:lstStyle/>
          <a:p>
            <a:pPr algn="l"/>
            <a:r>
              <a:rPr lang="en-GB" dirty="0">
                <a:latin typeface="Arial"/>
                <a:cs typeface="Arial"/>
              </a:rPr>
              <a:t>The trainer materials include PowerPoint slides, which are supported by a training facilitator guide, lesson plan and learner handouts and worksheets.</a:t>
            </a:r>
            <a:endParaRPr lang="en-US" dirty="0"/>
          </a:p>
          <a:p>
            <a:pPr algn="l"/>
            <a:endParaRPr lang="en-US" dirty="0"/>
          </a:p>
          <a:p>
            <a:pPr algn="l"/>
            <a:r>
              <a:rPr lang="en-GB" dirty="0">
                <a:latin typeface="Arial"/>
                <a:cs typeface="Arial"/>
              </a:rPr>
              <a:t>They complement our ‘Supporting personal relationships guide’ and are focused on enabling social care providers to offer support in a way that respects peoples’ choices and values whilst keeping them safe. </a:t>
            </a:r>
            <a:r>
              <a:rPr lang="en-GB" b="1" dirty="0">
                <a:latin typeface="Arial"/>
                <a:cs typeface="Arial"/>
              </a:rPr>
              <a:t> </a:t>
            </a:r>
            <a:endParaRPr lang="en-GB" dirty="0"/>
          </a:p>
          <a:p>
            <a:pPr algn="l"/>
            <a:endParaRPr lang="en-GB" b="1" dirty="0">
              <a:latin typeface="Arial"/>
              <a:cs typeface="Arial"/>
            </a:endParaRPr>
          </a:p>
          <a:p>
            <a:pPr algn="l"/>
            <a:r>
              <a:rPr lang="en-GB" dirty="0">
                <a:latin typeface="Arial"/>
                <a:cs typeface="Arial"/>
                <a:hlinkClick r:id="rId3"/>
              </a:rPr>
              <a:t>Find out more</a:t>
            </a:r>
          </a:p>
          <a:p>
            <a:endParaRPr lang="en-GB" b="1" dirty="0">
              <a:latin typeface="Arial"/>
              <a:cs typeface="Arial"/>
            </a:endParaRPr>
          </a:p>
        </p:txBody>
      </p:sp>
      <p:pic>
        <p:nvPicPr>
          <p:cNvPr id="6" name="Picture 5" descr="A group of people sitting at a table&#10;&#10;Description automatically generated">
            <a:extLst>
              <a:ext uri="{FF2B5EF4-FFF2-40B4-BE49-F238E27FC236}">
                <a16:creationId xmlns:a16="http://schemas.microsoft.com/office/drawing/2014/main" id="{2900B5E6-55F7-F777-CC54-8E50FCC7DFF7}"/>
              </a:ext>
            </a:extLst>
          </p:cNvPr>
          <p:cNvPicPr>
            <a:picLocks noChangeAspect="1"/>
          </p:cNvPicPr>
          <p:nvPr/>
        </p:nvPicPr>
        <p:blipFill>
          <a:blip r:embed="rId4"/>
          <a:stretch>
            <a:fillRect/>
          </a:stretch>
        </p:blipFill>
        <p:spPr>
          <a:xfrm>
            <a:off x="9193069" y="3061137"/>
            <a:ext cx="2687103" cy="2995449"/>
          </a:xfrm>
          <a:prstGeom prst="rect">
            <a:avLst/>
          </a:prstGeom>
        </p:spPr>
      </p:pic>
    </p:spTree>
    <p:extLst>
      <p:ext uri="{BB962C8B-B14F-4D97-AF65-F5344CB8AC3E}">
        <p14:creationId xmlns:p14="http://schemas.microsoft.com/office/powerpoint/2010/main" val="9302790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42B4D-00A9-D9BC-2E23-03BF51D8F56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15AA175-48E6-B1F5-2B46-EC3191D9A00A}"/>
              </a:ext>
            </a:extLst>
          </p:cNvPr>
          <p:cNvSpPr>
            <a:spLocks noGrp="1"/>
          </p:cNvSpPr>
          <p:nvPr>
            <p:ph type="body" sz="quarter" idx="11"/>
          </p:nvPr>
        </p:nvSpPr>
        <p:spPr>
          <a:xfrm>
            <a:off x="340919" y="466779"/>
            <a:ext cx="8831263" cy="1109131"/>
          </a:xfrm>
        </p:spPr>
        <p:txBody>
          <a:bodyPr/>
          <a:lstStyle/>
          <a:p>
            <a:r>
              <a:rPr lang="en-GB" sz="4000" dirty="0"/>
              <a:t>Thank you and Goodbye!</a:t>
            </a:r>
          </a:p>
          <a:p>
            <a:endParaRPr lang="en-GB" sz="4000" dirty="0"/>
          </a:p>
          <a:p>
            <a:r>
              <a:rPr lang="en-GB" sz="4000" dirty="0"/>
              <a:t>Happy to be contacted.</a:t>
            </a:r>
          </a:p>
        </p:txBody>
      </p:sp>
      <p:sp>
        <p:nvSpPr>
          <p:cNvPr id="4" name="Text Placeholder 3">
            <a:extLst>
              <a:ext uri="{FF2B5EF4-FFF2-40B4-BE49-F238E27FC236}">
                <a16:creationId xmlns:a16="http://schemas.microsoft.com/office/drawing/2014/main" id="{EC867B27-D08E-FD50-C187-8FC97EB518E8}"/>
              </a:ext>
            </a:extLst>
          </p:cNvPr>
          <p:cNvSpPr>
            <a:spLocks noGrp="1"/>
          </p:cNvSpPr>
          <p:nvPr>
            <p:ph type="body" sz="quarter" idx="13"/>
          </p:nvPr>
        </p:nvSpPr>
        <p:spPr>
          <a:xfrm>
            <a:off x="495299" y="2667000"/>
            <a:ext cx="8831263" cy="762000"/>
          </a:xfrm>
        </p:spPr>
        <p:txBody>
          <a:bodyPr/>
          <a:lstStyle/>
          <a:p>
            <a:r>
              <a:rPr lang="en-GB" sz="3200" dirty="0">
                <a:hlinkClick r:id="rId3"/>
              </a:rPr>
              <a:t>Jill.Croskell@skillsforcare.org.uk</a:t>
            </a:r>
            <a:endParaRPr lang="en-GB" sz="3200" dirty="0"/>
          </a:p>
          <a:p>
            <a:endParaRPr lang="en-GB" sz="3200" dirty="0"/>
          </a:p>
        </p:txBody>
      </p:sp>
      <p:sp>
        <p:nvSpPr>
          <p:cNvPr id="5" name="Text Placeholder 4">
            <a:extLst>
              <a:ext uri="{FF2B5EF4-FFF2-40B4-BE49-F238E27FC236}">
                <a16:creationId xmlns:a16="http://schemas.microsoft.com/office/drawing/2014/main" id="{7FECCB86-63FC-E131-4599-E629D29FECF1}"/>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461847026"/>
      </p:ext>
    </p:extLst>
  </p:cSld>
  <p:clrMapOvr>
    <a:masterClrMapping/>
  </p:clrMapOvr>
</p:sld>
</file>

<file path=ppt/theme/theme1.xml><?xml version="1.0" encoding="utf-8"?>
<a:theme xmlns:a="http://schemas.openxmlformats.org/drawingml/2006/main" name="Content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Holding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peaker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Blan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854af4e-1ead-4620-8cc0-fccdd4354aee" xsi:nil="true"/>
    <lcf76f155ced4ddcb4097134ff3c332f xmlns="c6e2a759-1faa-4505-8884-b279b3ef445d">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SharedWithUsers xmlns="9854af4e-1ead-4620-8cc0-fccdd4354aee">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B24244C4D13F248BC17A75E71A158E9" ma:contentTypeVersion="21" ma:contentTypeDescription="Create a new document." ma:contentTypeScope="" ma:versionID="a5c2986c244e020172444af7f3d44a1e">
  <xsd:schema xmlns:xsd="http://www.w3.org/2001/XMLSchema" xmlns:xs="http://www.w3.org/2001/XMLSchema" xmlns:p="http://schemas.microsoft.com/office/2006/metadata/properties" xmlns:ns1="http://schemas.microsoft.com/sharepoint/v3" xmlns:ns2="c6e2a759-1faa-4505-8884-b279b3ef445d" xmlns:ns3="9854af4e-1ead-4620-8cc0-fccdd4354aee" targetNamespace="http://schemas.microsoft.com/office/2006/metadata/properties" ma:root="true" ma:fieldsID="263ef2e610a70e4180495e2f6d769ca4" ns1:_="" ns2:_="" ns3:_="">
    <xsd:import namespace="http://schemas.microsoft.com/sharepoint/v3"/>
    <xsd:import namespace="c6e2a759-1faa-4505-8884-b279b3ef445d"/>
    <xsd:import namespace="9854af4e-1ead-4620-8cc0-fccdd4354ae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1:_ip_UnifiedCompliancePolicyProperties" minOccurs="0"/>
                <xsd:element ref="ns1:_ip_UnifiedCompliancePolicyUIAction"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ObjectDetectorVersion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e2a759-1faa-4505-8884-b279b3ef4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83e0442-0aa8-451b-8352-edc6ece9c078"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Location" ma:index="26" nillable="true" ma:displayName="Location" ma:description="" ma:indexed="true" ma:internalName="MediaServiceLocation" ma:readOnly="true">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54af4e-1ead-4620-8cc0-fccdd4354ae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3fa9154-c07d-46ca-8ecc-efffa19f5103}" ma:internalName="TaxCatchAll" ma:showField="CatchAllData" ma:web="9854af4e-1ead-4620-8cc0-fccdd4354a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F56BF1-002C-4F02-B022-AC4469A40A41}">
  <ds:schemaRefs>
    <ds:schemaRef ds:uri="http://schemas.microsoft.com/sharepoint/v3"/>
    <ds:schemaRef ds:uri="9854af4e-1ead-4620-8cc0-fccdd4354aee"/>
    <ds:schemaRef ds:uri="http://www.w3.org/XML/1998/namespace"/>
    <ds:schemaRef ds:uri="http://schemas.microsoft.com/office/2006/documentManagement/types"/>
    <ds:schemaRef ds:uri="http://purl.org/dc/elements/1.1/"/>
    <ds:schemaRef ds:uri="http://purl.org/dc/terms/"/>
    <ds:schemaRef ds:uri="http://schemas.openxmlformats.org/package/2006/metadata/core-properties"/>
    <ds:schemaRef ds:uri="http://schemas.microsoft.com/office/infopath/2007/PartnerControls"/>
    <ds:schemaRef ds:uri="c6e2a759-1faa-4505-8884-b279b3ef445d"/>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5B0B8E9C-C06B-49F6-A343-10D04A544A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6e2a759-1faa-4505-8884-b279b3ef445d"/>
    <ds:schemaRef ds:uri="9854af4e-1ead-4620-8cc0-fccdd4354a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E39F89-B2BA-4AB4-A5C7-AD4FE0C729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2774</TotalTime>
  <Words>8356</Words>
  <Application>Microsoft Office PowerPoint</Application>
  <PresentationFormat>Widescreen</PresentationFormat>
  <Paragraphs>718</Paragraphs>
  <Slides>42</Slides>
  <Notes>42</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42</vt:i4>
      </vt:variant>
    </vt:vector>
  </HeadingPairs>
  <TitlesOfParts>
    <vt:vector size="52" baseType="lpstr">
      <vt:lpstr>Aptos</vt:lpstr>
      <vt:lpstr>Arial</vt:lpstr>
      <vt:lpstr>Calibri</vt:lpstr>
      <vt:lpstr>font-semibold</vt:lpstr>
      <vt:lpstr>Wingdings</vt:lpstr>
      <vt:lpstr>Content slides</vt:lpstr>
      <vt:lpstr>Title slides</vt:lpstr>
      <vt:lpstr>Holding slides</vt:lpstr>
      <vt:lpstr>Speaker Slides</vt:lpstr>
      <vt:lpstr>Blank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Adult Social Care Reforms  Care Workforce Pathway National ASC Workforce Pathway Funding LDSS Level 2 Certificate Casey Review </vt:lpstr>
      <vt:lpstr>PowerPoint Presentation</vt:lpstr>
      <vt:lpstr>The Care Workforce Pathway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Further support and 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Hawkins</dc:creator>
  <cp:lastModifiedBy>Jill Croskell</cp:lastModifiedBy>
  <cp:revision>9</cp:revision>
  <cp:lastPrinted>2026-02-19T10:35:40Z</cp:lastPrinted>
  <dcterms:created xsi:type="dcterms:W3CDTF">2024-02-05T11:50:09Z</dcterms:created>
  <dcterms:modified xsi:type="dcterms:W3CDTF">2026-02-19T12:33:18Z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2024-02-05T00:00:00Z</vt:filetime>
  </property>
  <property fmtid="{D5CDD505-2E9C-101B-9397-08002B2CF9AE}" pid="3" name="Creator">
    <vt:lpwstr>Adobe InDesign 19.1 (Macintosh)</vt:lpwstr>
  </property>
  <property fmtid="{D5CDD505-2E9C-101B-9397-08002B2CF9AE}" pid="4" name="LastSaved">
    <vt:filetime>2024-02-05T00:00:00Z</vt:filetime>
  </property>
  <property fmtid="{D5CDD505-2E9C-101B-9397-08002B2CF9AE}" pid="5" name="Producer">
    <vt:lpwstr>Adobe PDF Library 17.0</vt:lpwstr>
  </property>
  <property fmtid="{D5CDD505-2E9C-101B-9397-08002B2CF9AE}" pid="6" name="MSIP_Label_f194113b-ecba-4458-8e2e-fa038bf17a69_Enabled">
    <vt:lpwstr>true</vt:lpwstr>
  </property>
  <property fmtid="{D5CDD505-2E9C-101B-9397-08002B2CF9AE}" pid="7" name="MSIP_Label_f194113b-ecba-4458-8e2e-fa038bf17a69_SetDate">
    <vt:lpwstr>2024-03-18T15:58:55Z</vt:lpwstr>
  </property>
  <property fmtid="{D5CDD505-2E9C-101B-9397-08002B2CF9AE}" pid="8" name="MSIP_Label_f194113b-ecba-4458-8e2e-fa038bf17a69_Method">
    <vt:lpwstr>Standard</vt:lpwstr>
  </property>
  <property fmtid="{D5CDD505-2E9C-101B-9397-08002B2CF9AE}" pid="9" name="MSIP_Label_f194113b-ecba-4458-8e2e-fa038bf17a69_Name">
    <vt:lpwstr>Internal</vt:lpwstr>
  </property>
  <property fmtid="{D5CDD505-2E9C-101B-9397-08002B2CF9AE}" pid="10" name="MSIP_Label_f194113b-ecba-4458-8e2e-fa038bf17a69_SiteId">
    <vt:lpwstr>5c317017-415d-43e6-ada1-7668f9ad3f9f</vt:lpwstr>
  </property>
  <property fmtid="{D5CDD505-2E9C-101B-9397-08002B2CF9AE}" pid="11" name="MSIP_Label_f194113b-ecba-4458-8e2e-fa038bf17a69_ActionId">
    <vt:lpwstr>6a3a8d48-e055-4f4b-8a7f-ba4e9d92c9e7</vt:lpwstr>
  </property>
  <property fmtid="{D5CDD505-2E9C-101B-9397-08002B2CF9AE}" pid="12" name="MSIP_Label_f194113b-ecba-4458-8e2e-fa038bf17a69_ContentBits">
    <vt:lpwstr>0</vt:lpwstr>
  </property>
  <property fmtid="{D5CDD505-2E9C-101B-9397-08002B2CF9AE}" pid="13" name="MediaServiceImageTags">
    <vt:lpwstr/>
  </property>
  <property fmtid="{D5CDD505-2E9C-101B-9397-08002B2CF9AE}" pid="14" name="ContentTypeId">
    <vt:lpwstr>0x0101005B24244C4D13F248BC17A75E71A158E9</vt:lpwstr>
  </property>
  <property fmtid="{D5CDD505-2E9C-101B-9397-08002B2CF9AE}" pid="15" name="ComplianceAssetId">
    <vt:lpwstr/>
  </property>
  <property fmtid="{D5CDD505-2E9C-101B-9397-08002B2CF9AE}" pid="16" name="_ExtendedDescription">
    <vt:lpwstr/>
  </property>
  <property fmtid="{D5CDD505-2E9C-101B-9397-08002B2CF9AE}" pid="17" name="TriggerFlowInfo">
    <vt:lpwstr/>
  </property>
</Properties>
</file>