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 id="2147483672" r:id="rId6"/>
  </p:sldMasterIdLst>
  <p:notesMasterIdLst>
    <p:notesMasterId r:id="rId23"/>
  </p:notesMasterIdLst>
  <p:sldIdLst>
    <p:sldId id="258" r:id="rId7"/>
    <p:sldId id="270" r:id="rId8"/>
    <p:sldId id="275" r:id="rId9"/>
    <p:sldId id="267" r:id="rId10"/>
    <p:sldId id="276" r:id="rId11"/>
    <p:sldId id="278" r:id="rId12"/>
    <p:sldId id="277" r:id="rId13"/>
    <p:sldId id="282" r:id="rId14"/>
    <p:sldId id="283" r:id="rId15"/>
    <p:sldId id="279" r:id="rId16"/>
    <p:sldId id="274" r:id="rId17"/>
    <p:sldId id="280" r:id="rId18"/>
    <p:sldId id="285" r:id="rId19"/>
    <p:sldId id="281" r:id="rId20"/>
    <p:sldId id="284" r:id="rId21"/>
    <p:sldId id="27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BE20"/>
    <a:srgbClr val="006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D484CE-96DA-4537-9740-6E8BB7305253}" type="datetimeFigureOut">
              <a:rPr lang="en-GB" smtClean="0"/>
              <a:t>17/02/2026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2E5F-B0FE-4D6E-8056-577F973E70ED}" type="slidenum">
              <a:rPr lang="en-GB" smtClean="0"/>
              <a:t>‹#›</a:t>
            </a:fld>
            <a:endParaRPr lang="en-GB"/>
          </a:p>
        </p:txBody>
      </p:sp>
    </p:spTree>
    <p:extLst>
      <p:ext uri="{BB962C8B-B14F-4D97-AF65-F5344CB8AC3E}">
        <p14:creationId xmlns:p14="http://schemas.microsoft.com/office/powerpoint/2010/main" val="13763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Who am I/Who are we? </a:t>
            </a:r>
          </a:p>
          <a:p>
            <a:r>
              <a:rPr lang="en-GB" dirty="0"/>
              <a:t>Point of the presentation. </a:t>
            </a:r>
          </a:p>
        </p:txBody>
      </p:sp>
      <p:sp>
        <p:nvSpPr>
          <p:cNvPr id="4" name="Slide Number Placeholder 3"/>
          <p:cNvSpPr>
            <a:spLocks noGrp="1"/>
          </p:cNvSpPr>
          <p:nvPr>
            <p:ph type="sldNum" sz="quarter" idx="5"/>
          </p:nvPr>
        </p:nvSpPr>
        <p:spPr/>
        <p:txBody>
          <a:bodyPr/>
          <a:lstStyle/>
          <a:p>
            <a:fld id="{E1B92E5F-B0FE-4D6E-8056-577F973E70ED}" type="slidenum">
              <a:rPr lang="en-GB" smtClean="0"/>
              <a:t>1</a:t>
            </a:fld>
            <a:endParaRPr lang="en-GB"/>
          </a:p>
        </p:txBody>
      </p:sp>
    </p:spTree>
    <p:extLst>
      <p:ext uri="{BB962C8B-B14F-4D97-AF65-F5344CB8AC3E}">
        <p14:creationId xmlns:p14="http://schemas.microsoft.com/office/powerpoint/2010/main" val="242852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Everything every part of our organisation does is to help frontline crews save lives. </a:t>
            </a:r>
          </a:p>
        </p:txBody>
      </p:sp>
      <p:sp>
        <p:nvSpPr>
          <p:cNvPr id="4" name="Slide Number Placeholder 3"/>
          <p:cNvSpPr>
            <a:spLocks noGrp="1"/>
          </p:cNvSpPr>
          <p:nvPr>
            <p:ph type="sldNum" sz="quarter" idx="5"/>
          </p:nvPr>
        </p:nvSpPr>
        <p:spPr/>
        <p:txBody>
          <a:bodyPr/>
          <a:lstStyle/>
          <a:p>
            <a:fld id="{E1B92E5F-B0FE-4D6E-8056-577F973E70ED}" type="slidenum">
              <a:rPr lang="en-GB" smtClean="0"/>
              <a:t>2</a:t>
            </a:fld>
            <a:endParaRPr lang="en-GB"/>
          </a:p>
        </p:txBody>
      </p:sp>
    </p:spTree>
    <p:extLst>
      <p:ext uri="{BB962C8B-B14F-4D97-AF65-F5344CB8AC3E}">
        <p14:creationId xmlns:p14="http://schemas.microsoft.com/office/powerpoint/2010/main" val="1333191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Trying to meet the needs/requirements of so many organisations is a challenge. </a:t>
            </a:r>
          </a:p>
        </p:txBody>
      </p:sp>
      <p:sp>
        <p:nvSpPr>
          <p:cNvPr id="4" name="Slide Number Placeholder 3"/>
          <p:cNvSpPr>
            <a:spLocks noGrp="1"/>
          </p:cNvSpPr>
          <p:nvPr>
            <p:ph type="sldNum" sz="quarter" idx="5"/>
          </p:nvPr>
        </p:nvSpPr>
        <p:spPr/>
        <p:txBody>
          <a:bodyPr/>
          <a:lstStyle/>
          <a:p>
            <a:fld id="{E1B92E5F-B0FE-4D6E-8056-577F973E70ED}" type="slidenum">
              <a:rPr lang="en-GB" smtClean="0"/>
              <a:t>4</a:t>
            </a:fld>
            <a:endParaRPr lang="en-GB"/>
          </a:p>
        </p:txBody>
      </p:sp>
    </p:spTree>
    <p:extLst>
      <p:ext uri="{BB962C8B-B14F-4D97-AF65-F5344CB8AC3E}">
        <p14:creationId xmlns:p14="http://schemas.microsoft.com/office/powerpoint/2010/main" val="41542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Try and draw from that experience to shape our business. </a:t>
            </a:r>
          </a:p>
        </p:txBody>
      </p:sp>
      <p:sp>
        <p:nvSpPr>
          <p:cNvPr id="4" name="Slide Number Placeholder 3"/>
          <p:cNvSpPr>
            <a:spLocks noGrp="1"/>
          </p:cNvSpPr>
          <p:nvPr>
            <p:ph type="sldNum" sz="quarter" idx="5"/>
          </p:nvPr>
        </p:nvSpPr>
        <p:spPr/>
        <p:txBody>
          <a:bodyPr/>
          <a:lstStyle/>
          <a:p>
            <a:fld id="{E1B92E5F-B0FE-4D6E-8056-577F973E70ED}" type="slidenum">
              <a:rPr lang="en-GB" smtClean="0"/>
              <a:t>7</a:t>
            </a:fld>
            <a:endParaRPr lang="en-GB"/>
          </a:p>
        </p:txBody>
      </p:sp>
    </p:spTree>
    <p:extLst>
      <p:ext uri="{BB962C8B-B14F-4D97-AF65-F5344CB8AC3E}">
        <p14:creationId xmlns:p14="http://schemas.microsoft.com/office/powerpoint/2010/main" val="769457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Nearly ¾ are adults, and Devon is our busiest area. </a:t>
            </a:r>
          </a:p>
        </p:txBody>
      </p:sp>
      <p:sp>
        <p:nvSpPr>
          <p:cNvPr id="4" name="Slide Number Placeholder 3"/>
          <p:cNvSpPr>
            <a:spLocks noGrp="1"/>
          </p:cNvSpPr>
          <p:nvPr>
            <p:ph type="sldNum" sz="quarter" idx="5"/>
          </p:nvPr>
        </p:nvSpPr>
        <p:spPr/>
        <p:txBody>
          <a:bodyPr/>
          <a:lstStyle/>
          <a:p>
            <a:fld id="{E1B92E5F-B0FE-4D6E-8056-577F973E70ED}" type="slidenum">
              <a:rPr lang="en-GB" smtClean="0"/>
              <a:t>8</a:t>
            </a:fld>
            <a:endParaRPr lang="en-GB"/>
          </a:p>
        </p:txBody>
      </p:sp>
    </p:spTree>
    <p:extLst>
      <p:ext uri="{BB962C8B-B14F-4D97-AF65-F5344CB8AC3E}">
        <p14:creationId xmlns:p14="http://schemas.microsoft.com/office/powerpoint/2010/main" val="377557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Considerable increase in involvement in safeguarding reviews, this continues to increase. Also have clear plan to embed learning. </a:t>
            </a:r>
          </a:p>
        </p:txBody>
      </p:sp>
      <p:sp>
        <p:nvSpPr>
          <p:cNvPr id="4" name="Slide Number Placeholder 3"/>
          <p:cNvSpPr>
            <a:spLocks noGrp="1"/>
          </p:cNvSpPr>
          <p:nvPr>
            <p:ph type="sldNum" sz="quarter" idx="5"/>
          </p:nvPr>
        </p:nvSpPr>
        <p:spPr/>
        <p:txBody>
          <a:bodyPr/>
          <a:lstStyle/>
          <a:p>
            <a:fld id="{E1B92E5F-B0FE-4D6E-8056-577F973E70ED}" type="slidenum">
              <a:rPr lang="en-GB" smtClean="0"/>
              <a:t>9</a:t>
            </a:fld>
            <a:endParaRPr lang="en-GB"/>
          </a:p>
        </p:txBody>
      </p:sp>
    </p:spTree>
    <p:extLst>
      <p:ext uri="{BB962C8B-B14F-4D97-AF65-F5344CB8AC3E}">
        <p14:creationId xmlns:p14="http://schemas.microsoft.com/office/powerpoint/2010/main" val="1773899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Right care, right person, this is about the service user getting the support they need. </a:t>
            </a:r>
          </a:p>
        </p:txBody>
      </p:sp>
      <p:sp>
        <p:nvSpPr>
          <p:cNvPr id="4" name="Slide Number Placeholder 3"/>
          <p:cNvSpPr>
            <a:spLocks noGrp="1"/>
          </p:cNvSpPr>
          <p:nvPr>
            <p:ph type="sldNum" sz="quarter" idx="5"/>
          </p:nvPr>
        </p:nvSpPr>
        <p:spPr/>
        <p:txBody>
          <a:bodyPr/>
          <a:lstStyle/>
          <a:p>
            <a:fld id="{E1B92E5F-B0FE-4D6E-8056-577F973E70ED}" type="slidenum">
              <a:rPr lang="en-GB" smtClean="0"/>
              <a:t>10</a:t>
            </a:fld>
            <a:endParaRPr lang="en-GB"/>
          </a:p>
        </p:txBody>
      </p:sp>
    </p:spTree>
    <p:extLst>
      <p:ext uri="{BB962C8B-B14F-4D97-AF65-F5344CB8AC3E}">
        <p14:creationId xmlns:p14="http://schemas.microsoft.com/office/powerpoint/2010/main" val="142556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terms of good news stories, this is where we have various. As with a lot in SG, in can be hard to quantify how many people are safer as a result of actions we have taken, but internally we have seen some positive changes that have been quantifiable, such as staff retention, increase in confidence/knowledge (rise in referrals), verbal acknowledgment of an increase in support. </a:t>
            </a:r>
          </a:p>
        </p:txBody>
      </p:sp>
      <p:sp>
        <p:nvSpPr>
          <p:cNvPr id="4" name="Slide Number Placeholder 3"/>
          <p:cNvSpPr>
            <a:spLocks noGrp="1"/>
          </p:cNvSpPr>
          <p:nvPr>
            <p:ph type="sldNum" sz="quarter" idx="5"/>
          </p:nvPr>
        </p:nvSpPr>
        <p:spPr/>
        <p:txBody>
          <a:bodyPr/>
          <a:lstStyle/>
          <a:p>
            <a:fld id="{E1B92E5F-B0FE-4D6E-8056-577F973E70ED}" type="slidenum">
              <a:rPr lang="en-GB" smtClean="0"/>
              <a:t>12</a:t>
            </a:fld>
            <a:endParaRPr lang="en-GB"/>
          </a:p>
        </p:txBody>
      </p:sp>
    </p:spTree>
    <p:extLst>
      <p:ext uri="{BB962C8B-B14F-4D97-AF65-F5344CB8AC3E}">
        <p14:creationId xmlns:p14="http://schemas.microsoft.com/office/powerpoint/2010/main" val="903465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3" name="Picture 2" descr="Two smiling female paramedics standing next to each other">
            <a:extLst>
              <a:ext uri="{FF2B5EF4-FFF2-40B4-BE49-F238E27FC236}">
                <a16:creationId xmlns:a16="http://schemas.microsoft.com/office/drawing/2014/main" id="{93F10D24-EAC9-4D24-1E2A-7AEDA64A6A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itle 5">
            <a:extLst>
              <a:ext uri="{FF2B5EF4-FFF2-40B4-BE49-F238E27FC236}">
                <a16:creationId xmlns:a16="http://schemas.microsoft.com/office/drawing/2014/main" id="{A5E63108-1C72-D06B-D9ED-408CAB57C19C}"/>
              </a:ext>
            </a:extLst>
          </p:cNvPr>
          <p:cNvSpPr>
            <a:spLocks noGrp="1"/>
          </p:cNvSpPr>
          <p:nvPr>
            <p:ph type="title"/>
          </p:nvPr>
        </p:nvSpPr>
        <p:spPr>
          <a:xfrm>
            <a:off x="5549190" y="2943497"/>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8" name="Text Placeholder 7">
            <a:extLst>
              <a:ext uri="{FF2B5EF4-FFF2-40B4-BE49-F238E27FC236}">
                <a16:creationId xmlns:a16="http://schemas.microsoft.com/office/drawing/2014/main" id="{2F5F1F86-75FC-D891-A625-5A66F458270F}"/>
              </a:ext>
            </a:extLst>
          </p:cNvPr>
          <p:cNvSpPr>
            <a:spLocks noGrp="1"/>
          </p:cNvSpPr>
          <p:nvPr>
            <p:ph type="body" sz="quarter" idx="10"/>
          </p:nvPr>
        </p:nvSpPr>
        <p:spPr>
          <a:xfrm>
            <a:off x="5549900" y="3700463"/>
            <a:ext cx="6176963" cy="537958"/>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255692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pic>
        <p:nvPicPr>
          <p:cNvPr id="3" name="Picture 2" descr="A picture of a member of the Resourcing Operative Centre taking a phone call&#10;">
            <a:extLst>
              <a:ext uri="{FF2B5EF4-FFF2-40B4-BE49-F238E27FC236}">
                <a16:creationId xmlns:a16="http://schemas.microsoft.com/office/drawing/2014/main" id="{20EA5483-852A-B64C-7107-631A4FB347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103649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9DF6B-0F02-47FA-3822-EBE12FDC38E6}"/>
              </a:ext>
            </a:extLst>
          </p:cNvPr>
          <p:cNvSpPr>
            <a:spLocks noGrp="1"/>
          </p:cNvSpPr>
          <p:nvPr>
            <p:ph type="ctrTitle"/>
          </p:nvPr>
        </p:nvSpPr>
        <p:spPr>
          <a:xfrm>
            <a:off x="1524000" y="1122363"/>
            <a:ext cx="9144000" cy="2387600"/>
          </a:xfrm>
        </p:spPr>
        <p:txBody>
          <a:bodyPr anchor="b"/>
          <a:lstStyle>
            <a:lvl1pPr algn="ctr">
              <a:defRPr sz="6000">
                <a:solidFill>
                  <a:srgbClr val="006747"/>
                </a:solidFill>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EA200A9B-03CB-FF52-8BE0-63F8F9AC7530}"/>
              </a:ext>
            </a:extLst>
          </p:cNvPr>
          <p:cNvSpPr>
            <a:spLocks noGrp="1"/>
          </p:cNvSpPr>
          <p:nvPr>
            <p:ph type="subTitle" idx="1"/>
          </p:nvPr>
        </p:nvSpPr>
        <p:spPr>
          <a:xfrm>
            <a:off x="1524000" y="3602038"/>
            <a:ext cx="9144000" cy="1655762"/>
          </a:xfrm>
        </p:spPr>
        <p:txBody>
          <a:bodyPr/>
          <a:lstStyle>
            <a:lvl1pPr marL="0" indent="0" algn="ctr">
              <a:buNone/>
              <a:defRPr sz="2400">
                <a:solidFill>
                  <a:srgbClr val="78BE2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542233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B390-7B42-10CF-A402-98CBEDCC6423}"/>
              </a:ext>
            </a:extLst>
          </p:cNvPr>
          <p:cNvSpPr>
            <a:spLocks noGrp="1"/>
          </p:cNvSpPr>
          <p:nvPr>
            <p:ph type="title"/>
          </p:nvPr>
        </p:nvSpPr>
        <p:spPr>
          <a:xfrm>
            <a:off x="838200" y="1089577"/>
            <a:ext cx="10515600" cy="1325563"/>
          </a:xfrm>
        </p:spPr>
        <p:txBody>
          <a:bodyPr/>
          <a:lstStyle>
            <a:lvl1pPr>
              <a:defRPr>
                <a:solidFill>
                  <a:srgbClr val="006747"/>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EC13036-7EB5-C08F-3901-13B996052592}"/>
              </a:ext>
            </a:extLst>
          </p:cNvPr>
          <p:cNvSpPr>
            <a:spLocks noGrp="1"/>
          </p:cNvSpPr>
          <p:nvPr>
            <p:ph idx="1"/>
          </p:nvPr>
        </p:nvSpPr>
        <p:spPr>
          <a:xfrm>
            <a:off x="838200" y="2550077"/>
            <a:ext cx="10515600" cy="34664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73780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F1C6C-0FFC-5BB9-F97B-5A60A03D31A4}"/>
              </a:ext>
            </a:extLst>
          </p:cNvPr>
          <p:cNvSpPr>
            <a:spLocks noGrp="1"/>
          </p:cNvSpPr>
          <p:nvPr>
            <p:ph type="title"/>
          </p:nvPr>
        </p:nvSpPr>
        <p:spPr>
          <a:xfrm>
            <a:off x="831850" y="1709738"/>
            <a:ext cx="10515600" cy="2852737"/>
          </a:xfrm>
        </p:spPr>
        <p:txBody>
          <a:bodyPr anchor="b"/>
          <a:lstStyle>
            <a:lvl1pPr>
              <a:defRPr sz="6000">
                <a:solidFill>
                  <a:srgbClr val="006747"/>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0020ED9-8C1C-3747-C305-52BFB6DB72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093958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BDE2-3548-7EFF-D7AF-4C641617B7C9}"/>
              </a:ext>
            </a:extLst>
          </p:cNvPr>
          <p:cNvSpPr>
            <a:spLocks noGrp="1"/>
          </p:cNvSpPr>
          <p:nvPr>
            <p:ph type="title"/>
          </p:nvPr>
        </p:nvSpPr>
        <p:spPr>
          <a:xfrm>
            <a:off x="838200" y="1089577"/>
            <a:ext cx="10515600" cy="1325563"/>
          </a:xfrm>
        </p:spPr>
        <p:txBody>
          <a:bodyPr/>
          <a:lstStyle>
            <a:lvl1pPr>
              <a:defRPr>
                <a:solidFill>
                  <a:srgbClr val="006747"/>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EF6B9BC-596D-B501-CEA2-44200DD2355B}"/>
              </a:ext>
            </a:extLst>
          </p:cNvPr>
          <p:cNvSpPr>
            <a:spLocks noGrp="1"/>
          </p:cNvSpPr>
          <p:nvPr>
            <p:ph sz="half" idx="1"/>
          </p:nvPr>
        </p:nvSpPr>
        <p:spPr>
          <a:xfrm>
            <a:off x="838200" y="2333625"/>
            <a:ext cx="5181600" cy="28568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1A41913-4193-2343-8BBD-5BA7ADB33060}"/>
              </a:ext>
            </a:extLst>
          </p:cNvPr>
          <p:cNvSpPr>
            <a:spLocks noGrp="1"/>
          </p:cNvSpPr>
          <p:nvPr>
            <p:ph sz="half" idx="2"/>
          </p:nvPr>
        </p:nvSpPr>
        <p:spPr>
          <a:xfrm>
            <a:off x="6172200" y="2333625"/>
            <a:ext cx="5181600" cy="28568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7698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0AF7F-0459-B014-9C92-CA0A9D3B1590}"/>
              </a:ext>
            </a:extLst>
          </p:cNvPr>
          <p:cNvSpPr>
            <a:spLocks noGrp="1"/>
          </p:cNvSpPr>
          <p:nvPr>
            <p:ph type="title"/>
          </p:nvPr>
        </p:nvSpPr>
        <p:spPr>
          <a:xfrm>
            <a:off x="839788" y="1054238"/>
            <a:ext cx="10515600" cy="1325563"/>
          </a:xfrm>
        </p:spPr>
        <p:txBody>
          <a:bodyPr/>
          <a:lstStyle>
            <a:lvl1pPr>
              <a:defRPr>
                <a:solidFill>
                  <a:srgbClr val="006747"/>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E33EC6-0AC3-FBB9-548E-5BC884A9D41E}"/>
              </a:ext>
            </a:extLst>
          </p:cNvPr>
          <p:cNvSpPr>
            <a:spLocks noGrp="1"/>
          </p:cNvSpPr>
          <p:nvPr>
            <p:ph type="body" idx="1"/>
          </p:nvPr>
        </p:nvSpPr>
        <p:spPr>
          <a:xfrm>
            <a:off x="839788" y="237980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A0072B-9E97-A354-B417-C23E4FC8F2CE}"/>
              </a:ext>
            </a:extLst>
          </p:cNvPr>
          <p:cNvSpPr>
            <a:spLocks noGrp="1"/>
          </p:cNvSpPr>
          <p:nvPr>
            <p:ph sz="half" idx="2"/>
          </p:nvPr>
        </p:nvSpPr>
        <p:spPr>
          <a:xfrm>
            <a:off x="839788" y="3203713"/>
            <a:ext cx="5157787" cy="24114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054981E-AFAF-4266-5961-42DC2278088E}"/>
              </a:ext>
            </a:extLst>
          </p:cNvPr>
          <p:cNvSpPr>
            <a:spLocks noGrp="1"/>
          </p:cNvSpPr>
          <p:nvPr>
            <p:ph type="body" sz="quarter" idx="3"/>
          </p:nvPr>
        </p:nvSpPr>
        <p:spPr>
          <a:xfrm>
            <a:off x="6172200" y="237980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07E35C-3D55-CC08-E055-A878A7B5CB98}"/>
              </a:ext>
            </a:extLst>
          </p:cNvPr>
          <p:cNvSpPr>
            <a:spLocks noGrp="1"/>
          </p:cNvSpPr>
          <p:nvPr>
            <p:ph sz="quarter" idx="4"/>
          </p:nvPr>
        </p:nvSpPr>
        <p:spPr>
          <a:xfrm>
            <a:off x="6172200" y="3203713"/>
            <a:ext cx="5183188" cy="24114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8221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7AA13-F309-3962-7DB2-713638BF53CC}"/>
              </a:ext>
            </a:extLst>
          </p:cNvPr>
          <p:cNvSpPr>
            <a:spLocks noGrp="1"/>
          </p:cNvSpPr>
          <p:nvPr>
            <p:ph type="title"/>
          </p:nvPr>
        </p:nvSpPr>
        <p:spPr>
          <a:xfrm>
            <a:off x="839788" y="457200"/>
            <a:ext cx="3932237" cy="1600200"/>
          </a:xfrm>
        </p:spPr>
        <p:txBody>
          <a:bodyPr anchor="b"/>
          <a:lstStyle>
            <a:lvl1pPr>
              <a:defRPr sz="3200">
                <a:solidFill>
                  <a:srgbClr val="006747"/>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FE729DE-E3DD-E50C-C2CB-260ED34C0541}"/>
              </a:ext>
            </a:extLst>
          </p:cNvPr>
          <p:cNvSpPr>
            <a:spLocks noGrp="1"/>
          </p:cNvSpPr>
          <p:nvPr>
            <p:ph idx="1"/>
          </p:nvPr>
        </p:nvSpPr>
        <p:spPr>
          <a:xfrm>
            <a:off x="5183188" y="1354069"/>
            <a:ext cx="6172200" cy="4514919"/>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3F473DB-E926-7A77-B602-A79D28CC8E29}"/>
              </a:ext>
            </a:extLst>
          </p:cNvPr>
          <p:cNvSpPr>
            <a:spLocks noGrp="1"/>
          </p:cNvSpPr>
          <p:nvPr>
            <p:ph type="body" sz="half" idx="2"/>
          </p:nvPr>
        </p:nvSpPr>
        <p:spPr>
          <a:xfrm>
            <a:off x="839788" y="2057400"/>
            <a:ext cx="3932237" cy="3811588"/>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89195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CE99F-D02D-5CB8-7530-997B39E8CF46}"/>
              </a:ext>
            </a:extLst>
          </p:cNvPr>
          <p:cNvSpPr>
            <a:spLocks noGrp="1"/>
          </p:cNvSpPr>
          <p:nvPr>
            <p:ph type="title"/>
          </p:nvPr>
        </p:nvSpPr>
        <p:spPr>
          <a:xfrm>
            <a:off x="839788" y="457200"/>
            <a:ext cx="3932237" cy="1600200"/>
          </a:xfrm>
        </p:spPr>
        <p:txBody>
          <a:bodyPr anchor="b"/>
          <a:lstStyle>
            <a:lvl1pPr>
              <a:defRPr sz="3200">
                <a:solidFill>
                  <a:srgbClr val="006747"/>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D0749C-BC00-EF91-FA2C-D1BEEE5DC0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A9BEDEF-166D-AA7A-0D81-74253367EF18}"/>
              </a:ext>
            </a:extLst>
          </p:cNvPr>
          <p:cNvSpPr>
            <a:spLocks noGrp="1"/>
          </p:cNvSpPr>
          <p:nvPr>
            <p:ph type="body" sz="half" idx="2"/>
          </p:nvPr>
        </p:nvSpPr>
        <p:spPr>
          <a:xfrm>
            <a:off x="839788" y="2057400"/>
            <a:ext cx="3932237" cy="3811588"/>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2168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5E63108-1C72-D06B-D9ED-408CAB57C19C}"/>
              </a:ext>
            </a:extLst>
          </p:cNvPr>
          <p:cNvSpPr>
            <a:spLocks noGrp="1"/>
          </p:cNvSpPr>
          <p:nvPr>
            <p:ph type="title"/>
          </p:nvPr>
        </p:nvSpPr>
        <p:spPr>
          <a:xfrm>
            <a:off x="5549190" y="2943497"/>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2F5F1F86-75FC-D891-A625-5A66F458270F}"/>
              </a:ext>
            </a:extLst>
          </p:cNvPr>
          <p:cNvSpPr>
            <a:spLocks noGrp="1"/>
          </p:cNvSpPr>
          <p:nvPr>
            <p:ph type="body" sz="quarter" idx="10"/>
          </p:nvPr>
        </p:nvSpPr>
        <p:spPr>
          <a:xfrm>
            <a:off x="5549900" y="3700463"/>
            <a:ext cx="6176963" cy="537958"/>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2556922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1BD8B6AC-86C3-3C52-FD8F-ED55A24AA382}"/>
              </a:ext>
            </a:extLst>
          </p:cNvPr>
          <p:cNvSpPr>
            <a:spLocks noGrp="1"/>
          </p:cNvSpPr>
          <p:nvPr>
            <p:ph type="title"/>
          </p:nvPr>
        </p:nvSpPr>
        <p:spPr>
          <a:xfrm>
            <a:off x="5549190" y="2507881"/>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069152B6-DCA4-A1AB-3D12-F8250989592F}"/>
              </a:ext>
            </a:extLst>
          </p:cNvPr>
          <p:cNvSpPr>
            <a:spLocks noGrp="1"/>
          </p:cNvSpPr>
          <p:nvPr>
            <p:ph type="body" sz="quarter" idx="10"/>
          </p:nvPr>
        </p:nvSpPr>
        <p:spPr>
          <a:xfrm>
            <a:off x="5549900" y="3264847"/>
            <a:ext cx="6176963" cy="74136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953889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descr="A close-up of a ambulance with blue lights on">
            <a:extLst>
              <a:ext uri="{FF2B5EF4-FFF2-40B4-BE49-F238E27FC236}">
                <a16:creationId xmlns:a16="http://schemas.microsoft.com/office/drawing/2014/main" id="{088ABDC0-EB84-29A4-5C66-94C6D55BFF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1BD8B6AC-86C3-3C52-FD8F-ED55A24AA382}"/>
              </a:ext>
            </a:extLst>
          </p:cNvPr>
          <p:cNvSpPr>
            <a:spLocks noGrp="1"/>
          </p:cNvSpPr>
          <p:nvPr>
            <p:ph type="title"/>
          </p:nvPr>
        </p:nvSpPr>
        <p:spPr>
          <a:xfrm>
            <a:off x="5549190" y="2507881"/>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069152B6-DCA4-A1AB-3D12-F8250989592F}"/>
              </a:ext>
            </a:extLst>
          </p:cNvPr>
          <p:cNvSpPr>
            <a:spLocks noGrp="1"/>
          </p:cNvSpPr>
          <p:nvPr>
            <p:ph type="body" sz="quarter" idx="10"/>
          </p:nvPr>
        </p:nvSpPr>
        <p:spPr>
          <a:xfrm>
            <a:off x="5549900" y="3264847"/>
            <a:ext cx="6176963" cy="74136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9538890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770647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4899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7369623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42168549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4347007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1488100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435394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rgbClr val="78BE20"/>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4103649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pic>
        <p:nvPicPr>
          <p:cNvPr id="3" name="Picture 2" descr="A smiling male Paramedic with a beard&#10;">
            <a:extLst>
              <a:ext uri="{FF2B5EF4-FFF2-40B4-BE49-F238E27FC236}">
                <a16:creationId xmlns:a16="http://schemas.microsoft.com/office/drawing/2014/main" id="{944ACFDF-4141-F6F9-7814-149ECD133C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77064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pic>
        <p:nvPicPr>
          <p:cNvPr id="3" name="Picture 2" descr="A line of parked ambulances">
            <a:extLst>
              <a:ext uri="{FF2B5EF4-FFF2-40B4-BE49-F238E27FC236}">
                <a16:creationId xmlns:a16="http://schemas.microsoft.com/office/drawing/2014/main" id="{48C5EECA-DC67-62F8-937C-1C0775D1CB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489938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pic>
        <p:nvPicPr>
          <p:cNvPr id="3" name="Picture 2" descr="A picture of an Emergency Medical Dispatcher taking a 999 call.">
            <a:extLst>
              <a:ext uri="{FF2B5EF4-FFF2-40B4-BE49-F238E27FC236}">
                <a16:creationId xmlns:a16="http://schemas.microsoft.com/office/drawing/2014/main" id="{96922A6A-68BC-EE37-CFDC-0E6A6F419A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736962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pic>
        <p:nvPicPr>
          <p:cNvPr id="3" name="Picture 2" descr="A picture of a HART Paramedic wearing specialist clothing.">
            <a:extLst>
              <a:ext uri="{FF2B5EF4-FFF2-40B4-BE49-F238E27FC236}">
                <a16:creationId xmlns:a16="http://schemas.microsoft.com/office/drawing/2014/main" id="{F6DC6D9C-3DA8-CF4F-2C84-9C4A9797AD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4216854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pic>
        <p:nvPicPr>
          <p:cNvPr id="3" name="Picture 2" descr="A picture of a female Paramedic smiling.">
            <a:extLst>
              <a:ext uri="{FF2B5EF4-FFF2-40B4-BE49-F238E27FC236}">
                <a16:creationId xmlns:a16="http://schemas.microsoft.com/office/drawing/2014/main" id="{82E9C996-316B-BFD0-7427-995A92B261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434700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chemeClr val="bg1"/>
        </a:solidFill>
        <a:effectLst/>
      </p:bgPr>
    </p:bg>
    <p:spTree>
      <p:nvGrpSpPr>
        <p:cNvPr id="1" name=""/>
        <p:cNvGrpSpPr/>
        <p:nvPr/>
      </p:nvGrpSpPr>
      <p:grpSpPr>
        <a:xfrm>
          <a:off x="0" y="0"/>
          <a:ext cx="0" cy="0"/>
          <a:chOff x="0" y="0"/>
          <a:chExt cx="0" cy="0"/>
        </a:xfrm>
      </p:grpSpPr>
      <p:pic>
        <p:nvPicPr>
          <p:cNvPr id="3" name="Picture 2" descr="A Fleet Technician working on a front-line ambulance in a workshop.">
            <a:extLst>
              <a:ext uri="{FF2B5EF4-FFF2-40B4-BE49-F238E27FC236}">
                <a16:creationId xmlns:a16="http://schemas.microsoft.com/office/drawing/2014/main" id="{DD8FDF5A-ACB2-A90D-7CCA-E129B1D9EE7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14881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pic>
        <p:nvPicPr>
          <p:cNvPr id="3" name="Picture 2" descr="A picture of a Community First Responder checking their equipment bag">
            <a:extLst>
              <a:ext uri="{FF2B5EF4-FFF2-40B4-BE49-F238E27FC236}">
                <a16:creationId xmlns:a16="http://schemas.microsoft.com/office/drawing/2014/main" id="{24B75754-FA3F-80B8-634C-5C28DEA8A1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00FA31E6-ADB6-F44D-2DB3-76FF63A270BF}"/>
              </a:ext>
            </a:extLst>
          </p:cNvPr>
          <p:cNvSpPr>
            <a:spLocks noGrp="1"/>
          </p:cNvSpPr>
          <p:nvPr>
            <p:ph type="title"/>
          </p:nvPr>
        </p:nvSpPr>
        <p:spPr>
          <a:xfrm>
            <a:off x="5549190" y="2496108"/>
            <a:ext cx="6153559" cy="612067"/>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5" name="Text Placeholder 7">
            <a:extLst>
              <a:ext uri="{FF2B5EF4-FFF2-40B4-BE49-F238E27FC236}">
                <a16:creationId xmlns:a16="http://schemas.microsoft.com/office/drawing/2014/main" id="{434E6F17-6509-9780-0FF7-A26C7A54EEA5}"/>
              </a:ext>
            </a:extLst>
          </p:cNvPr>
          <p:cNvSpPr>
            <a:spLocks noGrp="1"/>
          </p:cNvSpPr>
          <p:nvPr>
            <p:ph type="body" sz="quarter" idx="10"/>
          </p:nvPr>
        </p:nvSpPr>
        <p:spPr>
          <a:xfrm>
            <a:off x="5549900" y="3253074"/>
            <a:ext cx="6176963" cy="496752"/>
          </a:xfrm>
          <a:prstGeom prst="rect">
            <a:avLst/>
          </a:prstGeom>
        </p:spPr>
        <p:txBody>
          <a:bodyPr/>
          <a:lstStyle>
            <a:lvl1pPr marL="0" indent="0">
              <a:buFontTx/>
              <a:buNone/>
              <a:defRPr>
                <a:solidFill>
                  <a:schemeClr val="bg1"/>
                </a:solidFill>
                <a:latin typeface="Arial" panose="020B0604020202020204" pitchFamily="34" charset="0"/>
                <a:cs typeface="Arial" panose="020B0604020202020204" pitchFamily="34" charset="0"/>
              </a:defRPr>
            </a:lvl1pPr>
            <a:lvl2pPr marL="457200" indent="0">
              <a:buFontTx/>
              <a:buNone/>
              <a:defRPr>
                <a:solidFill>
                  <a:srgbClr val="78BE20"/>
                </a:solidFill>
                <a:latin typeface="Arial" panose="020B0604020202020204" pitchFamily="34" charset="0"/>
                <a:cs typeface="Arial" panose="020B0604020202020204" pitchFamily="34" charset="0"/>
              </a:defRPr>
            </a:lvl2pPr>
            <a:lvl3pPr marL="914400" indent="0">
              <a:buFontTx/>
              <a:buNone/>
              <a:defRPr>
                <a:solidFill>
                  <a:srgbClr val="78BE20"/>
                </a:solidFill>
                <a:latin typeface="Arial" panose="020B0604020202020204" pitchFamily="34" charset="0"/>
                <a:cs typeface="Arial" panose="020B0604020202020204" pitchFamily="34" charset="0"/>
              </a:defRPr>
            </a:lvl3pPr>
            <a:lvl4pPr marL="1371600" indent="0">
              <a:buFontTx/>
              <a:buNone/>
              <a:defRPr>
                <a:solidFill>
                  <a:srgbClr val="78BE20"/>
                </a:solidFill>
                <a:latin typeface="Arial" panose="020B0604020202020204" pitchFamily="34" charset="0"/>
                <a:cs typeface="Arial" panose="020B0604020202020204" pitchFamily="34" charset="0"/>
              </a:defRPr>
            </a:lvl4pPr>
            <a:lvl5pPr marL="1828800" indent="0">
              <a:buFontTx/>
              <a:buNone/>
              <a:defRPr>
                <a:solidFill>
                  <a:srgbClr val="78BE20"/>
                </a:solidFill>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343539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1.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theme" Target="../theme/theme3.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33006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422DA0-5CCC-0ADC-ECA5-F0643C3DEF8F}"/>
              </a:ext>
            </a:extLst>
          </p:cNvPr>
          <p:cNvSpPr>
            <a:spLocks noGrp="1"/>
          </p:cNvSpPr>
          <p:nvPr>
            <p:ph type="title"/>
          </p:nvPr>
        </p:nvSpPr>
        <p:spPr>
          <a:xfrm>
            <a:off x="838200" y="111166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A15DAE7-C8E9-5AE8-3171-BD1CBDFB9C02}"/>
              </a:ext>
            </a:extLst>
          </p:cNvPr>
          <p:cNvSpPr>
            <a:spLocks noGrp="1"/>
          </p:cNvSpPr>
          <p:nvPr>
            <p:ph type="body" idx="1"/>
          </p:nvPr>
        </p:nvSpPr>
        <p:spPr>
          <a:xfrm>
            <a:off x="838200" y="2572165"/>
            <a:ext cx="10515600" cy="27596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4255062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70" r:id="rId6"/>
    <p:sldLayoutId id="2147483671" r:id="rId7"/>
  </p:sldLayoutIdLst>
  <p:txStyles>
    <p:titleStyle>
      <a:lvl1pPr algn="l" defTabSz="914400" rtl="0" eaLnBrk="1" latinLnBrk="0" hangingPunct="1">
        <a:lnSpc>
          <a:spcPct val="90000"/>
        </a:lnSpc>
        <a:spcBef>
          <a:spcPct val="0"/>
        </a:spcBef>
        <a:buNone/>
        <a:defRPr sz="4400" kern="1200">
          <a:solidFill>
            <a:srgbClr val="006747"/>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33006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18" Type="http://schemas.openxmlformats.org/officeDocument/2006/relationships/image" Target="../media/image30.jpeg"/><Relationship Id="rId26" Type="http://schemas.openxmlformats.org/officeDocument/2006/relationships/image" Target="../media/image38.png"/><Relationship Id="rId3" Type="http://schemas.openxmlformats.org/officeDocument/2006/relationships/image" Target="../media/image15.png"/><Relationship Id="rId21" Type="http://schemas.openxmlformats.org/officeDocument/2006/relationships/image" Target="../media/image33.sv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5" Type="http://schemas.openxmlformats.org/officeDocument/2006/relationships/image" Target="../media/image37.png"/><Relationship Id="rId2" Type="http://schemas.openxmlformats.org/officeDocument/2006/relationships/notesSlide" Target="../notesSlides/notesSlide3.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18.gif"/><Relationship Id="rId11" Type="http://schemas.openxmlformats.org/officeDocument/2006/relationships/image" Target="../media/image23.png"/><Relationship Id="rId24" Type="http://schemas.openxmlformats.org/officeDocument/2006/relationships/image" Target="../media/image36.jpeg"/><Relationship Id="rId5" Type="http://schemas.openxmlformats.org/officeDocument/2006/relationships/image" Target="../media/image17.png"/><Relationship Id="rId15" Type="http://schemas.openxmlformats.org/officeDocument/2006/relationships/image" Target="../media/image27.png"/><Relationship Id="rId23" Type="http://schemas.openxmlformats.org/officeDocument/2006/relationships/image" Target="../media/image35.svg"/><Relationship Id="rId10" Type="http://schemas.openxmlformats.org/officeDocument/2006/relationships/image" Target="../media/image22.png"/><Relationship Id="rId19" Type="http://schemas.openxmlformats.org/officeDocument/2006/relationships/image" Target="../media/image31.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 Id="rId22" Type="http://schemas.openxmlformats.org/officeDocument/2006/relationships/image" Target="../media/image34.png"/><Relationship Id="rId27" Type="http://schemas.openxmlformats.org/officeDocument/2006/relationships/image" Target="../media/image39.png"/></Relationships>
</file>

<file path=ppt/slides/_rels/slide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3E7A7-65A4-E0BE-1DF2-A8C21B1A7827}"/>
              </a:ext>
            </a:extLst>
          </p:cNvPr>
          <p:cNvSpPr>
            <a:spLocks noGrp="1"/>
          </p:cNvSpPr>
          <p:nvPr>
            <p:ph type="title"/>
          </p:nvPr>
        </p:nvSpPr>
        <p:spPr>
          <a:xfrm>
            <a:off x="5573304" y="2336524"/>
            <a:ext cx="6153559" cy="612067"/>
          </a:xfrm>
        </p:spPr>
        <p:txBody>
          <a:bodyPr lIns="91440" tIns="45720" rIns="91440" bIns="45720" anchor="t"/>
          <a:lstStyle/>
          <a:p>
            <a:pPr algn="ctr"/>
            <a:r>
              <a:rPr lang="en-GB" sz="3200" dirty="0" err="1">
                <a:latin typeface="Arial"/>
                <a:cs typeface="Arial"/>
              </a:rPr>
              <a:t>SWASfT</a:t>
            </a:r>
            <a:br>
              <a:rPr lang="en-GB" sz="3200" dirty="0">
                <a:latin typeface="Arial"/>
                <a:cs typeface="Arial"/>
              </a:rPr>
            </a:br>
            <a:r>
              <a:rPr lang="en-GB" sz="3200" dirty="0">
                <a:latin typeface="Arial"/>
                <a:cs typeface="Arial"/>
              </a:rPr>
              <a:t>External Partner </a:t>
            </a:r>
            <a:br>
              <a:rPr lang="en-GB" sz="3200" dirty="0">
                <a:latin typeface="Arial"/>
                <a:cs typeface="Arial"/>
              </a:rPr>
            </a:br>
            <a:r>
              <a:rPr lang="en-GB" sz="3200" dirty="0">
                <a:latin typeface="Arial"/>
                <a:cs typeface="Arial"/>
              </a:rPr>
              <a:t> Presentation </a:t>
            </a:r>
            <a:endParaRPr lang="en-GB" sz="3200" dirty="0"/>
          </a:p>
        </p:txBody>
      </p:sp>
    </p:spTree>
    <p:extLst>
      <p:ext uri="{BB962C8B-B14F-4D97-AF65-F5344CB8AC3E}">
        <p14:creationId xmlns:p14="http://schemas.microsoft.com/office/powerpoint/2010/main" val="556825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3C639-5778-105E-AE3A-0B6CA1A18AA6}"/>
              </a:ext>
            </a:extLst>
          </p:cNvPr>
          <p:cNvSpPr>
            <a:spLocks noGrp="1"/>
          </p:cNvSpPr>
          <p:nvPr>
            <p:ph type="title"/>
          </p:nvPr>
        </p:nvSpPr>
        <p:spPr/>
        <p:txBody>
          <a:bodyPr/>
          <a:lstStyle/>
          <a:p>
            <a:r>
              <a:rPr lang="en-GB" dirty="0"/>
              <a:t>Referrals</a:t>
            </a:r>
          </a:p>
        </p:txBody>
      </p:sp>
      <p:sp>
        <p:nvSpPr>
          <p:cNvPr id="3" name="Content Placeholder 2">
            <a:extLst>
              <a:ext uri="{FF2B5EF4-FFF2-40B4-BE49-F238E27FC236}">
                <a16:creationId xmlns:a16="http://schemas.microsoft.com/office/drawing/2014/main" id="{A92442BE-3357-C9FF-5E55-9AFF3F9AAC78}"/>
              </a:ext>
            </a:extLst>
          </p:cNvPr>
          <p:cNvSpPr>
            <a:spLocks noGrp="1"/>
          </p:cNvSpPr>
          <p:nvPr>
            <p:ph idx="1"/>
          </p:nvPr>
        </p:nvSpPr>
        <p:spPr/>
        <p:txBody>
          <a:bodyPr/>
          <a:lstStyle/>
          <a:p>
            <a:r>
              <a:rPr lang="en-GB" dirty="0"/>
              <a:t>We are now receiving over 6000 safeguarding referrals per month. </a:t>
            </a:r>
          </a:p>
          <a:p>
            <a:r>
              <a:rPr lang="en-GB" dirty="0"/>
              <a:t>In order to reduce the delay on sharing this information with the Local Authority, </a:t>
            </a:r>
            <a:r>
              <a:rPr lang="en-GB" dirty="0" err="1"/>
              <a:t>DocWorks</a:t>
            </a:r>
            <a:r>
              <a:rPr lang="en-GB" dirty="0"/>
              <a:t> have developed a system on our behalf which went live on 13/01/2026. </a:t>
            </a:r>
          </a:p>
          <a:p>
            <a:r>
              <a:rPr lang="en-GB" dirty="0"/>
              <a:t>The purpose of this system will be for all referrals from frontline crews to be sent directly to the LA to reduce delay in sharing of information. </a:t>
            </a:r>
          </a:p>
        </p:txBody>
      </p:sp>
    </p:spTree>
    <p:extLst>
      <p:ext uri="{BB962C8B-B14F-4D97-AF65-F5344CB8AC3E}">
        <p14:creationId xmlns:p14="http://schemas.microsoft.com/office/powerpoint/2010/main" val="3184884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4F793-E817-EDAC-3D4E-4A87CC17C039}"/>
              </a:ext>
            </a:extLst>
          </p:cNvPr>
          <p:cNvSpPr>
            <a:spLocks noGrp="1"/>
          </p:cNvSpPr>
          <p:nvPr>
            <p:ph type="title"/>
          </p:nvPr>
        </p:nvSpPr>
        <p:spPr/>
        <p:txBody>
          <a:bodyPr/>
          <a:lstStyle/>
          <a:p>
            <a:r>
              <a:rPr lang="en-GB" sz="2200" b="1" dirty="0">
                <a:solidFill>
                  <a:srgbClr val="000000"/>
                </a:solidFill>
                <a:cs typeface="Arial"/>
              </a:rPr>
              <a:t>Overview of the New </a:t>
            </a:r>
            <a:r>
              <a:rPr lang="en-GB" sz="2200" b="1" dirty="0" err="1">
                <a:solidFill>
                  <a:srgbClr val="000000"/>
                </a:solidFill>
                <a:cs typeface="Arial"/>
              </a:rPr>
              <a:t>Docworks</a:t>
            </a:r>
            <a:r>
              <a:rPr lang="en-GB" sz="2200" b="1" dirty="0">
                <a:solidFill>
                  <a:srgbClr val="000000"/>
                </a:solidFill>
                <a:cs typeface="Arial"/>
              </a:rPr>
              <a:t> Safeguarding System</a:t>
            </a:r>
            <a:endParaRPr lang="en-US" dirty="0"/>
          </a:p>
        </p:txBody>
      </p:sp>
      <p:sp>
        <p:nvSpPr>
          <p:cNvPr id="3" name="Content Placeholder 2">
            <a:extLst>
              <a:ext uri="{FF2B5EF4-FFF2-40B4-BE49-F238E27FC236}">
                <a16:creationId xmlns:a16="http://schemas.microsoft.com/office/drawing/2014/main" id="{BF2C3A5D-0FE4-3199-07D6-C15C649E38BB}"/>
              </a:ext>
            </a:extLst>
          </p:cNvPr>
          <p:cNvSpPr>
            <a:spLocks noGrp="1"/>
          </p:cNvSpPr>
          <p:nvPr>
            <p:ph idx="1"/>
          </p:nvPr>
        </p:nvSpPr>
        <p:spPr>
          <a:xfrm>
            <a:off x="838200" y="2146316"/>
            <a:ext cx="10515600" cy="3466410"/>
          </a:xfrm>
        </p:spPr>
        <p:txBody>
          <a:bodyPr vert="horz" lIns="91440" tIns="45720" rIns="91440" bIns="45720" rtlCol="0" anchor="t">
            <a:normAutofit fontScale="92500" lnSpcReduction="20000"/>
          </a:bodyPr>
          <a:lstStyle/>
          <a:p>
            <a:r>
              <a:rPr lang="en-GB" dirty="0">
                <a:ea typeface="+mn-lt"/>
                <a:cs typeface="+mn-lt"/>
              </a:rPr>
              <a:t>Key benefits include:</a:t>
            </a:r>
            <a:endParaRPr lang="en-GB" dirty="0"/>
          </a:p>
          <a:p>
            <a:r>
              <a:rPr lang="en-GB" b="1" dirty="0">
                <a:ea typeface="+mn-lt"/>
                <a:cs typeface="+mn-lt"/>
              </a:rPr>
              <a:t>Improved Data Quality</a:t>
            </a:r>
            <a:r>
              <a:rPr lang="en-GB" dirty="0">
                <a:ea typeface="+mn-lt"/>
                <a:cs typeface="+mn-lt"/>
              </a:rPr>
              <a:t>: Mandated forms ensure consistency and completeness of information.</a:t>
            </a:r>
            <a:endParaRPr lang="en-GB" dirty="0">
              <a:cs typeface="Arial"/>
            </a:endParaRPr>
          </a:p>
          <a:p>
            <a:r>
              <a:rPr lang="en-GB" b="1" dirty="0">
                <a:ea typeface="+mn-lt"/>
                <a:cs typeface="+mn-lt"/>
              </a:rPr>
              <a:t>Enhanced Interoperability</a:t>
            </a:r>
            <a:r>
              <a:rPr lang="en-GB" dirty="0">
                <a:ea typeface="+mn-lt"/>
                <a:cs typeface="+mn-lt"/>
              </a:rPr>
              <a:t>: The system mirrors the layout of partner organisations’ forms, supporting smoother collaboration and data sharing.</a:t>
            </a:r>
            <a:endParaRPr lang="en-GB" dirty="0">
              <a:cs typeface="Arial"/>
            </a:endParaRPr>
          </a:p>
          <a:p>
            <a:r>
              <a:rPr lang="en-GB" b="1" dirty="0">
                <a:ea typeface="+mn-lt"/>
                <a:cs typeface="+mn-lt"/>
              </a:rPr>
              <a:t>Automated Referral Routing</a:t>
            </a:r>
            <a:r>
              <a:rPr lang="en-GB" dirty="0">
                <a:ea typeface="+mn-lt"/>
                <a:cs typeface="+mn-lt"/>
              </a:rPr>
              <a:t>: The system intelligently identifies the appropriate local authority or service, ensuring that safeguarding, care needs assessments, and fire risk referrals are sent to the correct destination.</a:t>
            </a:r>
            <a:endParaRPr lang="en-GB" dirty="0"/>
          </a:p>
          <a:p>
            <a:endParaRPr lang="en-GB" dirty="0">
              <a:cs typeface="Arial"/>
            </a:endParaRPr>
          </a:p>
        </p:txBody>
      </p:sp>
    </p:spTree>
    <p:extLst>
      <p:ext uri="{BB962C8B-B14F-4D97-AF65-F5344CB8AC3E}">
        <p14:creationId xmlns:p14="http://schemas.microsoft.com/office/powerpoint/2010/main" val="3933261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18414-7D08-2FF9-ED0E-2646CF305BF3}"/>
              </a:ext>
            </a:extLst>
          </p:cNvPr>
          <p:cNvSpPr>
            <a:spLocks noGrp="1"/>
          </p:cNvSpPr>
          <p:nvPr>
            <p:ph type="title"/>
          </p:nvPr>
        </p:nvSpPr>
        <p:spPr>
          <a:xfrm>
            <a:off x="838200" y="654149"/>
            <a:ext cx="10515600" cy="1325563"/>
          </a:xfrm>
        </p:spPr>
        <p:txBody>
          <a:bodyPr/>
          <a:lstStyle/>
          <a:p>
            <a:r>
              <a:rPr lang="en-GB" dirty="0"/>
              <a:t>What else has improved? </a:t>
            </a:r>
          </a:p>
        </p:txBody>
      </p:sp>
      <p:sp>
        <p:nvSpPr>
          <p:cNvPr id="3" name="Content Placeholder 2">
            <a:extLst>
              <a:ext uri="{FF2B5EF4-FFF2-40B4-BE49-F238E27FC236}">
                <a16:creationId xmlns:a16="http://schemas.microsoft.com/office/drawing/2014/main" id="{070A1684-5815-D8BD-BA89-1CB2CEBDFFC2}"/>
              </a:ext>
            </a:extLst>
          </p:cNvPr>
          <p:cNvSpPr>
            <a:spLocks noGrp="1"/>
          </p:cNvSpPr>
          <p:nvPr>
            <p:ph idx="1"/>
          </p:nvPr>
        </p:nvSpPr>
        <p:spPr>
          <a:xfrm>
            <a:off x="838200" y="1896934"/>
            <a:ext cx="10515600" cy="3826972"/>
          </a:xfrm>
        </p:spPr>
        <p:txBody>
          <a:bodyPr>
            <a:normAutofit lnSpcReduction="10000"/>
          </a:bodyPr>
          <a:lstStyle/>
          <a:p>
            <a:r>
              <a:rPr lang="en-GB" dirty="0"/>
              <a:t>Across all seven counties, we now regularly attend Safeguarding Boards, Child Death Review meetings and Early Response Meetings, Domestic Abuse Related Death Reviews, CDOPs, as well as multiple requests for Professionals meetings, strategy meetings, and more. </a:t>
            </a:r>
          </a:p>
          <a:p>
            <a:r>
              <a:rPr lang="en-GB" dirty="0"/>
              <a:t>We complete CDR reports, IMR’s, statements for Coroners Court</a:t>
            </a:r>
          </a:p>
          <a:p>
            <a:r>
              <a:rPr lang="en-GB" dirty="0"/>
              <a:t>We have the ability to review our safeguarding referrals. </a:t>
            </a:r>
          </a:p>
          <a:p>
            <a:r>
              <a:rPr lang="en-GB" dirty="0"/>
              <a:t>A new Child Death Policy has been written and implemented. </a:t>
            </a:r>
          </a:p>
        </p:txBody>
      </p:sp>
    </p:spTree>
    <p:extLst>
      <p:ext uri="{BB962C8B-B14F-4D97-AF65-F5344CB8AC3E}">
        <p14:creationId xmlns:p14="http://schemas.microsoft.com/office/powerpoint/2010/main" val="1033441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9006C-52B6-B14F-B5D3-A45385DEB859}"/>
              </a:ext>
            </a:extLst>
          </p:cNvPr>
          <p:cNvSpPr>
            <a:spLocks noGrp="1"/>
          </p:cNvSpPr>
          <p:nvPr>
            <p:ph type="title"/>
          </p:nvPr>
        </p:nvSpPr>
        <p:spPr/>
        <p:txBody>
          <a:bodyPr/>
          <a:lstStyle/>
          <a:p>
            <a:r>
              <a:rPr lang="en-GB" dirty="0"/>
              <a:t>What else has improved?</a:t>
            </a:r>
          </a:p>
        </p:txBody>
      </p:sp>
      <p:sp>
        <p:nvSpPr>
          <p:cNvPr id="3" name="Content Placeholder 2">
            <a:extLst>
              <a:ext uri="{FF2B5EF4-FFF2-40B4-BE49-F238E27FC236}">
                <a16:creationId xmlns:a16="http://schemas.microsoft.com/office/drawing/2014/main" id="{186E7909-BC9E-2EFC-4719-98726C3D67C9}"/>
              </a:ext>
            </a:extLst>
          </p:cNvPr>
          <p:cNvSpPr>
            <a:spLocks noGrp="1"/>
          </p:cNvSpPr>
          <p:nvPr>
            <p:ph idx="1"/>
          </p:nvPr>
        </p:nvSpPr>
        <p:spPr>
          <a:xfrm>
            <a:off x="838200" y="2220686"/>
            <a:ext cx="10515600" cy="3795801"/>
          </a:xfrm>
        </p:spPr>
        <p:txBody>
          <a:bodyPr>
            <a:normAutofit fontScale="92500" lnSpcReduction="20000"/>
          </a:bodyPr>
          <a:lstStyle/>
          <a:p>
            <a:r>
              <a:rPr lang="en-GB" sz="3000" dirty="0"/>
              <a:t>We deliver Safeguarding Specific training to our frontline crews and our call handlers, </a:t>
            </a:r>
          </a:p>
          <a:p>
            <a:r>
              <a:rPr lang="en-GB" sz="3000" dirty="0"/>
              <a:t>We have a dedicated duty phone line which is manned 24/7 to provide live safeguarding advice to anyone in the organisation. </a:t>
            </a:r>
          </a:p>
          <a:p>
            <a:r>
              <a:rPr lang="en-GB" sz="3000" dirty="0"/>
              <a:t>We complete Safeguarding Supervision with our staff when they need support.</a:t>
            </a:r>
          </a:p>
          <a:p>
            <a:r>
              <a:rPr lang="en-GB" sz="3000" dirty="0"/>
              <a:t>We held our first SG Conference in 2025. </a:t>
            </a:r>
          </a:p>
          <a:p>
            <a:r>
              <a:rPr lang="en-GB" sz="3000" dirty="0"/>
              <a:t>We are developing a portfolio of 7min learning across a range of subjects. </a:t>
            </a:r>
          </a:p>
          <a:p>
            <a:r>
              <a:rPr lang="en-GB" sz="3000" dirty="0"/>
              <a:t>Quarterly newsletter produced internal to SWAST. </a:t>
            </a:r>
          </a:p>
          <a:p>
            <a:endParaRPr lang="en-GB" dirty="0"/>
          </a:p>
        </p:txBody>
      </p:sp>
    </p:spTree>
    <p:extLst>
      <p:ext uri="{BB962C8B-B14F-4D97-AF65-F5344CB8AC3E}">
        <p14:creationId xmlns:p14="http://schemas.microsoft.com/office/powerpoint/2010/main" val="1860166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0C05A-99C8-F4FF-4262-2A6980B1448C}"/>
              </a:ext>
            </a:extLst>
          </p:cNvPr>
          <p:cNvSpPr>
            <a:spLocks noGrp="1"/>
          </p:cNvSpPr>
          <p:nvPr>
            <p:ph type="title"/>
          </p:nvPr>
        </p:nvSpPr>
        <p:spPr/>
        <p:txBody>
          <a:bodyPr/>
          <a:lstStyle/>
          <a:p>
            <a:r>
              <a:rPr lang="en-GB" dirty="0"/>
              <a:t>What else is coming?</a:t>
            </a:r>
          </a:p>
        </p:txBody>
      </p:sp>
      <p:sp>
        <p:nvSpPr>
          <p:cNvPr id="3" name="Content Placeholder 2">
            <a:extLst>
              <a:ext uri="{FF2B5EF4-FFF2-40B4-BE49-F238E27FC236}">
                <a16:creationId xmlns:a16="http://schemas.microsoft.com/office/drawing/2014/main" id="{09995092-64D6-C3D0-46A1-9706F9C8CFDC}"/>
              </a:ext>
            </a:extLst>
          </p:cNvPr>
          <p:cNvSpPr>
            <a:spLocks noGrp="1"/>
          </p:cNvSpPr>
          <p:nvPr>
            <p:ph idx="1"/>
          </p:nvPr>
        </p:nvSpPr>
        <p:spPr>
          <a:xfrm>
            <a:off x="838200" y="2231571"/>
            <a:ext cx="10515600" cy="4430486"/>
          </a:xfrm>
        </p:spPr>
        <p:txBody>
          <a:bodyPr>
            <a:noAutofit/>
          </a:bodyPr>
          <a:lstStyle/>
          <a:p>
            <a:r>
              <a:rPr lang="en-GB" dirty="0"/>
              <a:t>A review of our Domestic Abuse Policy, with changes to how we engage victims of domestic abuse and signpost them to support. </a:t>
            </a:r>
          </a:p>
          <a:p>
            <a:r>
              <a:rPr lang="en-GB" dirty="0"/>
              <a:t>New community of practice meeting/ work with care home providers. </a:t>
            </a:r>
          </a:p>
          <a:p>
            <a:r>
              <a:rPr lang="en-GB" dirty="0"/>
              <a:t>Focus on Making Safeguarding Personal. </a:t>
            </a:r>
          </a:p>
          <a:p>
            <a:r>
              <a:rPr lang="en-GB" dirty="0"/>
              <a:t>Developing a network of local Safeguarding Champions. </a:t>
            </a:r>
          </a:p>
          <a:p>
            <a:r>
              <a:rPr lang="en-GB" dirty="0"/>
              <a:t>Improvement to the way we record SG cases we have involvement with and the way we flag vulnerable people or people at risk of harm. </a:t>
            </a:r>
          </a:p>
        </p:txBody>
      </p:sp>
    </p:spTree>
    <p:extLst>
      <p:ext uri="{BB962C8B-B14F-4D97-AF65-F5344CB8AC3E}">
        <p14:creationId xmlns:p14="http://schemas.microsoft.com/office/powerpoint/2010/main" val="1779974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EC258-7957-6079-2236-897F68DA5C7C}"/>
              </a:ext>
            </a:extLst>
          </p:cNvPr>
          <p:cNvSpPr>
            <a:spLocks noGrp="1"/>
          </p:cNvSpPr>
          <p:nvPr>
            <p:ph type="title"/>
          </p:nvPr>
        </p:nvSpPr>
        <p:spPr/>
        <p:txBody>
          <a:bodyPr/>
          <a:lstStyle/>
          <a:p>
            <a:r>
              <a:rPr lang="en-GB" dirty="0"/>
              <a:t>Community of Practice </a:t>
            </a:r>
          </a:p>
        </p:txBody>
      </p:sp>
      <p:sp>
        <p:nvSpPr>
          <p:cNvPr id="3" name="Content Placeholder 2">
            <a:extLst>
              <a:ext uri="{FF2B5EF4-FFF2-40B4-BE49-F238E27FC236}">
                <a16:creationId xmlns:a16="http://schemas.microsoft.com/office/drawing/2014/main" id="{D007FA46-EEB3-7708-BB7E-1470A86BF073}"/>
              </a:ext>
            </a:extLst>
          </p:cNvPr>
          <p:cNvSpPr>
            <a:spLocks noGrp="1"/>
          </p:cNvSpPr>
          <p:nvPr>
            <p:ph idx="1"/>
          </p:nvPr>
        </p:nvSpPr>
        <p:spPr>
          <a:xfrm>
            <a:off x="914400" y="2144486"/>
            <a:ext cx="10515600" cy="4452257"/>
          </a:xfrm>
        </p:spPr>
        <p:txBody>
          <a:bodyPr>
            <a:normAutofit fontScale="70000" lnSpcReduction="20000"/>
          </a:bodyPr>
          <a:lstStyle/>
          <a:p>
            <a:r>
              <a:rPr lang="en-GB" sz="4000" dirty="0"/>
              <a:t>Meeting quarterly</a:t>
            </a:r>
          </a:p>
          <a:p>
            <a:pPr marL="0" indent="0">
              <a:buNone/>
            </a:pPr>
            <a:r>
              <a:rPr lang="en-GB" sz="4000" b="1" dirty="0"/>
              <a:t>Purpose</a:t>
            </a:r>
          </a:p>
          <a:p>
            <a:r>
              <a:rPr lang="en-GB" sz="4000" dirty="0"/>
              <a:t>To share learning, best practice and to encourage reflection in practice when working with care home providers and South Western Ambulance Service NHS Trust (SWAST).</a:t>
            </a:r>
          </a:p>
          <a:p>
            <a:r>
              <a:rPr lang="en-GB" sz="4000" dirty="0"/>
              <a:t>To develop a shared repertoire of resources: experiences, stories, tools and ways of addressing recurring problems.</a:t>
            </a:r>
          </a:p>
          <a:p>
            <a:r>
              <a:rPr lang="en-GB" sz="4000" dirty="0"/>
              <a:t>To consider national and local improvement and policy directives.</a:t>
            </a:r>
          </a:p>
          <a:p>
            <a:r>
              <a:rPr lang="en-GB" sz="4000" dirty="0"/>
              <a:t>To provide peer support.</a:t>
            </a:r>
          </a:p>
          <a:p>
            <a:r>
              <a:rPr lang="en-GB" sz="4000" dirty="0"/>
              <a:t>To promote discussion and professional challenge.</a:t>
            </a:r>
          </a:p>
          <a:p>
            <a:endParaRPr lang="en-GB" dirty="0"/>
          </a:p>
        </p:txBody>
      </p:sp>
    </p:spTree>
    <p:extLst>
      <p:ext uri="{BB962C8B-B14F-4D97-AF65-F5344CB8AC3E}">
        <p14:creationId xmlns:p14="http://schemas.microsoft.com/office/powerpoint/2010/main" val="764674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BCDE2-6077-2FB0-C19E-897728918C96}"/>
              </a:ext>
            </a:extLst>
          </p:cNvPr>
          <p:cNvSpPr>
            <a:spLocks noGrp="1"/>
          </p:cNvSpPr>
          <p:nvPr>
            <p:ph type="title"/>
          </p:nvPr>
        </p:nvSpPr>
        <p:spPr>
          <a:xfrm>
            <a:off x="5673070" y="3014087"/>
            <a:ext cx="6390196" cy="1177902"/>
          </a:xfrm>
        </p:spPr>
        <p:txBody>
          <a:bodyPr lIns="91440" tIns="45720" rIns="91440" bIns="45720" anchor="t"/>
          <a:lstStyle/>
          <a:p>
            <a:pPr algn="ctr"/>
            <a:r>
              <a:rPr lang="en-GB" dirty="0">
                <a:latin typeface="Arial"/>
                <a:cs typeface="Arial"/>
              </a:rPr>
              <a:t>Questions</a:t>
            </a:r>
            <a:br>
              <a:rPr lang="en-GB" dirty="0">
                <a:latin typeface="Arial"/>
                <a:cs typeface="Arial"/>
              </a:rPr>
            </a:br>
            <a:endParaRPr lang="en-GB" dirty="0"/>
          </a:p>
        </p:txBody>
      </p:sp>
    </p:spTree>
    <p:extLst>
      <p:ext uri="{BB962C8B-B14F-4D97-AF65-F5344CB8AC3E}">
        <p14:creationId xmlns:p14="http://schemas.microsoft.com/office/powerpoint/2010/main" val="2159946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0441133-8438-8AFE-E77C-B3368F6A6077}"/>
              </a:ext>
            </a:extLst>
          </p:cNvPr>
          <p:cNvPicPr>
            <a:picLocks noChangeAspect="1"/>
          </p:cNvPicPr>
          <p:nvPr/>
        </p:nvPicPr>
        <p:blipFill>
          <a:blip r:embed="rId3"/>
          <a:stretch>
            <a:fillRect/>
          </a:stretch>
        </p:blipFill>
        <p:spPr>
          <a:xfrm>
            <a:off x="9698183" y="3207427"/>
            <a:ext cx="2401538" cy="2976960"/>
          </a:xfrm>
          <a:prstGeom prst="rect">
            <a:avLst/>
          </a:prstGeom>
        </p:spPr>
      </p:pic>
      <p:sp>
        <p:nvSpPr>
          <p:cNvPr id="6" name="TextBox 5">
            <a:extLst>
              <a:ext uri="{FF2B5EF4-FFF2-40B4-BE49-F238E27FC236}">
                <a16:creationId xmlns:a16="http://schemas.microsoft.com/office/drawing/2014/main" id="{30DAC2FB-A1B0-0F75-E250-B6C376555A73}"/>
              </a:ext>
            </a:extLst>
          </p:cNvPr>
          <p:cNvSpPr txBox="1"/>
          <p:nvPr/>
        </p:nvSpPr>
        <p:spPr>
          <a:xfrm>
            <a:off x="5590001" y="1331141"/>
            <a:ext cx="4949634" cy="5632311"/>
          </a:xfrm>
          <a:prstGeom prst="rect">
            <a:avLst/>
          </a:prstGeom>
          <a:noFill/>
        </p:spPr>
        <p:txBody>
          <a:bodyPr wrap="square" lIns="91440" tIns="45720" rIns="91440" bIns="45720" anchor="t">
            <a:spAutoFit/>
          </a:bodyPr>
          <a:lstStyle/>
          <a:p>
            <a:r>
              <a:rPr lang="en-GB" sz="2400" dirty="0">
                <a:solidFill>
                  <a:schemeClr val="bg1"/>
                </a:solidFill>
              </a:rPr>
              <a:t>SWAST service provisions cover 20% of England and employ over 6000 staff members, ranging from Paramedics, Emergency care assistants and Doctors, to other frontline staff and business support functions essential for such a large service. </a:t>
            </a:r>
            <a:endParaRPr lang="en-GB" sz="2400" dirty="0">
              <a:solidFill>
                <a:schemeClr val="bg1"/>
              </a:solidFill>
              <a:ea typeface="Calibri"/>
              <a:cs typeface="Calibri"/>
            </a:endParaRPr>
          </a:p>
          <a:p>
            <a:r>
              <a:rPr lang="en-GB" sz="2400" dirty="0">
                <a:solidFill>
                  <a:schemeClr val="bg1"/>
                </a:solidFill>
              </a:rPr>
              <a:t> </a:t>
            </a:r>
            <a:endParaRPr lang="en-GB" sz="2400" dirty="0">
              <a:solidFill>
                <a:schemeClr val="bg1"/>
              </a:solidFill>
              <a:ea typeface="Calibri"/>
              <a:cs typeface="Calibri"/>
            </a:endParaRPr>
          </a:p>
          <a:p>
            <a:r>
              <a:rPr lang="en-GB" sz="2400" dirty="0">
                <a:solidFill>
                  <a:schemeClr val="bg1"/>
                </a:solidFill>
              </a:rPr>
              <a:t>Our core role is to respond to calls for help and deliver an Emergency Ambulance Service to people in the South West.</a:t>
            </a:r>
          </a:p>
          <a:p>
            <a:endParaRPr lang="en-GB" dirty="0">
              <a:solidFill>
                <a:schemeClr val="bg1"/>
              </a:solidFill>
              <a:ea typeface="Calibri"/>
              <a:cs typeface="Calibri"/>
            </a:endParaRPr>
          </a:p>
          <a:p>
            <a:pPr marL="285750" indent="-285750">
              <a:buFont typeface="Arial" panose="020B0604020202020204" pitchFamily="34" charset="0"/>
              <a:buChar char="•"/>
            </a:pPr>
            <a:endParaRPr lang="en-GB" dirty="0">
              <a:solidFill>
                <a:schemeClr val="bg1"/>
              </a:solidFill>
            </a:endParaRPr>
          </a:p>
          <a:p>
            <a:endParaRPr lang="en-GB" dirty="0">
              <a:solidFill>
                <a:schemeClr val="bg1"/>
              </a:solidFill>
            </a:endParaRPr>
          </a:p>
          <a:p>
            <a:endParaRPr lang="en-GB" dirty="0">
              <a:solidFill>
                <a:schemeClr val="bg1"/>
              </a:solidFill>
            </a:endParaRPr>
          </a:p>
        </p:txBody>
      </p:sp>
      <p:sp>
        <p:nvSpPr>
          <p:cNvPr id="8" name="Title 7">
            <a:extLst>
              <a:ext uri="{FF2B5EF4-FFF2-40B4-BE49-F238E27FC236}">
                <a16:creationId xmlns:a16="http://schemas.microsoft.com/office/drawing/2014/main" id="{DD569D9D-6975-C8BC-80AE-303A078EED04}"/>
              </a:ext>
            </a:extLst>
          </p:cNvPr>
          <p:cNvSpPr>
            <a:spLocks noGrp="1"/>
          </p:cNvSpPr>
          <p:nvPr>
            <p:ph type="title"/>
          </p:nvPr>
        </p:nvSpPr>
        <p:spPr>
          <a:xfrm>
            <a:off x="6497146" y="284799"/>
            <a:ext cx="2302905" cy="612067"/>
          </a:xfrm>
        </p:spPr>
        <p:txBody>
          <a:bodyPr/>
          <a:lstStyle/>
          <a:p>
            <a:r>
              <a:rPr lang="en-GB" sz="2400" dirty="0"/>
              <a:t>About SWAST </a:t>
            </a:r>
          </a:p>
        </p:txBody>
      </p:sp>
    </p:spTree>
    <p:extLst>
      <p:ext uri="{BB962C8B-B14F-4D97-AF65-F5344CB8AC3E}">
        <p14:creationId xmlns:p14="http://schemas.microsoft.com/office/powerpoint/2010/main" val="1093897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2EA176F-9E81-1E9C-D1DB-A908135681BD}"/>
              </a:ext>
            </a:extLst>
          </p:cNvPr>
          <p:cNvSpPr>
            <a:spLocks noGrp="1"/>
          </p:cNvSpPr>
          <p:nvPr>
            <p:ph type="body" sz="quarter" idx="10"/>
          </p:nvPr>
        </p:nvSpPr>
        <p:spPr>
          <a:xfrm>
            <a:off x="5538025" y="2778061"/>
            <a:ext cx="6176963" cy="496752"/>
          </a:xfrm>
        </p:spPr>
        <p:txBody>
          <a:bodyPr/>
          <a:lstStyle/>
          <a:p>
            <a:r>
              <a:rPr lang="en-GB" dirty="0"/>
              <a:t>To deliver this, we work with partner agencies across the seven counties within our area of responsibility. </a:t>
            </a:r>
          </a:p>
        </p:txBody>
      </p:sp>
    </p:spTree>
    <p:extLst>
      <p:ext uri="{BB962C8B-B14F-4D97-AF65-F5344CB8AC3E}">
        <p14:creationId xmlns:p14="http://schemas.microsoft.com/office/powerpoint/2010/main" val="3267896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D131A-A510-3214-6470-99B115DBD890}"/>
              </a:ext>
            </a:extLst>
          </p:cNvPr>
          <p:cNvSpPr>
            <a:spLocks noGrp="1"/>
          </p:cNvSpPr>
          <p:nvPr>
            <p:ph type="title"/>
          </p:nvPr>
        </p:nvSpPr>
        <p:spPr>
          <a:xfrm>
            <a:off x="3569212" y="2554242"/>
            <a:ext cx="6046067" cy="1151437"/>
          </a:xfrm>
          <a:solidFill>
            <a:srgbClr val="92D050"/>
          </a:solidFill>
        </p:spPr>
        <p:txBody>
          <a:bodyPr>
            <a:noAutofit/>
          </a:bodyPr>
          <a:lstStyle/>
          <a:p>
            <a:pPr algn="ctr"/>
            <a:r>
              <a:rPr lang="en-GB" sz="4800" b="1" dirty="0">
                <a:solidFill>
                  <a:schemeClr val="bg1"/>
                </a:solidFill>
                <a:cs typeface="Arial"/>
              </a:rPr>
              <a:t>Who we work with</a:t>
            </a:r>
            <a:endParaRPr lang="en-US"/>
          </a:p>
        </p:txBody>
      </p:sp>
      <p:pic>
        <p:nvPicPr>
          <p:cNvPr id="4" name="Picture 3" descr="Welcome to Bath &amp; North East Somerset Council | www.bathnes.gov.uk">
            <a:extLst>
              <a:ext uri="{FF2B5EF4-FFF2-40B4-BE49-F238E27FC236}">
                <a16:creationId xmlns:a16="http://schemas.microsoft.com/office/drawing/2014/main" id="{B9EED647-D4E3-819D-E556-02F192AA9D48}"/>
              </a:ext>
            </a:extLst>
          </p:cNvPr>
          <p:cNvPicPr>
            <a:picLocks noChangeAspect="1"/>
          </p:cNvPicPr>
          <p:nvPr/>
        </p:nvPicPr>
        <p:blipFill>
          <a:blip r:embed="rId3"/>
          <a:stretch>
            <a:fillRect/>
          </a:stretch>
        </p:blipFill>
        <p:spPr>
          <a:xfrm>
            <a:off x="255313" y="1529703"/>
            <a:ext cx="1810290" cy="942976"/>
          </a:xfrm>
          <a:prstGeom prst="rect">
            <a:avLst/>
          </a:prstGeom>
        </p:spPr>
      </p:pic>
      <p:pic>
        <p:nvPicPr>
          <p:cNvPr id="5" name="Picture 4" descr="Bristol City Council">
            <a:extLst>
              <a:ext uri="{FF2B5EF4-FFF2-40B4-BE49-F238E27FC236}">
                <a16:creationId xmlns:a16="http://schemas.microsoft.com/office/drawing/2014/main" id="{80AC2ADB-A822-2096-B947-F506A58A29B0}"/>
              </a:ext>
            </a:extLst>
          </p:cNvPr>
          <p:cNvPicPr>
            <a:picLocks noChangeAspect="1"/>
          </p:cNvPicPr>
          <p:nvPr/>
        </p:nvPicPr>
        <p:blipFill>
          <a:blip r:embed="rId4"/>
          <a:stretch>
            <a:fillRect/>
          </a:stretch>
        </p:blipFill>
        <p:spPr>
          <a:xfrm>
            <a:off x="5675371" y="1542240"/>
            <a:ext cx="841256" cy="941178"/>
          </a:xfrm>
          <a:prstGeom prst="rect">
            <a:avLst/>
          </a:prstGeom>
        </p:spPr>
      </p:pic>
      <p:pic>
        <p:nvPicPr>
          <p:cNvPr id="6" name="Picture 5" descr="North Somerset Council | Logopedia | Fandom">
            <a:extLst>
              <a:ext uri="{FF2B5EF4-FFF2-40B4-BE49-F238E27FC236}">
                <a16:creationId xmlns:a16="http://schemas.microsoft.com/office/drawing/2014/main" id="{BE69CE01-A411-D383-49F5-C04A7155431D}"/>
              </a:ext>
            </a:extLst>
          </p:cNvPr>
          <p:cNvPicPr>
            <a:picLocks noChangeAspect="1"/>
          </p:cNvPicPr>
          <p:nvPr/>
        </p:nvPicPr>
        <p:blipFill>
          <a:blip r:embed="rId5"/>
          <a:stretch>
            <a:fillRect/>
          </a:stretch>
        </p:blipFill>
        <p:spPr>
          <a:xfrm>
            <a:off x="3818986" y="1536309"/>
            <a:ext cx="1721689" cy="953040"/>
          </a:xfrm>
          <a:prstGeom prst="rect">
            <a:avLst/>
          </a:prstGeom>
        </p:spPr>
      </p:pic>
      <p:pic>
        <p:nvPicPr>
          <p:cNvPr id="7" name="Picture 6" descr="South-Glos-Council-Logo - Citizens Advice South Gloucestershire">
            <a:extLst>
              <a:ext uri="{FF2B5EF4-FFF2-40B4-BE49-F238E27FC236}">
                <a16:creationId xmlns:a16="http://schemas.microsoft.com/office/drawing/2014/main" id="{EEA30082-38A6-78FB-6BFD-2C585C728B17}"/>
              </a:ext>
            </a:extLst>
          </p:cNvPr>
          <p:cNvPicPr>
            <a:picLocks noChangeAspect="1"/>
          </p:cNvPicPr>
          <p:nvPr/>
        </p:nvPicPr>
        <p:blipFill>
          <a:blip r:embed="rId6"/>
          <a:stretch>
            <a:fillRect/>
          </a:stretch>
        </p:blipFill>
        <p:spPr>
          <a:xfrm>
            <a:off x="6472147" y="86083"/>
            <a:ext cx="2856422" cy="891757"/>
          </a:xfrm>
          <a:prstGeom prst="rect">
            <a:avLst/>
          </a:prstGeom>
        </p:spPr>
      </p:pic>
      <p:pic>
        <p:nvPicPr>
          <p:cNvPr id="9" name="Picture 8" descr="Plymouth City Council - Wikipedia">
            <a:extLst>
              <a:ext uri="{FF2B5EF4-FFF2-40B4-BE49-F238E27FC236}">
                <a16:creationId xmlns:a16="http://schemas.microsoft.com/office/drawing/2014/main" id="{C4B6E6EC-EE25-A15B-D3BD-8D425B9ADEE5}"/>
              </a:ext>
            </a:extLst>
          </p:cNvPr>
          <p:cNvPicPr>
            <a:picLocks noChangeAspect="1"/>
          </p:cNvPicPr>
          <p:nvPr/>
        </p:nvPicPr>
        <p:blipFill>
          <a:blip r:embed="rId7"/>
          <a:stretch>
            <a:fillRect/>
          </a:stretch>
        </p:blipFill>
        <p:spPr>
          <a:xfrm>
            <a:off x="2254370" y="1523999"/>
            <a:ext cx="1227827" cy="963284"/>
          </a:xfrm>
          <a:prstGeom prst="rect">
            <a:avLst/>
          </a:prstGeom>
        </p:spPr>
      </p:pic>
      <p:pic>
        <p:nvPicPr>
          <p:cNvPr id="10" name="Picture 9" descr="Rebrand Review: Torbay Council | Jude Coram Design">
            <a:extLst>
              <a:ext uri="{FF2B5EF4-FFF2-40B4-BE49-F238E27FC236}">
                <a16:creationId xmlns:a16="http://schemas.microsoft.com/office/drawing/2014/main" id="{3C1E1E61-C772-2449-1189-D3913C4A4D4E}"/>
              </a:ext>
            </a:extLst>
          </p:cNvPr>
          <p:cNvPicPr>
            <a:picLocks noChangeAspect="1"/>
          </p:cNvPicPr>
          <p:nvPr/>
        </p:nvPicPr>
        <p:blipFill>
          <a:blip r:embed="rId8"/>
          <a:stretch>
            <a:fillRect/>
          </a:stretch>
        </p:blipFill>
        <p:spPr>
          <a:xfrm>
            <a:off x="10607614" y="1538377"/>
            <a:ext cx="1256583" cy="1006416"/>
          </a:xfrm>
          <a:prstGeom prst="rect">
            <a:avLst/>
          </a:prstGeom>
        </p:spPr>
      </p:pic>
      <p:pic>
        <p:nvPicPr>
          <p:cNvPr id="11" name="Picture 10" descr="Swindon Borough Council Logo | Player Ready | VR CENTRES &amp; ALTERNATIVE  PROVISION">
            <a:extLst>
              <a:ext uri="{FF2B5EF4-FFF2-40B4-BE49-F238E27FC236}">
                <a16:creationId xmlns:a16="http://schemas.microsoft.com/office/drawing/2014/main" id="{3B8400FA-2613-8BEC-9614-EAB893639F39}"/>
              </a:ext>
            </a:extLst>
          </p:cNvPr>
          <p:cNvPicPr>
            <a:picLocks noChangeAspect="1"/>
          </p:cNvPicPr>
          <p:nvPr/>
        </p:nvPicPr>
        <p:blipFill>
          <a:blip r:embed="rId9"/>
          <a:stretch>
            <a:fillRect/>
          </a:stretch>
        </p:blipFill>
        <p:spPr>
          <a:xfrm>
            <a:off x="6740" y="28305"/>
            <a:ext cx="1496143" cy="1294861"/>
          </a:xfrm>
          <a:prstGeom prst="rect">
            <a:avLst/>
          </a:prstGeom>
        </p:spPr>
      </p:pic>
      <p:pic>
        <p:nvPicPr>
          <p:cNvPr id="12" name="Picture 11" descr="Welcome to Council of the ISLES OF SCILLY | Council of the ISLES OF SCILLY">
            <a:extLst>
              <a:ext uri="{FF2B5EF4-FFF2-40B4-BE49-F238E27FC236}">
                <a16:creationId xmlns:a16="http://schemas.microsoft.com/office/drawing/2014/main" id="{53080C5F-C8D0-65C0-BE05-4CF648DF8E45}"/>
              </a:ext>
            </a:extLst>
          </p:cNvPr>
          <p:cNvPicPr>
            <a:picLocks noChangeAspect="1"/>
          </p:cNvPicPr>
          <p:nvPr/>
        </p:nvPicPr>
        <p:blipFill>
          <a:blip r:embed="rId10"/>
          <a:stretch>
            <a:fillRect/>
          </a:stretch>
        </p:blipFill>
        <p:spPr>
          <a:xfrm>
            <a:off x="1553742" y="87522"/>
            <a:ext cx="3362325" cy="1162050"/>
          </a:xfrm>
          <a:prstGeom prst="rect">
            <a:avLst/>
          </a:prstGeom>
        </p:spPr>
      </p:pic>
      <p:pic>
        <p:nvPicPr>
          <p:cNvPr id="13" name="Picture 12" descr="Wiltshire Council">
            <a:extLst>
              <a:ext uri="{FF2B5EF4-FFF2-40B4-BE49-F238E27FC236}">
                <a16:creationId xmlns:a16="http://schemas.microsoft.com/office/drawing/2014/main" id="{05CBA613-F5A7-5323-BFBC-5C6F63F14017}"/>
              </a:ext>
            </a:extLst>
          </p:cNvPr>
          <p:cNvPicPr>
            <a:picLocks noChangeAspect="1"/>
          </p:cNvPicPr>
          <p:nvPr/>
        </p:nvPicPr>
        <p:blipFill>
          <a:blip r:embed="rId11"/>
          <a:stretch>
            <a:fillRect/>
          </a:stretch>
        </p:blipFill>
        <p:spPr>
          <a:xfrm>
            <a:off x="4727905" y="18151"/>
            <a:ext cx="1600381" cy="1315170"/>
          </a:xfrm>
          <a:prstGeom prst="rect">
            <a:avLst/>
          </a:prstGeom>
        </p:spPr>
      </p:pic>
      <p:pic>
        <p:nvPicPr>
          <p:cNvPr id="14" name="Picture 13" descr="Bournemouth, Christchurch and Poole Council - Wikipedia">
            <a:extLst>
              <a:ext uri="{FF2B5EF4-FFF2-40B4-BE49-F238E27FC236}">
                <a16:creationId xmlns:a16="http://schemas.microsoft.com/office/drawing/2014/main" id="{EE6192DF-E940-60F8-F937-EA38DC6AF836}"/>
              </a:ext>
            </a:extLst>
          </p:cNvPr>
          <p:cNvPicPr>
            <a:picLocks noChangeAspect="1"/>
          </p:cNvPicPr>
          <p:nvPr/>
        </p:nvPicPr>
        <p:blipFill>
          <a:blip r:embed="rId12"/>
          <a:stretch>
            <a:fillRect/>
          </a:stretch>
        </p:blipFill>
        <p:spPr>
          <a:xfrm>
            <a:off x="6611339" y="1527774"/>
            <a:ext cx="1298456" cy="998868"/>
          </a:xfrm>
          <a:prstGeom prst="rect">
            <a:avLst/>
          </a:prstGeom>
        </p:spPr>
      </p:pic>
      <p:pic>
        <p:nvPicPr>
          <p:cNvPr id="15" name="Picture 14" descr="New Dorset Council logo | Dorset Echo">
            <a:extLst>
              <a:ext uri="{FF2B5EF4-FFF2-40B4-BE49-F238E27FC236}">
                <a16:creationId xmlns:a16="http://schemas.microsoft.com/office/drawing/2014/main" id="{CAEAA67A-9F01-EE79-0186-761B9520FFB0}"/>
              </a:ext>
            </a:extLst>
          </p:cNvPr>
          <p:cNvPicPr>
            <a:picLocks noChangeAspect="1"/>
          </p:cNvPicPr>
          <p:nvPr/>
        </p:nvPicPr>
        <p:blipFill>
          <a:blip r:embed="rId13"/>
          <a:stretch>
            <a:fillRect/>
          </a:stretch>
        </p:blipFill>
        <p:spPr>
          <a:xfrm>
            <a:off x="8238227" y="1539365"/>
            <a:ext cx="2185361" cy="990063"/>
          </a:xfrm>
          <a:prstGeom prst="rect">
            <a:avLst/>
          </a:prstGeom>
        </p:spPr>
      </p:pic>
      <p:pic>
        <p:nvPicPr>
          <p:cNvPr id="16" name="Picture 15" descr="Gloucestershire County Council - NSPA">
            <a:extLst>
              <a:ext uri="{FF2B5EF4-FFF2-40B4-BE49-F238E27FC236}">
                <a16:creationId xmlns:a16="http://schemas.microsoft.com/office/drawing/2014/main" id="{F96CF9CA-C3E5-C4E7-5A80-C9A844672AB9}"/>
              </a:ext>
            </a:extLst>
          </p:cNvPr>
          <p:cNvPicPr>
            <a:picLocks noChangeAspect="1"/>
          </p:cNvPicPr>
          <p:nvPr/>
        </p:nvPicPr>
        <p:blipFill>
          <a:blip r:embed="rId14"/>
          <a:srcRect l="132" t="29017" r="-50" b="43067"/>
          <a:stretch>
            <a:fillRect/>
          </a:stretch>
        </p:blipFill>
        <p:spPr>
          <a:xfrm>
            <a:off x="7859" y="2762204"/>
            <a:ext cx="3295941" cy="979934"/>
          </a:xfrm>
          <a:prstGeom prst="rect">
            <a:avLst/>
          </a:prstGeom>
        </p:spPr>
      </p:pic>
      <p:pic>
        <p:nvPicPr>
          <p:cNvPr id="18" name="Picture 17" descr="Somerset Council | Spark a Change">
            <a:extLst>
              <a:ext uri="{FF2B5EF4-FFF2-40B4-BE49-F238E27FC236}">
                <a16:creationId xmlns:a16="http://schemas.microsoft.com/office/drawing/2014/main" id="{21A61E1E-531F-5F6E-C360-867A3CE78BE9}"/>
              </a:ext>
            </a:extLst>
          </p:cNvPr>
          <p:cNvPicPr>
            <a:picLocks noChangeAspect="1"/>
          </p:cNvPicPr>
          <p:nvPr/>
        </p:nvPicPr>
        <p:blipFill>
          <a:blip r:embed="rId15"/>
          <a:stretch>
            <a:fillRect/>
          </a:stretch>
        </p:blipFill>
        <p:spPr>
          <a:xfrm>
            <a:off x="10157047" y="2491773"/>
            <a:ext cx="1712706" cy="1186853"/>
          </a:xfrm>
          <a:prstGeom prst="rect">
            <a:avLst/>
          </a:prstGeom>
        </p:spPr>
      </p:pic>
      <p:pic>
        <p:nvPicPr>
          <p:cNvPr id="20" name="Picture 19" descr="Avon Fire and Rescue Service - Wikipedia">
            <a:extLst>
              <a:ext uri="{FF2B5EF4-FFF2-40B4-BE49-F238E27FC236}">
                <a16:creationId xmlns:a16="http://schemas.microsoft.com/office/drawing/2014/main" id="{EDA7D2DD-7BA2-01B0-9A23-4B3E1165626E}"/>
              </a:ext>
            </a:extLst>
          </p:cNvPr>
          <p:cNvPicPr>
            <a:picLocks noChangeAspect="1"/>
          </p:cNvPicPr>
          <p:nvPr/>
        </p:nvPicPr>
        <p:blipFill>
          <a:blip r:embed="rId16"/>
          <a:stretch>
            <a:fillRect/>
          </a:stretch>
        </p:blipFill>
        <p:spPr>
          <a:xfrm>
            <a:off x="989" y="3796701"/>
            <a:ext cx="2253381" cy="774489"/>
          </a:xfrm>
          <a:prstGeom prst="rect">
            <a:avLst/>
          </a:prstGeom>
        </p:spPr>
      </p:pic>
      <p:pic>
        <p:nvPicPr>
          <p:cNvPr id="21" name="Picture 20" descr="Cornwall Fire and Rescue Service - Wikipedia">
            <a:extLst>
              <a:ext uri="{FF2B5EF4-FFF2-40B4-BE49-F238E27FC236}">
                <a16:creationId xmlns:a16="http://schemas.microsoft.com/office/drawing/2014/main" id="{3BD31EBF-EBF8-760C-D724-C73BA426FB48}"/>
              </a:ext>
            </a:extLst>
          </p:cNvPr>
          <p:cNvPicPr>
            <a:picLocks noChangeAspect="1"/>
          </p:cNvPicPr>
          <p:nvPr/>
        </p:nvPicPr>
        <p:blipFill>
          <a:blip r:embed="rId17"/>
          <a:stretch>
            <a:fillRect/>
          </a:stretch>
        </p:blipFill>
        <p:spPr>
          <a:xfrm>
            <a:off x="2254370" y="3799774"/>
            <a:ext cx="2242647" cy="746312"/>
          </a:xfrm>
          <a:prstGeom prst="rect">
            <a:avLst/>
          </a:prstGeom>
        </p:spPr>
      </p:pic>
      <p:pic>
        <p:nvPicPr>
          <p:cNvPr id="25" name="Picture 24" descr="Devon and Somerset Fire and Rescue Service">
            <a:extLst>
              <a:ext uri="{FF2B5EF4-FFF2-40B4-BE49-F238E27FC236}">
                <a16:creationId xmlns:a16="http://schemas.microsoft.com/office/drawing/2014/main" id="{4E833E1B-D322-AA91-BB31-6597873A180B}"/>
              </a:ext>
            </a:extLst>
          </p:cNvPr>
          <p:cNvPicPr>
            <a:picLocks noChangeAspect="1"/>
          </p:cNvPicPr>
          <p:nvPr/>
        </p:nvPicPr>
        <p:blipFill>
          <a:blip r:embed="rId18"/>
          <a:stretch>
            <a:fillRect/>
          </a:stretch>
        </p:blipFill>
        <p:spPr>
          <a:xfrm>
            <a:off x="4540107" y="3742138"/>
            <a:ext cx="1141540" cy="907392"/>
          </a:xfrm>
          <a:prstGeom prst="rect">
            <a:avLst/>
          </a:prstGeom>
        </p:spPr>
      </p:pic>
      <p:pic>
        <p:nvPicPr>
          <p:cNvPr id="26" name="Picture 25" descr="Gloucestershire Fire and Rescue Service">
            <a:extLst>
              <a:ext uri="{FF2B5EF4-FFF2-40B4-BE49-F238E27FC236}">
                <a16:creationId xmlns:a16="http://schemas.microsoft.com/office/drawing/2014/main" id="{3059663F-64CD-AA41-F76E-4C44403B2449}"/>
              </a:ext>
            </a:extLst>
          </p:cNvPr>
          <p:cNvPicPr>
            <a:picLocks noChangeAspect="1"/>
          </p:cNvPicPr>
          <p:nvPr/>
        </p:nvPicPr>
        <p:blipFill>
          <a:blip r:embed="rId19"/>
          <a:stretch>
            <a:fillRect/>
          </a:stretch>
        </p:blipFill>
        <p:spPr>
          <a:xfrm>
            <a:off x="5589538" y="3568621"/>
            <a:ext cx="1430518" cy="1220662"/>
          </a:xfrm>
          <a:prstGeom prst="rect">
            <a:avLst/>
          </a:prstGeom>
        </p:spPr>
      </p:pic>
      <p:pic>
        <p:nvPicPr>
          <p:cNvPr id="27" name="Graphic 26" descr="Gloucestershire Constabulary - Wikipedia">
            <a:extLst>
              <a:ext uri="{FF2B5EF4-FFF2-40B4-BE49-F238E27FC236}">
                <a16:creationId xmlns:a16="http://schemas.microsoft.com/office/drawing/2014/main" id="{945D61EB-6F8D-D39E-D94A-51B10534919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62388" y="5078532"/>
            <a:ext cx="1200509" cy="1416709"/>
          </a:xfrm>
          <a:prstGeom prst="rect">
            <a:avLst/>
          </a:prstGeom>
        </p:spPr>
      </p:pic>
      <p:pic>
        <p:nvPicPr>
          <p:cNvPr id="28" name="Graphic 27" descr="Avon and Somerset Police - Wikipedia">
            <a:extLst>
              <a:ext uri="{FF2B5EF4-FFF2-40B4-BE49-F238E27FC236}">
                <a16:creationId xmlns:a16="http://schemas.microsoft.com/office/drawing/2014/main" id="{BDF422F6-C1B1-7D50-0958-EDF8891EFF36}"/>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559765" y="5052563"/>
            <a:ext cx="1279945" cy="1468649"/>
          </a:xfrm>
          <a:prstGeom prst="rect">
            <a:avLst/>
          </a:prstGeom>
        </p:spPr>
      </p:pic>
      <p:pic>
        <p:nvPicPr>
          <p:cNvPr id="29" name="Picture 28" descr="Devon &amp; Cornwall Police">
            <a:extLst>
              <a:ext uri="{FF2B5EF4-FFF2-40B4-BE49-F238E27FC236}">
                <a16:creationId xmlns:a16="http://schemas.microsoft.com/office/drawing/2014/main" id="{9C870164-A8DC-D920-96C8-9EF1750E9EA4}"/>
              </a:ext>
            </a:extLst>
          </p:cNvPr>
          <p:cNvPicPr>
            <a:picLocks noChangeAspect="1"/>
          </p:cNvPicPr>
          <p:nvPr/>
        </p:nvPicPr>
        <p:blipFill>
          <a:blip r:embed="rId24"/>
          <a:srcRect l="-836" t="23700" r="-1348" b="26645"/>
          <a:stretch>
            <a:fillRect/>
          </a:stretch>
        </p:blipFill>
        <p:spPr>
          <a:xfrm>
            <a:off x="5839685" y="5157953"/>
            <a:ext cx="2762883" cy="1349720"/>
          </a:xfrm>
          <a:prstGeom prst="rect">
            <a:avLst/>
          </a:prstGeom>
        </p:spPr>
      </p:pic>
      <p:pic>
        <p:nvPicPr>
          <p:cNvPr id="30" name="Picture 29" descr="Dorset Police – Police Remembrance Trust">
            <a:extLst>
              <a:ext uri="{FF2B5EF4-FFF2-40B4-BE49-F238E27FC236}">
                <a16:creationId xmlns:a16="http://schemas.microsoft.com/office/drawing/2014/main" id="{586AC5C5-332A-C866-961D-0693EDC8A675}"/>
              </a:ext>
            </a:extLst>
          </p:cNvPr>
          <p:cNvPicPr>
            <a:picLocks noChangeAspect="1"/>
          </p:cNvPicPr>
          <p:nvPr/>
        </p:nvPicPr>
        <p:blipFill>
          <a:blip r:embed="rId25"/>
          <a:stretch>
            <a:fillRect/>
          </a:stretch>
        </p:blipFill>
        <p:spPr>
          <a:xfrm>
            <a:off x="2942954" y="5012215"/>
            <a:ext cx="1288393" cy="1506209"/>
          </a:xfrm>
          <a:prstGeom prst="rect">
            <a:avLst/>
          </a:prstGeom>
        </p:spPr>
      </p:pic>
      <p:pic>
        <p:nvPicPr>
          <p:cNvPr id="31" name="Picture 30" descr="Wiltshire Police - Wikipedia">
            <a:extLst>
              <a:ext uri="{FF2B5EF4-FFF2-40B4-BE49-F238E27FC236}">
                <a16:creationId xmlns:a16="http://schemas.microsoft.com/office/drawing/2014/main" id="{2C397A2F-15E8-E757-94E3-29A778F91A1F}"/>
              </a:ext>
            </a:extLst>
          </p:cNvPr>
          <p:cNvPicPr>
            <a:picLocks noChangeAspect="1"/>
          </p:cNvPicPr>
          <p:nvPr/>
        </p:nvPicPr>
        <p:blipFill>
          <a:blip r:embed="rId26"/>
          <a:stretch>
            <a:fillRect/>
          </a:stretch>
        </p:blipFill>
        <p:spPr>
          <a:xfrm>
            <a:off x="4348702" y="5050765"/>
            <a:ext cx="1222975" cy="1472242"/>
          </a:xfrm>
          <a:prstGeom prst="rect">
            <a:avLst/>
          </a:prstGeom>
        </p:spPr>
      </p:pic>
      <p:sp>
        <p:nvSpPr>
          <p:cNvPr id="3" name="TextBox 2">
            <a:extLst>
              <a:ext uri="{FF2B5EF4-FFF2-40B4-BE49-F238E27FC236}">
                <a16:creationId xmlns:a16="http://schemas.microsoft.com/office/drawing/2014/main" id="{88F69126-60E3-30AE-34BB-70FC55D71DE9}"/>
              </a:ext>
            </a:extLst>
          </p:cNvPr>
          <p:cNvSpPr txBox="1"/>
          <p:nvPr/>
        </p:nvSpPr>
        <p:spPr>
          <a:xfrm>
            <a:off x="9216428" y="3965418"/>
            <a:ext cx="2516863" cy="2031325"/>
          </a:xfrm>
          <a:prstGeom prst="rect">
            <a:avLst/>
          </a:prstGeom>
          <a:noFill/>
        </p:spPr>
        <p:txBody>
          <a:bodyPr wrap="square" rtlCol="0">
            <a:spAutoFit/>
          </a:bodyPr>
          <a:lstStyle/>
          <a:p>
            <a:pPr marL="285750" indent="-285750">
              <a:buFont typeface="Arial" panose="020B0604020202020204" pitchFamily="34" charset="0"/>
              <a:buChar char="•"/>
            </a:pPr>
            <a:r>
              <a:rPr lang="en-GB" dirty="0"/>
              <a:t>13 Local Authorities </a:t>
            </a:r>
          </a:p>
          <a:p>
            <a:pPr marL="285750" indent="-285750">
              <a:buFont typeface="Arial" panose="020B0604020202020204" pitchFamily="34" charset="0"/>
              <a:buChar char="•"/>
            </a:pPr>
            <a:r>
              <a:rPr lang="en-GB" dirty="0"/>
              <a:t>5 Fire &amp; Rescue Services</a:t>
            </a:r>
          </a:p>
          <a:p>
            <a:pPr marL="285750" indent="-285750">
              <a:buFont typeface="Arial" panose="020B0604020202020204" pitchFamily="34" charset="0"/>
              <a:buChar char="•"/>
            </a:pPr>
            <a:r>
              <a:rPr lang="en-GB" dirty="0"/>
              <a:t>5 Police forces</a:t>
            </a:r>
          </a:p>
          <a:p>
            <a:r>
              <a:rPr lang="en-GB" dirty="0"/>
              <a:t>Plus neighbouring services in areas that surround our patch</a:t>
            </a:r>
          </a:p>
        </p:txBody>
      </p:sp>
      <p:pic>
        <p:nvPicPr>
          <p:cNvPr id="8" name="Picture 7">
            <a:extLst>
              <a:ext uri="{FF2B5EF4-FFF2-40B4-BE49-F238E27FC236}">
                <a16:creationId xmlns:a16="http://schemas.microsoft.com/office/drawing/2014/main" id="{C2210031-7C57-A5C0-4D5E-F705C2295894}"/>
              </a:ext>
            </a:extLst>
          </p:cNvPr>
          <p:cNvPicPr>
            <a:picLocks noChangeAspect="1"/>
          </p:cNvPicPr>
          <p:nvPr/>
        </p:nvPicPr>
        <p:blipFill>
          <a:blip r:embed="rId27"/>
          <a:stretch>
            <a:fillRect/>
          </a:stretch>
        </p:blipFill>
        <p:spPr>
          <a:xfrm>
            <a:off x="6847363" y="3742138"/>
            <a:ext cx="2061312" cy="919924"/>
          </a:xfrm>
          <a:prstGeom prst="rect">
            <a:avLst/>
          </a:prstGeom>
        </p:spPr>
      </p:pic>
    </p:spTree>
    <p:extLst>
      <p:ext uri="{BB962C8B-B14F-4D97-AF65-F5344CB8AC3E}">
        <p14:creationId xmlns:p14="http://schemas.microsoft.com/office/powerpoint/2010/main" val="153896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C1B2772-D76E-4354-2F89-971C942A290A}"/>
              </a:ext>
            </a:extLst>
          </p:cNvPr>
          <p:cNvPicPr>
            <a:picLocks noChangeAspect="1"/>
          </p:cNvPicPr>
          <p:nvPr/>
        </p:nvPicPr>
        <p:blipFill>
          <a:blip r:embed="rId2"/>
          <a:stretch>
            <a:fillRect/>
          </a:stretch>
        </p:blipFill>
        <p:spPr>
          <a:xfrm>
            <a:off x="2441363" y="0"/>
            <a:ext cx="7309274" cy="6858000"/>
          </a:xfrm>
          <a:prstGeom prst="rect">
            <a:avLst/>
          </a:prstGeom>
        </p:spPr>
      </p:pic>
    </p:spTree>
    <p:extLst>
      <p:ext uri="{BB962C8B-B14F-4D97-AF65-F5344CB8AC3E}">
        <p14:creationId xmlns:p14="http://schemas.microsoft.com/office/powerpoint/2010/main" val="499166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C44-4036-0910-9D3A-DE6AE869C159}"/>
              </a:ext>
            </a:extLst>
          </p:cNvPr>
          <p:cNvSpPr>
            <a:spLocks noGrp="1"/>
          </p:cNvSpPr>
          <p:nvPr>
            <p:ph type="title"/>
          </p:nvPr>
        </p:nvSpPr>
        <p:spPr>
          <a:xfrm>
            <a:off x="838200" y="1089578"/>
            <a:ext cx="9089571" cy="798600"/>
          </a:xfrm>
        </p:spPr>
        <p:txBody>
          <a:bodyPr/>
          <a:lstStyle/>
          <a:p>
            <a:r>
              <a:rPr lang="en-GB" dirty="0"/>
              <a:t>Since April 2024…</a:t>
            </a:r>
          </a:p>
        </p:txBody>
      </p:sp>
      <p:sp>
        <p:nvSpPr>
          <p:cNvPr id="3" name="Content Placeholder 2">
            <a:extLst>
              <a:ext uri="{FF2B5EF4-FFF2-40B4-BE49-F238E27FC236}">
                <a16:creationId xmlns:a16="http://schemas.microsoft.com/office/drawing/2014/main" id="{4F7F42F2-57D4-E333-E2A5-D7EA5C89A01E}"/>
              </a:ext>
            </a:extLst>
          </p:cNvPr>
          <p:cNvSpPr>
            <a:spLocks noGrp="1"/>
          </p:cNvSpPr>
          <p:nvPr>
            <p:ph idx="1"/>
          </p:nvPr>
        </p:nvSpPr>
        <p:spPr>
          <a:xfrm>
            <a:off x="838200" y="2181942"/>
            <a:ext cx="10515600" cy="3466410"/>
          </a:xfrm>
        </p:spPr>
        <p:txBody>
          <a:bodyPr/>
          <a:lstStyle/>
          <a:p>
            <a:r>
              <a:rPr lang="en-GB" dirty="0"/>
              <a:t>Increased our team capacity from 2 Safeguarding Specialists and 3 Business Support Staff, to a team of 9 Safeguarding Specialists, as well as a Head of Safeguarding, supported by a Deputy, and a specific Learning Disabilities and Vulnerabilities Lead. </a:t>
            </a:r>
          </a:p>
          <a:p>
            <a:r>
              <a:rPr lang="en-GB" dirty="0"/>
              <a:t>We also have a specific Training function within the team, who provide safeguarding training across the organisation, seeking to embed learning from reviews. </a:t>
            </a:r>
          </a:p>
        </p:txBody>
      </p:sp>
    </p:spTree>
    <p:extLst>
      <p:ext uri="{BB962C8B-B14F-4D97-AF65-F5344CB8AC3E}">
        <p14:creationId xmlns:p14="http://schemas.microsoft.com/office/powerpoint/2010/main" val="1791289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5FE97-2CD1-B767-26C2-5FD51BB4B565}"/>
              </a:ext>
            </a:extLst>
          </p:cNvPr>
          <p:cNvSpPr>
            <a:spLocks noGrp="1"/>
          </p:cNvSpPr>
          <p:nvPr>
            <p:ph type="title"/>
          </p:nvPr>
        </p:nvSpPr>
        <p:spPr>
          <a:xfrm>
            <a:off x="636319" y="841513"/>
            <a:ext cx="6500751" cy="916035"/>
          </a:xfrm>
        </p:spPr>
        <p:txBody>
          <a:bodyPr>
            <a:normAutofit fontScale="90000"/>
          </a:bodyPr>
          <a:lstStyle/>
          <a:p>
            <a:r>
              <a:rPr lang="en-GB" dirty="0"/>
              <a:t>Our team has vastly varied experience:</a:t>
            </a:r>
          </a:p>
        </p:txBody>
      </p:sp>
      <p:sp>
        <p:nvSpPr>
          <p:cNvPr id="3" name="Content Placeholder 2">
            <a:extLst>
              <a:ext uri="{FF2B5EF4-FFF2-40B4-BE49-F238E27FC236}">
                <a16:creationId xmlns:a16="http://schemas.microsoft.com/office/drawing/2014/main" id="{074C64FA-5AED-62A6-03DC-DA62AE6A402B}"/>
              </a:ext>
            </a:extLst>
          </p:cNvPr>
          <p:cNvSpPr>
            <a:spLocks noGrp="1"/>
          </p:cNvSpPr>
          <p:nvPr>
            <p:ph idx="1"/>
          </p:nvPr>
        </p:nvSpPr>
        <p:spPr>
          <a:xfrm>
            <a:off x="838200" y="2395698"/>
            <a:ext cx="10515600" cy="3466410"/>
          </a:xfrm>
        </p:spPr>
        <p:txBody>
          <a:bodyPr>
            <a:normAutofit fontScale="85000" lnSpcReduction="20000"/>
          </a:bodyPr>
          <a:lstStyle/>
          <a:p>
            <a:r>
              <a:rPr lang="en-GB" dirty="0"/>
              <a:t>Over 100years of Paramedic experience </a:t>
            </a:r>
          </a:p>
          <a:p>
            <a:r>
              <a:rPr lang="en-GB" dirty="0"/>
              <a:t>Nurses from diverse backgrounds including Mental Health </a:t>
            </a:r>
          </a:p>
          <a:p>
            <a:r>
              <a:rPr lang="en-GB" dirty="0"/>
              <a:t>Occupational Therapist</a:t>
            </a:r>
          </a:p>
          <a:p>
            <a:r>
              <a:rPr lang="en-GB" dirty="0"/>
              <a:t>Social Worker </a:t>
            </a:r>
          </a:p>
          <a:p>
            <a:r>
              <a:rPr lang="en-GB" dirty="0"/>
              <a:t>Teacher </a:t>
            </a:r>
          </a:p>
          <a:p>
            <a:r>
              <a:rPr lang="en-GB" dirty="0"/>
              <a:t>Midwife </a:t>
            </a:r>
          </a:p>
          <a:p>
            <a:r>
              <a:rPr lang="en-GB" dirty="0"/>
              <a:t>Health Visitor </a:t>
            </a:r>
          </a:p>
          <a:p>
            <a:r>
              <a:rPr lang="en-GB" dirty="0"/>
              <a:t>Detective specialising in Child Abuse and Domestic Abuse</a:t>
            </a:r>
          </a:p>
          <a:p>
            <a:r>
              <a:rPr lang="en-GB" dirty="0"/>
              <a:t>Royal Air Force Paramedic  </a:t>
            </a:r>
          </a:p>
        </p:txBody>
      </p:sp>
    </p:spTree>
    <p:extLst>
      <p:ext uri="{BB962C8B-B14F-4D97-AF65-F5344CB8AC3E}">
        <p14:creationId xmlns:p14="http://schemas.microsoft.com/office/powerpoint/2010/main" val="3478755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276DF6-5262-305C-BE4C-1128032F2503}"/>
              </a:ext>
            </a:extLst>
          </p:cNvPr>
          <p:cNvPicPr>
            <a:picLocks noChangeAspect="1"/>
          </p:cNvPicPr>
          <p:nvPr/>
        </p:nvPicPr>
        <p:blipFill>
          <a:blip r:embed="rId3"/>
          <a:srcRect/>
          <a:stretch>
            <a:fillRect/>
          </a:stretch>
        </p:blipFill>
        <p:spPr>
          <a:xfrm>
            <a:off x="20" y="10"/>
            <a:ext cx="12191980" cy="6857990"/>
          </a:xfrm>
          <a:prstGeom prst="rect">
            <a:avLst/>
          </a:prstGeom>
          <a:noFill/>
        </p:spPr>
      </p:pic>
    </p:spTree>
    <p:extLst>
      <p:ext uri="{BB962C8B-B14F-4D97-AF65-F5344CB8AC3E}">
        <p14:creationId xmlns:p14="http://schemas.microsoft.com/office/powerpoint/2010/main" val="3078470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8EA479-6DA3-53BF-2ABC-C78FBBDA3E65}"/>
              </a:ext>
            </a:extLst>
          </p:cNvPr>
          <p:cNvPicPr>
            <a:picLocks noChangeAspect="1"/>
          </p:cNvPicPr>
          <p:nvPr/>
        </p:nvPicPr>
        <p:blipFill>
          <a:blip r:embed="rId3"/>
          <a:srcRect/>
          <a:stretch>
            <a:fillRect/>
          </a:stretch>
        </p:blipFill>
        <p:spPr>
          <a:xfrm>
            <a:off x="20" y="10"/>
            <a:ext cx="12191980" cy="6857990"/>
          </a:xfrm>
          <a:prstGeom prst="rect">
            <a:avLst/>
          </a:prstGeom>
          <a:noFill/>
        </p:spPr>
      </p:pic>
    </p:spTree>
    <p:extLst>
      <p:ext uri="{BB962C8B-B14F-4D97-AF65-F5344CB8AC3E}">
        <p14:creationId xmlns:p14="http://schemas.microsoft.com/office/powerpoint/2010/main" val="35744248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asft-trust-pptemplate-2025" id="{7F9FBC7C-375E-45A1-8E47-68D4FCA5FDA7}" vid="{B34715A4-0165-4616-A5E3-25FAE406F746}"/>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etstal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asft-trust-pptemplate-2025" id="{7F9FBC7C-375E-45A1-8E47-68D4FCA5FDA7}" vid="{1280E525-F74E-42CE-A821-3CE12821F43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asft-trust-pptemplate-2024" id="{6F1348E8-D7F0-40C2-95B7-8B46E30B4FC8}" vid="{AD9F5E5E-5187-43C5-9B38-B1E93E5FBFD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B1CEB83F7A81D4DB8C7BC54531B44D6" ma:contentTypeVersion="11" ma:contentTypeDescription="Create a new document." ma:contentTypeScope="" ma:versionID="d0ee22da941c34502effe22dc98b86d5">
  <xsd:schema xmlns:xsd="http://www.w3.org/2001/XMLSchema" xmlns:xs="http://www.w3.org/2001/XMLSchema" xmlns:p="http://schemas.microsoft.com/office/2006/metadata/properties" xmlns:ns2="39665eac-8b51-4b5a-9506-0017fb827326" targetNamespace="http://schemas.microsoft.com/office/2006/metadata/properties" ma:root="true" ma:fieldsID="b89d1fbe9461440ca2cc8a4a816d9f50" ns2:_="">
    <xsd:import namespace="39665eac-8b51-4b5a-9506-0017fb827326"/>
    <xsd:element name="properties">
      <xsd:complexType>
        <xsd:sequence>
          <xsd:element name="documentManagement">
            <xsd:complexType>
              <xsd:all>
                <xsd:element ref="ns2:lcf76f155ced4ddcb4097134ff3c332f"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665eac-8b51-4b5a-9506-0017fb82732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1fe8ea26-da1b-41ee-8e3c-593ec2c7936c" ma:termSetId="09814cd3-568e-fe90-9814-8d621ff8fb84" ma:anchorId="fba54fb3-c3e1-fe81-a776-ca4b69148c4d" ma:open="true" ma:isKeyword="false">
      <xsd:complexType>
        <xsd:sequence>
          <xsd:element ref="pc:Terms" minOccurs="0" maxOccurs="1"/>
        </xsd:sequence>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9665eac-8b51-4b5a-9506-0017fb82732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B68E047-C19D-4767-9189-DB7674EC23FA}">
  <ds:schemaRefs>
    <ds:schemaRef ds:uri="http://schemas.microsoft.com/sharepoint/v3/contenttype/forms"/>
  </ds:schemaRefs>
</ds:datastoreItem>
</file>

<file path=customXml/itemProps2.xml><?xml version="1.0" encoding="utf-8"?>
<ds:datastoreItem xmlns:ds="http://schemas.openxmlformats.org/officeDocument/2006/customXml" ds:itemID="{E149DB03-EB92-43B8-A3BA-D0B069235F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665eac-8b51-4b5a-9506-0017fb8273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8BE771-28C9-449A-B993-A4945D5E52D3}">
  <ds:schemaRef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dcmitype/"/>
    <ds:schemaRef ds:uri="http://www.w3.org/XML/1998/namespace"/>
    <ds:schemaRef ds:uri="39665eac-8b51-4b5a-9506-0017fb827326"/>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swasft-trust-pptemplate</Template>
  <TotalTime>735</TotalTime>
  <Words>890</Words>
  <Application>Microsoft Office PowerPoint</Application>
  <PresentationFormat>Widescreen</PresentationFormat>
  <Paragraphs>79</Paragraphs>
  <Slides>16</Slides>
  <Notes>8</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16</vt:i4>
      </vt:variant>
    </vt:vector>
  </HeadingPairs>
  <TitlesOfParts>
    <vt:vector size="22" baseType="lpstr">
      <vt:lpstr>Aptos</vt:lpstr>
      <vt:lpstr>Arial</vt:lpstr>
      <vt:lpstr>Calibri</vt:lpstr>
      <vt:lpstr>Office Theme</vt:lpstr>
      <vt:lpstr>2_Custom Design</vt:lpstr>
      <vt:lpstr>Office Theme</vt:lpstr>
      <vt:lpstr>SWASfT External Partner   Presentation </vt:lpstr>
      <vt:lpstr>About SWAST </vt:lpstr>
      <vt:lpstr>PowerPoint Presentation</vt:lpstr>
      <vt:lpstr>Who we work with</vt:lpstr>
      <vt:lpstr>PowerPoint Presentation</vt:lpstr>
      <vt:lpstr>Since April 2024…</vt:lpstr>
      <vt:lpstr>Our team has vastly varied experience:</vt:lpstr>
      <vt:lpstr>PowerPoint Presentation</vt:lpstr>
      <vt:lpstr>PowerPoint Presentation</vt:lpstr>
      <vt:lpstr>Referrals</vt:lpstr>
      <vt:lpstr>Overview of the New Docworks Safeguarding System</vt:lpstr>
      <vt:lpstr>What else has improved? </vt:lpstr>
      <vt:lpstr>What else has improved?</vt:lpstr>
      <vt:lpstr>What else is coming?</vt:lpstr>
      <vt:lpstr>Community of Practice </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Daniel Dray</dc:creator>
  <cp:lastModifiedBy>Jodie Gallagher</cp:lastModifiedBy>
  <cp:revision>319</cp:revision>
  <dcterms:created xsi:type="dcterms:W3CDTF">2025-07-07T11:01:01Z</dcterms:created>
  <dcterms:modified xsi:type="dcterms:W3CDTF">2026-02-17T16:05:33Z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0x010100DB1CEB83F7A81D4DB8C7BC54531B44D6</vt:lpwstr>
  </property>
  <property fmtid="{D5CDD505-2E9C-101B-9397-08002B2CF9AE}" pid="3" name="MediaServiceImageTags">
    <vt:lpwstr/>
  </property>
</Properties>
</file>